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79" r:id="rId2"/>
    <p:sldId id="257" r:id="rId3"/>
    <p:sldId id="280" r:id="rId4"/>
    <p:sldId id="281" r:id="rId5"/>
    <p:sldId id="258" r:id="rId6"/>
    <p:sldId id="259" r:id="rId7"/>
    <p:sldId id="260" r:id="rId8"/>
    <p:sldId id="261" r:id="rId9"/>
    <p:sldId id="284" r:id="rId10"/>
    <p:sldId id="262" r:id="rId11"/>
    <p:sldId id="263" r:id="rId12"/>
    <p:sldId id="282" r:id="rId13"/>
    <p:sldId id="269" r:id="rId14"/>
    <p:sldId id="270" r:id="rId15"/>
    <p:sldId id="271" r:id="rId16"/>
    <p:sldId id="272" r:id="rId17"/>
    <p:sldId id="273" r:id="rId18"/>
    <p:sldId id="276" r:id="rId19"/>
    <p:sldId id="274" r:id="rId20"/>
    <p:sldId id="275" r:id="rId21"/>
    <p:sldId id="264" r:id="rId22"/>
    <p:sldId id="267" r:id="rId23"/>
    <p:sldId id="283" r:id="rId24"/>
    <p:sldId id="285" r:id="rId25"/>
    <p:sldId id="286" r:id="rId26"/>
    <p:sldId id="287" r:id="rId27"/>
    <p:sldId id="277" r:id="rId28"/>
    <p:sldId id="278" r:id="rId2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246" autoAdjust="0"/>
  </p:normalViewPr>
  <p:slideViewPr>
    <p:cSldViewPr snapToGrid="0">
      <p:cViewPr varScale="1">
        <p:scale>
          <a:sx n="99" d="100"/>
          <a:sy n="99" d="100"/>
        </p:scale>
        <p:origin x="96" y="3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C0BB62-C4AC-4BA5-A2F7-34CFEA55D25A}" type="datetimeFigureOut">
              <a:rPr lang="ru-RU" smtClean="0"/>
              <a:t>18.03.2022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8CB440-9F01-4B6B-94CD-093C426F71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34298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8CB440-9F01-4B6B-94CD-093C426F7100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94552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13B4C-01D1-4B69-B7B0-1AD02FEC981D}" type="datetimeFigureOut">
              <a:rPr lang="ru-RU" smtClean="0"/>
              <a:t>18.03.2022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0EAE1-C9F9-4D3C-9F7D-64DDDFE9A0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82726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13B4C-01D1-4B69-B7B0-1AD02FEC981D}" type="datetimeFigureOut">
              <a:rPr lang="ru-RU" smtClean="0"/>
              <a:t>18.03.2022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0EAE1-C9F9-4D3C-9F7D-64DDDFE9A0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16339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13B4C-01D1-4B69-B7B0-1AD02FEC981D}" type="datetimeFigureOut">
              <a:rPr lang="ru-RU" smtClean="0"/>
              <a:t>18.03.2022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0EAE1-C9F9-4D3C-9F7D-64DDDFE9A0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068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13B4C-01D1-4B69-B7B0-1AD02FEC981D}" type="datetimeFigureOut">
              <a:rPr lang="ru-RU" smtClean="0"/>
              <a:t>18.03.2022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0EAE1-C9F9-4D3C-9F7D-64DDDFE9A0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58357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13B4C-01D1-4B69-B7B0-1AD02FEC981D}" type="datetimeFigureOut">
              <a:rPr lang="ru-RU" smtClean="0"/>
              <a:t>18.03.2022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0EAE1-C9F9-4D3C-9F7D-64DDDFE9A0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59082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13B4C-01D1-4B69-B7B0-1AD02FEC981D}" type="datetimeFigureOut">
              <a:rPr lang="ru-RU" smtClean="0"/>
              <a:t>18.03.2022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0EAE1-C9F9-4D3C-9F7D-64DDDFE9A0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68634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13B4C-01D1-4B69-B7B0-1AD02FEC981D}" type="datetimeFigureOut">
              <a:rPr lang="ru-RU" smtClean="0"/>
              <a:t>18.03.2022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0EAE1-C9F9-4D3C-9F7D-64DDDFE9A0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9231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13B4C-01D1-4B69-B7B0-1AD02FEC981D}" type="datetimeFigureOut">
              <a:rPr lang="ru-RU" smtClean="0"/>
              <a:t>18.03.2022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0EAE1-C9F9-4D3C-9F7D-64DDDFE9A0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25803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13B4C-01D1-4B69-B7B0-1AD02FEC981D}" type="datetimeFigureOut">
              <a:rPr lang="ru-RU" smtClean="0"/>
              <a:t>18.03.2022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0EAE1-C9F9-4D3C-9F7D-64DDDFE9A0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68985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13B4C-01D1-4B69-B7B0-1AD02FEC981D}" type="datetimeFigureOut">
              <a:rPr lang="ru-RU" smtClean="0"/>
              <a:t>18.03.2022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0EAE1-C9F9-4D3C-9F7D-64DDDFE9A0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86020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13B4C-01D1-4B69-B7B0-1AD02FEC981D}" type="datetimeFigureOut">
              <a:rPr lang="ru-RU" smtClean="0"/>
              <a:t>18.03.2022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0EAE1-C9F9-4D3C-9F7D-64DDDFE9A0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3250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13B4C-01D1-4B69-B7B0-1AD02FEC981D}" type="datetimeFigureOut">
              <a:rPr lang="ru-RU" smtClean="0"/>
              <a:t>18.03.2022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50EAE1-C9F9-4D3C-9F7D-64DDDFE9A0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1021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sv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sv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sv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sv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7" Type="http://schemas.openxmlformats.org/officeDocument/2006/relationships/image" Target="../media/image24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11" Type="http://schemas.openxmlformats.org/officeDocument/2006/relationships/image" Target="../media/image38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7" Type="http://schemas.openxmlformats.org/officeDocument/2006/relationships/image" Target="../media/image24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38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38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11" Type="http://schemas.openxmlformats.org/officeDocument/2006/relationships/image" Target="../media/image38.sv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>
                <a:latin typeface="Bahnschrift Light" panose="020B0502040204020203" pitchFamily="34" charset="0"/>
              </a:rPr>
              <a:t>Семенова А.П.</a:t>
            </a:r>
            <a:endParaRPr lang="ru-RU" dirty="0">
              <a:latin typeface="Bahnschrift Light" panose="020B0502040204020203" pitchFamily="34" charset="0"/>
            </a:endParaRPr>
          </a:p>
        </p:txBody>
      </p:sp>
      <p:sp>
        <p:nvSpPr>
          <p:cNvPr id="4" name="AutoShape 2" descr="Клипарт весна (68 фото) » Рисунки для срисовки и не только"/>
          <p:cNvSpPr>
            <a:spLocks noChangeAspect="1" noChangeArrowheads="1"/>
          </p:cNvSpPr>
          <p:nvPr/>
        </p:nvSpPr>
        <p:spPr bwMode="auto">
          <a:xfrm>
            <a:off x="155574" y="-144463"/>
            <a:ext cx="2260639" cy="2260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2848699" cy="229035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Bahnschrift SemiBold Condensed" panose="020B0502040204020203" pitchFamily="34" charset="0"/>
              </a:rPr>
              <a:t>О плане мероприятий на период весенних каникул </a:t>
            </a:r>
            <a:br>
              <a:rPr lang="ru-RU" dirty="0" smtClean="0">
                <a:latin typeface="Bahnschrift SemiBold Condensed" panose="020B0502040204020203" pitchFamily="34" charset="0"/>
              </a:rPr>
            </a:br>
            <a:r>
              <a:rPr lang="ru-RU" dirty="0" smtClean="0">
                <a:latin typeface="Bahnschrift SemiBold Condensed" panose="020B0502040204020203" pitchFamily="34" charset="0"/>
              </a:rPr>
              <a:t>(25.03. – 03.04.2022)</a:t>
            </a:r>
            <a:endParaRPr lang="ru-RU" dirty="0">
              <a:latin typeface="Bahnschrift SemiBold Condensed" panose="020B0502040204020203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3389" y="274957"/>
            <a:ext cx="2034925" cy="1074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0667" y="274957"/>
            <a:ext cx="869223" cy="1074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17698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Bahnschrift SemiBold Condensed" panose="020B0502040204020203" pitchFamily="34" charset="0"/>
              </a:rPr>
              <a:t>СПОРТ</a:t>
            </a:r>
            <a:endParaRPr lang="ru-RU" dirty="0">
              <a:latin typeface="Bahnschrift SemiBold Condensed" panose="020B0502040204020203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0891" y="1825625"/>
            <a:ext cx="11025052" cy="435133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dirty="0" smtClean="0">
                <a:latin typeface="Bahnschrift Light" panose="020B0502040204020203" pitchFamily="34" charset="0"/>
              </a:rPr>
              <a:t>Турнир ДЮСШ-5 по мини-футболу «Футбольная весна», среди юношей 2013-2014 г.р.; 80 чел, 31.03.2022-02.04.2022</a:t>
            </a:r>
            <a:r>
              <a:rPr lang="ru-RU" dirty="0">
                <a:latin typeface="Bahnschrift Light" panose="020B0502040204020203" pitchFamily="34" charset="0"/>
              </a:rPr>
              <a:t>, </a:t>
            </a:r>
            <a:r>
              <a:rPr lang="ru-RU" dirty="0" smtClean="0">
                <a:latin typeface="Bahnschrift Light" panose="020B0502040204020203" pitchFamily="34" charset="0"/>
              </a:rPr>
              <a:t>ДЮСШ-5</a:t>
            </a:r>
          </a:p>
          <a:p>
            <a:pPr>
              <a:buFont typeface="Wingdings" panose="05000000000000000000" pitchFamily="2" charset="2"/>
              <a:buChar char="Ø"/>
            </a:pPr>
            <a:endParaRPr lang="ru-RU" dirty="0" smtClean="0">
              <a:latin typeface="Bahnschrift Light" panose="020B0502040204020203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>
                <a:latin typeface="Bahnschrift Light" panose="020B0502040204020203" pitchFamily="34" charset="0"/>
              </a:rPr>
              <a:t>Турнир ДЮСШ-5 по мини-футболу «Футбольная весна», среди юношей 2006-2007 г.р.; 80 чел</a:t>
            </a:r>
            <a:r>
              <a:rPr lang="ru-RU" dirty="0">
                <a:latin typeface="Bahnschrift Light" panose="020B0502040204020203" pitchFamily="34" charset="0"/>
              </a:rPr>
              <a:t>., 28-30.03.2022, </a:t>
            </a:r>
            <a:r>
              <a:rPr lang="ru-RU" dirty="0" smtClean="0">
                <a:latin typeface="Bahnschrift Light" panose="020B0502040204020203" pitchFamily="34" charset="0"/>
              </a:rPr>
              <a:t>ДЮСШ-5</a:t>
            </a:r>
          </a:p>
          <a:p>
            <a:pPr>
              <a:buFont typeface="Wingdings" panose="05000000000000000000" pitchFamily="2" charset="2"/>
              <a:buChar char="Ø"/>
            </a:pPr>
            <a:endParaRPr lang="ru-RU" dirty="0">
              <a:latin typeface="Bahnschrift Light" panose="020B0502040204020203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>
                <a:latin typeface="Bahnschrift Light" panose="020B0502040204020203" pitchFamily="34" charset="0"/>
              </a:rPr>
              <a:t>Открытое </a:t>
            </a:r>
            <a:r>
              <a:rPr lang="ru-RU" dirty="0">
                <a:latin typeface="Bahnschrift Light" panose="020B0502040204020203" pitchFamily="34" charset="0"/>
              </a:rPr>
              <a:t>первенство МБУДО «ДЮСШ №2» по волейболу среди девушек 2010 года рождения и младше; </a:t>
            </a:r>
            <a:r>
              <a:rPr lang="ru-RU" dirty="0" smtClean="0">
                <a:latin typeface="Bahnschrift Light" panose="020B0502040204020203" pitchFamily="34" charset="0"/>
              </a:rPr>
              <a:t>28.03.2022, 40 чел, ДЮСШ №2</a:t>
            </a:r>
            <a:endParaRPr lang="ru-RU" dirty="0">
              <a:latin typeface="Bahnschrift Light" panose="020B0502040204020203" pitchFamily="34" charset="0"/>
            </a:endParaRPr>
          </a:p>
          <a:p>
            <a:pPr marL="0" indent="0">
              <a:buNone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6144525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Bahnschrift SemiBold Condensed" panose="020B0502040204020203" pitchFamily="34" charset="0"/>
              </a:rPr>
              <a:t>СПОРТ</a:t>
            </a:r>
            <a:endParaRPr lang="ru-RU" dirty="0">
              <a:latin typeface="Bahnschrift SemiBold Condensed" panose="020B0502040204020203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dirty="0">
                <a:latin typeface="Bahnschrift Light" panose="020B0502040204020203" pitchFamily="34" charset="0"/>
              </a:rPr>
              <a:t>Открытое первенство МБУДО «ДЮСШ №2» по легкой атлетике среди мальчиков и девочек 2013-2014 годов рождения; 03.04.2022, 100 чел, </a:t>
            </a:r>
            <a:r>
              <a:rPr lang="ru-RU" dirty="0" smtClean="0">
                <a:latin typeface="Bahnschrift Light" panose="020B0502040204020203" pitchFamily="34" charset="0"/>
              </a:rPr>
              <a:t>СШОР № 7</a:t>
            </a:r>
          </a:p>
          <a:p>
            <a:pPr marL="0" indent="0">
              <a:buNone/>
            </a:pPr>
            <a:endParaRPr lang="ru-RU" dirty="0">
              <a:latin typeface="Bahnschrift Light" panose="020B0502040204020203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>
                <a:latin typeface="Bahnschrift Light" panose="020B0502040204020203" pitchFamily="34" charset="0"/>
              </a:rPr>
              <a:t>II тур игр открытого турнира по баскетболу «Весенняя капель» среди девушек 2005-2006 годов рождения, 60 чел, 25.03.2022, ДЮСШ № 2</a:t>
            </a:r>
          </a:p>
          <a:p>
            <a:pPr marL="0" indent="0">
              <a:buNone/>
            </a:pPr>
            <a:endParaRPr lang="ru-RU" dirty="0" smtClean="0">
              <a:latin typeface="Bahnschrift Light" panose="020B0502040204020203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>
                <a:latin typeface="Bahnschrift Light" panose="020B0502040204020203" pitchFamily="34" charset="0"/>
              </a:rPr>
              <a:t>Первенство </a:t>
            </a:r>
            <a:r>
              <a:rPr lang="ru-RU" dirty="0">
                <a:latin typeface="Bahnschrift Light" panose="020B0502040204020203" pitchFamily="34" charset="0"/>
              </a:rPr>
              <a:t>МБУДО  </a:t>
            </a:r>
            <a:r>
              <a:rPr lang="ru-RU" dirty="0" smtClean="0">
                <a:latin typeface="Bahnschrift Light" panose="020B0502040204020203" pitchFamily="34" charset="0"/>
              </a:rPr>
              <a:t>«ДЮСШ №4» </a:t>
            </a:r>
            <a:r>
              <a:rPr lang="ru-RU" dirty="0">
                <a:latin typeface="Bahnschrift Light" panose="020B0502040204020203" pitchFamily="34" charset="0"/>
              </a:rPr>
              <a:t>по пауэрлифтингу (жим лежа) среди юношей 12-16 </a:t>
            </a:r>
            <a:r>
              <a:rPr lang="ru-RU" dirty="0" smtClean="0">
                <a:latin typeface="Bahnschrift Light" panose="020B0502040204020203" pitchFamily="34" charset="0"/>
              </a:rPr>
              <a:t>лет, 40 чел, 02.04.2022, ДЮСШ № 4</a:t>
            </a:r>
            <a:endParaRPr lang="ru-RU" dirty="0">
              <a:latin typeface="Bahnschrift Light" panose="020B0502040204020203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Bahnschrift Light" panose="020B0502040204020203" pitchFamily="34" charset="0"/>
              </a:rPr>
              <a:t>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0507590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27111" y="292916"/>
            <a:ext cx="11427742" cy="6134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7130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Bahnschrift SemiBold Condensed" panose="020B0502040204020203" pitchFamily="34" charset="0"/>
              </a:rPr>
              <a:t>Экологическая акция «День леса»</a:t>
            </a:r>
            <a:endParaRPr lang="ru-RU" dirty="0">
              <a:latin typeface="Bahnschrift SemiBold Condensed" panose="020B0502040204020203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Bahnschrift Light" panose="020B0502040204020203" pitchFamily="34" charset="0"/>
              </a:rPr>
              <a:t>Дата: 25.03.2022</a:t>
            </a:r>
          </a:p>
          <a:p>
            <a:pPr marL="0" indent="0">
              <a:buNone/>
            </a:pPr>
            <a:r>
              <a:rPr lang="ru-RU" dirty="0" smtClean="0">
                <a:latin typeface="Bahnschrift Light" panose="020B0502040204020203" pitchFamily="34" charset="0"/>
              </a:rPr>
              <a:t>Место проведения: сосновый бор</a:t>
            </a:r>
          </a:p>
          <a:p>
            <a:pPr marL="0" indent="0">
              <a:buNone/>
            </a:pPr>
            <a:r>
              <a:rPr lang="ru-RU" dirty="0" smtClean="0">
                <a:latin typeface="Bahnschrift Light" panose="020B0502040204020203" pitchFamily="34" charset="0"/>
              </a:rPr>
              <a:t>Категория: юннаты</a:t>
            </a:r>
          </a:p>
          <a:p>
            <a:pPr marL="0" indent="0">
              <a:buNone/>
            </a:pPr>
            <a:r>
              <a:rPr lang="ru-RU" dirty="0" smtClean="0">
                <a:latin typeface="Bahnschrift Light" panose="020B0502040204020203" pitchFamily="34" charset="0"/>
              </a:rPr>
              <a:t>Охват: 250 чел.</a:t>
            </a:r>
          </a:p>
          <a:p>
            <a:pPr marL="0" indent="0">
              <a:buNone/>
            </a:pPr>
            <a:r>
              <a:rPr lang="ru-RU" dirty="0" smtClean="0">
                <a:latin typeface="Bahnschrift Light" panose="020B0502040204020203" pitchFamily="34" charset="0"/>
              </a:rPr>
              <a:t>Отв.: МБОУ ДО «</a:t>
            </a:r>
            <a:r>
              <a:rPr lang="ru-RU" dirty="0" err="1" smtClean="0">
                <a:latin typeface="Bahnschrift Light" panose="020B0502040204020203" pitchFamily="34" charset="0"/>
              </a:rPr>
              <a:t>ДТДиМ</a:t>
            </a:r>
            <a:r>
              <a:rPr lang="ru-RU" dirty="0" smtClean="0">
                <a:latin typeface="Bahnschrift Light" panose="020B0502040204020203" pitchFamily="34" charset="0"/>
              </a:rPr>
              <a:t> Ленинского района»</a:t>
            </a:r>
          </a:p>
          <a:p>
            <a:endParaRPr lang="ru-RU" dirty="0"/>
          </a:p>
        </p:txBody>
      </p:sp>
      <p:pic>
        <p:nvPicPr>
          <p:cNvPr id="6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xmlns:lc="http://schemas.openxmlformats.org/drawingml/2006/lockedCanvas" r:embed="rId5"/>
              </a:ext>
            </a:extLst>
          </a:blip>
          <a:srcRect/>
          <a:stretch>
            <a:fillRect/>
          </a:stretch>
        </p:blipFill>
        <p:spPr>
          <a:xfrm>
            <a:off x="9668384" y="3485594"/>
            <a:ext cx="1286964" cy="2691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9973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Bahnschrift SemiBold Condensed" panose="020B0502040204020203" pitchFamily="34" charset="0"/>
              </a:rPr>
              <a:t>Городская экологическая акция «Встреча пернатых друзей»</a:t>
            </a:r>
            <a:endParaRPr lang="ru-RU" dirty="0">
              <a:latin typeface="Bahnschrift SemiBold Condensed" panose="020B0502040204020203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Bahnschrift Light" panose="020B0502040204020203" pitchFamily="34" charset="0"/>
              </a:rPr>
              <a:t>Дата: 28.03.2022</a:t>
            </a:r>
          </a:p>
          <a:p>
            <a:pPr marL="0" indent="0">
              <a:buNone/>
            </a:pPr>
            <a:r>
              <a:rPr lang="ru-RU" dirty="0" smtClean="0">
                <a:latin typeface="Bahnschrift Light" panose="020B0502040204020203" pitchFamily="34" charset="0"/>
              </a:rPr>
              <a:t>Место проведения: Кузбасский парк, Сосновый бор, набережная р. Томи</a:t>
            </a:r>
          </a:p>
          <a:p>
            <a:pPr marL="0" indent="0">
              <a:buNone/>
            </a:pPr>
            <a:r>
              <a:rPr lang="ru-RU" dirty="0" smtClean="0">
                <a:latin typeface="Bahnschrift Light" panose="020B0502040204020203" pitchFamily="34" charset="0"/>
              </a:rPr>
              <a:t>Категория: юннаты, обучающие ест.-научной направленности </a:t>
            </a:r>
          </a:p>
          <a:p>
            <a:pPr marL="0" indent="0">
              <a:buNone/>
            </a:pPr>
            <a:r>
              <a:rPr lang="ru-RU" dirty="0" smtClean="0">
                <a:latin typeface="Bahnschrift Light" panose="020B0502040204020203" pitchFamily="34" charset="0"/>
              </a:rPr>
              <a:t>Охват: 750 чел.</a:t>
            </a:r>
          </a:p>
          <a:p>
            <a:pPr marL="0" indent="0">
              <a:buNone/>
            </a:pPr>
            <a:r>
              <a:rPr lang="ru-RU" dirty="0" smtClean="0">
                <a:latin typeface="Bahnschrift Light" panose="020B0502040204020203" pitchFamily="34" charset="0"/>
              </a:rPr>
              <a:t>Отв.: МБОУ ДО «</a:t>
            </a:r>
            <a:r>
              <a:rPr lang="ru-RU" dirty="0" err="1" smtClean="0">
                <a:latin typeface="Bahnschrift Light" panose="020B0502040204020203" pitchFamily="34" charset="0"/>
              </a:rPr>
              <a:t>ДТДиМ</a:t>
            </a:r>
            <a:r>
              <a:rPr lang="ru-RU" dirty="0" smtClean="0">
                <a:latin typeface="Bahnschrift Light" panose="020B0502040204020203" pitchFamily="34" charset="0"/>
              </a:rPr>
              <a:t> Ленинского района»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xmlns:lc="http://schemas.openxmlformats.org/drawingml/2006/lockedCanvas" r:embed="rId5"/>
              </a:ext>
            </a:extLst>
          </a:blip>
          <a:srcRect/>
          <a:stretch>
            <a:fillRect/>
          </a:stretch>
        </p:blipFill>
        <p:spPr>
          <a:xfrm>
            <a:off x="9668384" y="3485594"/>
            <a:ext cx="1286964" cy="2691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9211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Bahnschrift SemiBold Condensed" panose="020B0502040204020203" pitchFamily="34" charset="0"/>
              </a:rPr>
              <a:t>Экологическая акция «Всемирный День Воды»</a:t>
            </a:r>
            <a:br>
              <a:rPr lang="ru-RU" dirty="0" smtClean="0">
                <a:latin typeface="Bahnschrift SemiBold Condensed" panose="020B0502040204020203" pitchFamily="34" charset="0"/>
              </a:rPr>
            </a:br>
            <a:endParaRPr lang="ru-RU" dirty="0">
              <a:latin typeface="Bahnschrift SemiBold Condensed" panose="020B0502040204020203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Bahnschrift Light" panose="020B0502040204020203" pitchFamily="34" charset="0"/>
              </a:rPr>
              <a:t>Дата: 29.03.2022</a:t>
            </a:r>
          </a:p>
          <a:p>
            <a:pPr marL="0" indent="0">
              <a:buNone/>
            </a:pPr>
            <a:r>
              <a:rPr lang="ru-RU" dirty="0" smtClean="0">
                <a:latin typeface="Bahnschrift Light" panose="020B0502040204020203" pitchFamily="34" charset="0"/>
              </a:rPr>
              <a:t>Место проведения: МБОУ ДО «</a:t>
            </a:r>
            <a:r>
              <a:rPr lang="ru-RU" dirty="0" err="1" smtClean="0">
                <a:latin typeface="Bahnschrift Light" panose="020B0502040204020203" pitchFamily="34" charset="0"/>
              </a:rPr>
              <a:t>ДТДиМ</a:t>
            </a:r>
            <a:r>
              <a:rPr lang="ru-RU" dirty="0" smtClean="0">
                <a:latin typeface="Bahnschrift Light" panose="020B0502040204020203" pitchFamily="34" charset="0"/>
              </a:rPr>
              <a:t> Ленинского района», структурное подразделение юннаты</a:t>
            </a:r>
          </a:p>
          <a:p>
            <a:pPr marL="0" indent="0">
              <a:buNone/>
            </a:pPr>
            <a:r>
              <a:rPr lang="ru-RU" dirty="0" smtClean="0">
                <a:latin typeface="Bahnschrift Light" panose="020B0502040204020203" pitchFamily="34" charset="0"/>
              </a:rPr>
              <a:t>Категория: </a:t>
            </a:r>
            <a:r>
              <a:rPr lang="ru-RU" dirty="0">
                <a:latin typeface="Bahnschrift Light" panose="020B0502040204020203" pitchFamily="34" charset="0"/>
              </a:rPr>
              <a:t>обучающие ест.-научной направленности </a:t>
            </a:r>
            <a:endParaRPr lang="ru-RU" dirty="0" smtClean="0">
              <a:latin typeface="Bahnschrift Light" panose="020B0502040204020203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Bahnschrift Light" panose="020B0502040204020203" pitchFamily="34" charset="0"/>
              </a:rPr>
              <a:t>Охват:  450 чел.</a:t>
            </a:r>
          </a:p>
          <a:p>
            <a:pPr marL="0" indent="0">
              <a:buNone/>
            </a:pPr>
            <a:r>
              <a:rPr lang="ru-RU" dirty="0" smtClean="0">
                <a:latin typeface="Bahnschrift Light" panose="020B0502040204020203" pitchFamily="34" charset="0"/>
              </a:rPr>
              <a:t>Отв.: МБОУ ДО «</a:t>
            </a:r>
            <a:r>
              <a:rPr lang="ru-RU" dirty="0" err="1" smtClean="0">
                <a:latin typeface="Bahnschrift Light" panose="020B0502040204020203" pitchFamily="34" charset="0"/>
              </a:rPr>
              <a:t>ДТДиМ</a:t>
            </a:r>
            <a:r>
              <a:rPr lang="ru-RU" dirty="0" smtClean="0">
                <a:latin typeface="Bahnschrift Light" panose="020B0502040204020203" pitchFamily="34" charset="0"/>
              </a:rPr>
              <a:t> Ленинского района»</a:t>
            </a:r>
          </a:p>
          <a:p>
            <a:pPr marL="0" indent="0"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5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xmlns:lc="http://schemas.openxmlformats.org/drawingml/2006/lockedCanvas" r:embed="rId5"/>
              </a:ext>
            </a:extLst>
          </a:blip>
          <a:srcRect/>
          <a:stretch>
            <a:fillRect/>
          </a:stretch>
        </p:blipFill>
        <p:spPr>
          <a:xfrm>
            <a:off x="9668384" y="3485594"/>
            <a:ext cx="1286964" cy="2691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3117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latin typeface="Bahnschrift SemiBold Condensed" panose="020B0502040204020203" pitchFamily="34" charset="0"/>
              </a:rPr>
              <a:t>Экологическая акция «Час Земли»</a:t>
            </a:r>
            <a:br>
              <a:rPr lang="ru-RU" dirty="0" smtClean="0">
                <a:latin typeface="Bahnschrift SemiBold Condensed" panose="020B0502040204020203" pitchFamily="34" charset="0"/>
              </a:rPr>
            </a:br>
            <a:endParaRPr lang="ru-RU" dirty="0">
              <a:latin typeface="Bahnschrift SemiBold Condensed" panose="020B0502040204020203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Bahnschrift Light" panose="020B0502040204020203" pitchFamily="34" charset="0"/>
              </a:rPr>
              <a:t>Дата: 28.03.2022</a:t>
            </a:r>
          </a:p>
          <a:p>
            <a:pPr marL="0" indent="0">
              <a:buNone/>
            </a:pPr>
            <a:r>
              <a:rPr lang="ru-RU" dirty="0" smtClean="0">
                <a:latin typeface="Bahnschrift Light" panose="020B0502040204020203" pitchFamily="34" charset="0"/>
              </a:rPr>
              <a:t>Место проведения: ОО г. Кемерово</a:t>
            </a:r>
          </a:p>
          <a:p>
            <a:pPr marL="0" indent="0">
              <a:buNone/>
            </a:pPr>
            <a:r>
              <a:rPr lang="ru-RU" dirty="0" smtClean="0">
                <a:latin typeface="Bahnschrift Light" panose="020B0502040204020203" pitchFamily="34" charset="0"/>
              </a:rPr>
              <a:t>Категория: все желающие</a:t>
            </a:r>
          </a:p>
          <a:p>
            <a:pPr marL="0" indent="0">
              <a:buNone/>
            </a:pPr>
            <a:r>
              <a:rPr lang="ru-RU" dirty="0" smtClean="0">
                <a:latin typeface="Bahnschrift Light" panose="020B0502040204020203" pitchFamily="34" charset="0"/>
              </a:rPr>
              <a:t>Охват: </a:t>
            </a:r>
            <a:r>
              <a:rPr lang="ru-RU" dirty="0" smtClean="0">
                <a:latin typeface="Bahnschrift Light" panose="020B0502040204020203" pitchFamily="34" charset="0"/>
              </a:rPr>
              <a:t>25 000 </a:t>
            </a:r>
            <a:r>
              <a:rPr lang="ru-RU" dirty="0" smtClean="0">
                <a:latin typeface="Bahnschrift Light" panose="020B0502040204020203" pitchFamily="34" charset="0"/>
              </a:rPr>
              <a:t>чел.</a:t>
            </a:r>
          </a:p>
          <a:p>
            <a:pPr marL="0" indent="0">
              <a:buNone/>
            </a:pPr>
            <a:r>
              <a:rPr lang="ru-RU" dirty="0" smtClean="0">
                <a:latin typeface="Bahnschrift Light" panose="020B0502040204020203" pitchFamily="34" charset="0"/>
              </a:rPr>
              <a:t>Отв.: МБОУ ДО «</a:t>
            </a:r>
            <a:r>
              <a:rPr lang="ru-RU" dirty="0" err="1" smtClean="0">
                <a:latin typeface="Bahnschrift Light" panose="020B0502040204020203" pitchFamily="34" charset="0"/>
              </a:rPr>
              <a:t>ДТДиМ</a:t>
            </a:r>
            <a:r>
              <a:rPr lang="ru-RU" dirty="0" smtClean="0">
                <a:latin typeface="Bahnschrift Light" panose="020B0502040204020203" pitchFamily="34" charset="0"/>
              </a:rPr>
              <a:t> Ленинского района</a:t>
            </a:r>
            <a:r>
              <a:rPr lang="ru-RU" dirty="0" smtClean="0">
                <a:latin typeface="Bahnschrift Light" panose="020B0502040204020203" pitchFamily="34" charset="0"/>
              </a:rPr>
              <a:t>», </a:t>
            </a:r>
          </a:p>
          <a:p>
            <a:pPr marL="0" indent="0">
              <a:buNone/>
            </a:pPr>
            <a:r>
              <a:rPr lang="ru-RU" dirty="0" smtClean="0">
                <a:latin typeface="Bahnschrift Light" panose="020B0502040204020203" pitchFamily="34" charset="0"/>
              </a:rPr>
              <a:t>ОО г. Кемерово</a:t>
            </a:r>
            <a:endParaRPr lang="ru-RU" dirty="0" smtClean="0">
              <a:latin typeface="Bahnschrift Light" panose="020B0502040204020203" pitchFamily="34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xmlns:lc="http://schemas.openxmlformats.org/drawingml/2006/lockedCanvas" r:embed="rId5"/>
              </a:ext>
            </a:extLst>
          </a:blip>
          <a:srcRect/>
          <a:stretch>
            <a:fillRect/>
          </a:stretch>
        </p:blipFill>
        <p:spPr>
          <a:xfrm>
            <a:off x="9649134" y="3485594"/>
            <a:ext cx="1286964" cy="2691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106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Bahnschrift SemiBold Condensed" panose="020B0502040204020203" pitchFamily="34" charset="0"/>
              </a:rPr>
              <a:t>Городская школа актива РДШ</a:t>
            </a:r>
            <a:endParaRPr lang="ru-RU" dirty="0">
              <a:latin typeface="Bahnschrift SemiBold Condensed" panose="020B0502040204020203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Bahnschrift Light" panose="020B0502040204020203" pitchFamily="34" charset="0"/>
              </a:rPr>
              <a:t>Дата: 29.03.-30.03.2022</a:t>
            </a:r>
          </a:p>
          <a:p>
            <a:pPr marL="0" indent="0">
              <a:buNone/>
            </a:pPr>
            <a:r>
              <a:rPr lang="ru-RU" dirty="0" smtClean="0">
                <a:latin typeface="Bahnschrift Light" panose="020B0502040204020203" pitchFamily="34" charset="0"/>
              </a:rPr>
              <a:t>Место проведения: МБОУ ДО «</a:t>
            </a:r>
            <a:r>
              <a:rPr lang="ru-RU" dirty="0" err="1" smtClean="0">
                <a:latin typeface="Bahnschrift Light" panose="020B0502040204020203" pitchFamily="34" charset="0"/>
              </a:rPr>
              <a:t>ДТДиМ</a:t>
            </a:r>
            <a:r>
              <a:rPr lang="ru-RU" dirty="0" smtClean="0">
                <a:latin typeface="Bahnschrift Light" panose="020B0502040204020203" pitchFamily="34" charset="0"/>
              </a:rPr>
              <a:t> Ленинского района»</a:t>
            </a:r>
          </a:p>
          <a:p>
            <a:pPr marL="0" indent="0">
              <a:buNone/>
            </a:pPr>
            <a:r>
              <a:rPr lang="ru-RU" dirty="0" smtClean="0">
                <a:latin typeface="Bahnschrift Light" panose="020B0502040204020203" pitchFamily="34" charset="0"/>
              </a:rPr>
              <a:t>Категория: актив РДШ</a:t>
            </a:r>
          </a:p>
          <a:p>
            <a:pPr marL="0" indent="0">
              <a:buNone/>
            </a:pPr>
            <a:r>
              <a:rPr lang="ru-RU" dirty="0" smtClean="0">
                <a:latin typeface="Bahnschrift Light" panose="020B0502040204020203" pitchFamily="34" charset="0"/>
              </a:rPr>
              <a:t>Охват: 250 чел.</a:t>
            </a:r>
          </a:p>
          <a:p>
            <a:pPr marL="0" indent="0">
              <a:buNone/>
            </a:pPr>
            <a:r>
              <a:rPr lang="ru-RU" dirty="0" smtClean="0">
                <a:latin typeface="Bahnschrift Light" panose="020B0502040204020203" pitchFamily="34" charset="0"/>
              </a:rPr>
              <a:t>Отв.: МБОУ ДО «</a:t>
            </a:r>
            <a:r>
              <a:rPr lang="ru-RU" dirty="0" err="1" smtClean="0">
                <a:latin typeface="Bahnschrift Light" panose="020B0502040204020203" pitchFamily="34" charset="0"/>
              </a:rPr>
              <a:t>ДТДиМ</a:t>
            </a:r>
            <a:r>
              <a:rPr lang="ru-RU" dirty="0" smtClean="0">
                <a:latin typeface="Bahnschrift Light" panose="020B0502040204020203" pitchFamily="34" charset="0"/>
              </a:rPr>
              <a:t> Ленинского района»</a:t>
            </a:r>
          </a:p>
          <a:p>
            <a:pPr marL="0" indent="0">
              <a:buNone/>
            </a:pPr>
            <a:endParaRPr lang="ru-RU" dirty="0" smtClean="0"/>
          </a:p>
        </p:txBody>
      </p:sp>
      <p:pic>
        <p:nvPicPr>
          <p:cNvPr id="6148" name="Picture 4" descr="Российское движение школьников (РДШ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3086" y="3915309"/>
            <a:ext cx="2162175" cy="211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97371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Bahnschrift SemiBold Condensed" panose="020B0502040204020203" pitchFamily="34" charset="0"/>
              </a:rPr>
              <a:t>Городской марафон РДШ «Будь в движении»</a:t>
            </a:r>
            <a:endParaRPr lang="ru-RU" dirty="0">
              <a:latin typeface="Bahnschrift SemiBold Condensed" panose="020B0502040204020203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Bahnschrift Light" panose="020B0502040204020203" pitchFamily="34" charset="0"/>
              </a:rPr>
              <a:t>Дата: 28.03.</a:t>
            </a:r>
          </a:p>
          <a:p>
            <a:pPr marL="0" indent="0">
              <a:buNone/>
            </a:pPr>
            <a:r>
              <a:rPr lang="ru-RU" dirty="0" smtClean="0">
                <a:latin typeface="Bahnschrift Light" panose="020B0502040204020203" pitchFamily="34" charset="0"/>
              </a:rPr>
              <a:t>Место проведения: МБОУ ДО «ЦДОД им В. Волошиной»</a:t>
            </a:r>
          </a:p>
          <a:p>
            <a:pPr marL="0" indent="0">
              <a:buNone/>
            </a:pPr>
            <a:r>
              <a:rPr lang="ru-RU" dirty="0" smtClean="0">
                <a:latin typeface="Bahnschrift Light" panose="020B0502040204020203" pitchFamily="34" charset="0"/>
              </a:rPr>
              <a:t>Категория: </a:t>
            </a:r>
            <a:r>
              <a:rPr lang="ru-RU" dirty="0" smtClean="0">
                <a:latin typeface="Bahnschrift Light" panose="020B0502040204020203" pitchFamily="34" charset="0"/>
              </a:rPr>
              <a:t>актив РДШ</a:t>
            </a:r>
            <a:endParaRPr lang="ru-RU" dirty="0" smtClean="0">
              <a:latin typeface="Bahnschrift Light" panose="020B0502040204020203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Bahnschrift Light" panose="020B0502040204020203" pitchFamily="34" charset="0"/>
              </a:rPr>
              <a:t>Охват: 100 чел.</a:t>
            </a:r>
          </a:p>
          <a:p>
            <a:pPr marL="0" indent="0">
              <a:buNone/>
            </a:pPr>
            <a:r>
              <a:rPr lang="ru-RU" dirty="0" smtClean="0">
                <a:latin typeface="Bahnschrift Light" panose="020B0502040204020203" pitchFamily="34" charset="0"/>
              </a:rPr>
              <a:t>Отв.: МБОУ ДО «ЦДОД им В. Волошиной»</a:t>
            </a:r>
          </a:p>
          <a:p>
            <a:pPr marL="0" indent="0">
              <a:buNone/>
            </a:pPr>
            <a:endParaRPr lang="ru-RU" dirty="0">
              <a:latin typeface="Bahnschrift Light" panose="020B0502040204020203" pitchFamily="34" charset="0"/>
            </a:endParaRPr>
          </a:p>
        </p:txBody>
      </p:sp>
      <p:pic>
        <p:nvPicPr>
          <p:cNvPr id="8" name="Picture 4" descr="Российское движение школьников (РДШ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3086" y="3915309"/>
            <a:ext cx="2162175" cy="211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34517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Bahnschrift SemiBold Condensed" panose="020B0502040204020203" pitchFamily="34" charset="0"/>
              </a:rPr>
              <a:t>Весенняя экскурсионная школа </a:t>
            </a:r>
            <a:endParaRPr lang="ru-RU" dirty="0">
              <a:latin typeface="Bahnschrift SemiBold Condensed" panose="020B0502040204020203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Bahnschrift Light" panose="020B0502040204020203" pitchFamily="34" charset="0"/>
              </a:rPr>
              <a:t>Дата: 28.03-01.04.2022</a:t>
            </a:r>
          </a:p>
          <a:p>
            <a:pPr marL="0" indent="0">
              <a:buNone/>
            </a:pPr>
            <a:r>
              <a:rPr lang="ru-RU" dirty="0" smtClean="0">
                <a:latin typeface="Bahnschrift Light" panose="020B0502040204020203" pitchFamily="34" charset="0"/>
              </a:rPr>
              <a:t>Место проведения: МБОУ ДО «ЦДОД им В. Волошиной»</a:t>
            </a:r>
          </a:p>
          <a:p>
            <a:pPr marL="0" indent="0">
              <a:buNone/>
            </a:pPr>
            <a:r>
              <a:rPr lang="ru-RU" dirty="0" smtClean="0">
                <a:latin typeface="Bahnschrift Light" panose="020B0502040204020203" pitchFamily="34" charset="0"/>
              </a:rPr>
              <a:t>Категория: 6-9 </a:t>
            </a:r>
            <a:r>
              <a:rPr lang="ru-RU" dirty="0" err="1" smtClean="0">
                <a:latin typeface="Bahnschrift Light" panose="020B0502040204020203" pitchFamily="34" charset="0"/>
              </a:rPr>
              <a:t>кл</a:t>
            </a:r>
            <a:r>
              <a:rPr lang="ru-RU" dirty="0" smtClean="0">
                <a:latin typeface="Bahnschrift Light" panose="020B0502040204020203" pitchFamily="34" charset="0"/>
              </a:rPr>
              <a:t>.</a:t>
            </a:r>
          </a:p>
          <a:p>
            <a:pPr marL="0" indent="0">
              <a:buNone/>
            </a:pPr>
            <a:r>
              <a:rPr lang="ru-RU" dirty="0" smtClean="0">
                <a:latin typeface="Bahnschrift Light" panose="020B0502040204020203" pitchFamily="34" charset="0"/>
              </a:rPr>
              <a:t>Охват: 45 чел.</a:t>
            </a:r>
          </a:p>
          <a:p>
            <a:pPr marL="0" indent="0">
              <a:buNone/>
            </a:pPr>
            <a:r>
              <a:rPr lang="ru-RU" dirty="0" smtClean="0">
                <a:latin typeface="Bahnschrift Light" panose="020B0502040204020203" pitchFamily="34" charset="0"/>
              </a:rPr>
              <a:t>Отв.: МБОУ ДО «ЦДОД им В. Волошиной»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0787999" y="3595045"/>
            <a:ext cx="985678" cy="2794448"/>
          </a:xfrm>
          <a:prstGeom prst="rect">
            <a:avLst/>
          </a:prstGeom>
        </p:spPr>
      </p:pic>
      <p:pic>
        <p:nvPicPr>
          <p:cNvPr id="6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9564612" y="4001294"/>
            <a:ext cx="1021463" cy="2565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4446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9786627" y="4206240"/>
            <a:ext cx="2282035" cy="254588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Bahnschrift SemiBold Condensed" panose="020B0502040204020203" pitchFamily="34" charset="0"/>
              </a:rPr>
              <a:t>Мероприятия с вузами</a:t>
            </a:r>
            <a:endParaRPr lang="ru-RU" dirty="0">
              <a:latin typeface="Bahnschrift SemiBold Condensed" panose="020B0502040204020203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>
              <a:buFont typeface="Wingdings" panose="05000000000000000000" pitchFamily="2" charset="2"/>
              <a:buChar char="ü"/>
            </a:pPr>
            <a:r>
              <a:rPr lang="ru-RU" b="1" dirty="0" smtClean="0">
                <a:latin typeface="Bahnschrift Light" panose="020B0502040204020203" pitchFamily="34" charset="0"/>
              </a:rPr>
              <a:t>Агрошкола с ФГБОУ ВО Кузбасская ГСХА </a:t>
            </a:r>
            <a:r>
              <a:rPr lang="ru-RU" dirty="0" smtClean="0">
                <a:latin typeface="Bahnschrift Light" panose="020B0502040204020203" pitchFamily="34" charset="0"/>
              </a:rPr>
              <a:t>– 60 чел., </a:t>
            </a:r>
          </a:p>
          <a:p>
            <a:pPr algn="ctr">
              <a:buFont typeface="Wingdings" panose="05000000000000000000" pitchFamily="2" charset="2"/>
              <a:buChar char="ü"/>
            </a:pPr>
            <a:r>
              <a:rPr lang="ru-RU" dirty="0" smtClean="0">
                <a:latin typeface="Bahnschrift Light" panose="020B0502040204020203" pitchFamily="34" charset="0"/>
              </a:rPr>
              <a:t>22-24 марта.</a:t>
            </a:r>
          </a:p>
          <a:p>
            <a:pPr algn="ctr">
              <a:buFont typeface="Wingdings" panose="05000000000000000000" pitchFamily="2" charset="2"/>
              <a:buChar char="ü"/>
            </a:pPr>
            <a:r>
              <a:rPr lang="ru-RU" b="1" dirty="0" smtClean="0">
                <a:latin typeface="Bahnschrift Light" panose="020B0502040204020203" pitchFamily="34" charset="0"/>
              </a:rPr>
              <a:t>Весенняя профильная школа </a:t>
            </a:r>
            <a:r>
              <a:rPr lang="ru-RU" b="1" dirty="0" err="1" smtClean="0">
                <a:latin typeface="Bahnschrift Light" panose="020B0502040204020203" pitchFamily="34" charset="0"/>
              </a:rPr>
              <a:t>КемГУ</a:t>
            </a:r>
            <a:r>
              <a:rPr lang="ru-RU" b="1" dirty="0" smtClean="0">
                <a:latin typeface="Bahnschrift Light" panose="020B0502040204020203" pitchFamily="34" charset="0"/>
              </a:rPr>
              <a:t> </a:t>
            </a:r>
            <a:r>
              <a:rPr lang="ru-RU" dirty="0" smtClean="0">
                <a:latin typeface="Bahnschrift Light" panose="020B0502040204020203" pitchFamily="34" charset="0"/>
              </a:rPr>
              <a:t>для 50 обучающихся 8-10 классов химико-биологической и физико-математической направленностей с 28 марта по 01 апреля 2022 года.</a:t>
            </a:r>
          </a:p>
          <a:p>
            <a:pPr algn="ctr">
              <a:buFont typeface="Wingdings" panose="05000000000000000000" pitchFamily="2" charset="2"/>
              <a:buChar char="ü"/>
            </a:pPr>
            <a:r>
              <a:rPr lang="ru-RU" b="1" dirty="0" smtClean="0">
                <a:latin typeface="Bahnschrift Light" panose="020B0502040204020203" pitchFamily="34" charset="0"/>
              </a:rPr>
              <a:t>День открытых дверей в </a:t>
            </a:r>
            <a:r>
              <a:rPr lang="ru-RU" b="1" dirty="0" err="1" smtClean="0">
                <a:latin typeface="Bahnschrift Light" panose="020B0502040204020203" pitchFamily="34" charset="0"/>
              </a:rPr>
              <a:t>КузГТУ</a:t>
            </a:r>
            <a:r>
              <a:rPr lang="ru-RU" b="1" dirty="0" smtClean="0">
                <a:latin typeface="Bahnschrift Light" panose="020B0502040204020203" pitchFamily="34" charset="0"/>
              </a:rPr>
              <a:t> </a:t>
            </a:r>
            <a:r>
              <a:rPr lang="ru-RU" dirty="0" smtClean="0">
                <a:latin typeface="Bahnschrift Light" panose="020B0502040204020203" pitchFamily="34" charset="0"/>
              </a:rPr>
              <a:t>в 11.00 26 марта 2022 – 400 чел</a:t>
            </a:r>
            <a:r>
              <a:rPr lang="ru-RU" dirty="0" smtClean="0">
                <a:latin typeface="Bahnschrift Light" panose="020B0502040204020203" pitchFamily="34" charset="0"/>
              </a:rPr>
              <a:t>.</a:t>
            </a:r>
          </a:p>
          <a:p>
            <a:pPr algn="ctr">
              <a:buFont typeface="Wingdings" panose="05000000000000000000" pitchFamily="2" charset="2"/>
              <a:buChar char="ü"/>
            </a:pPr>
            <a:r>
              <a:rPr lang="ru-RU" dirty="0">
                <a:latin typeface="Bahnschrift Light" panose="020B0502040204020203" pitchFamily="34" charset="0"/>
              </a:rPr>
              <a:t>Проект «Стань студентом </a:t>
            </a:r>
            <a:r>
              <a:rPr lang="ru-RU" dirty="0" err="1">
                <a:latin typeface="Bahnschrift Light" panose="020B0502040204020203" pitchFamily="34" charset="0"/>
              </a:rPr>
              <a:t>КузГТУ</a:t>
            </a:r>
            <a:r>
              <a:rPr lang="ru-RU" dirty="0">
                <a:latin typeface="Bahnschrift Light" panose="020B0502040204020203" pitchFamily="34" charset="0"/>
              </a:rPr>
              <a:t> на 1 день», </a:t>
            </a:r>
            <a:endParaRPr lang="ru-RU" dirty="0" smtClean="0">
              <a:latin typeface="Bahnschrift Light" panose="020B0502040204020203" pitchFamily="34" charset="0"/>
            </a:endParaRPr>
          </a:p>
          <a:p>
            <a:pPr algn="ctr">
              <a:buFont typeface="Wingdings" panose="05000000000000000000" pitchFamily="2" charset="2"/>
              <a:buChar char="ü"/>
            </a:pPr>
            <a:r>
              <a:rPr lang="ru-RU" dirty="0" smtClean="0">
                <a:latin typeface="Bahnschrift Light" panose="020B0502040204020203" pitchFamily="34" charset="0"/>
              </a:rPr>
              <a:t>31 </a:t>
            </a:r>
            <a:r>
              <a:rPr lang="ru-RU" dirty="0">
                <a:latin typeface="Bahnschrift Light" panose="020B0502040204020203" pitchFamily="34" charset="0"/>
              </a:rPr>
              <a:t>марта в 8:30</a:t>
            </a:r>
            <a:endParaRPr lang="ru-RU" dirty="0" smtClean="0">
              <a:latin typeface="Bahnschrift Light" panose="020B0502040204020203" pitchFamily="34" charset="0"/>
            </a:endParaRPr>
          </a:p>
          <a:p>
            <a:pPr marL="0" indent="0">
              <a:buNone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3145623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Bahnschrift SemiBold Condensed" panose="020B0502040204020203" pitchFamily="34" charset="0"/>
              </a:rPr>
              <a:t>Городская </a:t>
            </a:r>
            <a:r>
              <a:rPr lang="ru-RU" dirty="0" err="1" smtClean="0">
                <a:latin typeface="Bahnschrift SemiBold Condensed" panose="020B0502040204020203" pitchFamily="34" charset="0"/>
              </a:rPr>
              <a:t>медиашкола</a:t>
            </a:r>
            <a:r>
              <a:rPr lang="ru-RU" dirty="0" smtClean="0">
                <a:latin typeface="Bahnschrift SemiBold Condensed" panose="020B0502040204020203" pitchFamily="34" charset="0"/>
              </a:rPr>
              <a:t> «Карьера в реальной журналистике. Версия 2.0»</a:t>
            </a:r>
            <a:endParaRPr lang="ru-RU" dirty="0">
              <a:latin typeface="Bahnschrift SemiBold Condensed" panose="020B0502040204020203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Bahnschrift Light" panose="020B0502040204020203" pitchFamily="34" charset="0"/>
              </a:rPr>
              <a:t>Дата: 01-03.04</a:t>
            </a:r>
          </a:p>
          <a:p>
            <a:pPr marL="0" indent="0">
              <a:buNone/>
            </a:pPr>
            <a:r>
              <a:rPr lang="ru-RU" dirty="0" smtClean="0">
                <a:latin typeface="Bahnschrift Light" panose="020B0502040204020203" pitchFamily="34" charset="0"/>
              </a:rPr>
              <a:t>Место проведения: МБОУ ДО «ЦДОД им В. Волошиной»</a:t>
            </a:r>
          </a:p>
          <a:p>
            <a:pPr marL="0" indent="0">
              <a:buNone/>
            </a:pPr>
            <a:r>
              <a:rPr lang="ru-RU" dirty="0" smtClean="0">
                <a:latin typeface="Bahnschrift Light" panose="020B0502040204020203" pitchFamily="34" charset="0"/>
              </a:rPr>
              <a:t>Категория: </a:t>
            </a:r>
            <a:r>
              <a:rPr lang="ru-RU" dirty="0" smtClean="0">
                <a:latin typeface="Bahnschrift Light" panose="020B0502040204020203" pitchFamily="34" charset="0"/>
              </a:rPr>
              <a:t>актив РДШ</a:t>
            </a:r>
            <a:endParaRPr lang="ru-RU" dirty="0" smtClean="0">
              <a:latin typeface="Bahnschrift Light" panose="020B0502040204020203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Bahnschrift Light" panose="020B0502040204020203" pitchFamily="34" charset="0"/>
              </a:rPr>
              <a:t>Охват: 60 чел.</a:t>
            </a:r>
          </a:p>
          <a:p>
            <a:pPr marL="0" indent="0">
              <a:buNone/>
            </a:pPr>
            <a:r>
              <a:rPr lang="ru-RU" dirty="0" smtClean="0">
                <a:latin typeface="Bahnschrift Light" panose="020B0502040204020203" pitchFamily="34" charset="0"/>
              </a:rPr>
              <a:t>Отв.: МБОУ ДО «ЦДОД им В. Волошиной»</a:t>
            </a:r>
          </a:p>
        </p:txBody>
      </p:sp>
      <p:pic>
        <p:nvPicPr>
          <p:cNvPr id="5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0787999" y="3595045"/>
            <a:ext cx="985678" cy="2794448"/>
          </a:xfrm>
          <a:prstGeom prst="rect">
            <a:avLst/>
          </a:prstGeom>
        </p:spPr>
      </p:pic>
      <p:pic>
        <p:nvPicPr>
          <p:cNvPr id="6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9564612" y="4001294"/>
            <a:ext cx="1021463" cy="2565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4226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Bahnschrift SemiBold Condensed" panose="020B0502040204020203" pitchFamily="34" charset="0"/>
              </a:rPr>
              <a:t>Городская школа актива отрядов ЮИД</a:t>
            </a:r>
            <a:endParaRPr lang="ru-RU" dirty="0">
              <a:latin typeface="Bahnschrift SemiBold Condensed" panose="020B0502040204020203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34334"/>
            <a:ext cx="10515600" cy="338210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Bahnschrift Light" panose="020B0502040204020203" pitchFamily="34" charset="0"/>
              </a:rPr>
              <a:t>Дата: 25.03. - 03.04.2022</a:t>
            </a:r>
          </a:p>
          <a:p>
            <a:pPr marL="0" indent="0">
              <a:buNone/>
            </a:pPr>
            <a:r>
              <a:rPr lang="ru-RU" dirty="0" smtClean="0">
                <a:latin typeface="Bahnschrift Light" panose="020B0502040204020203" pitchFamily="34" charset="0"/>
              </a:rPr>
              <a:t>Место проведения: МБОУ ДО «</a:t>
            </a:r>
            <a:r>
              <a:rPr lang="ru-RU" dirty="0" err="1" smtClean="0">
                <a:latin typeface="Bahnschrift Light" panose="020B0502040204020203" pitchFamily="34" charset="0"/>
              </a:rPr>
              <a:t>ДТДиМ</a:t>
            </a:r>
            <a:r>
              <a:rPr lang="ru-RU" dirty="0" smtClean="0">
                <a:latin typeface="Bahnschrift Light" panose="020B0502040204020203" pitchFamily="34" charset="0"/>
              </a:rPr>
              <a:t> Ленинского района»</a:t>
            </a:r>
          </a:p>
          <a:p>
            <a:pPr marL="0" indent="0">
              <a:buNone/>
            </a:pPr>
            <a:r>
              <a:rPr lang="ru-RU" dirty="0" smtClean="0">
                <a:latin typeface="Bahnschrift Light" panose="020B0502040204020203" pitchFamily="34" charset="0"/>
              </a:rPr>
              <a:t>Категория: актив ЮИД</a:t>
            </a:r>
          </a:p>
          <a:p>
            <a:pPr marL="0" indent="0">
              <a:buNone/>
            </a:pPr>
            <a:r>
              <a:rPr lang="ru-RU" dirty="0" smtClean="0">
                <a:latin typeface="Bahnschrift Light" panose="020B0502040204020203" pitchFamily="34" charset="0"/>
              </a:rPr>
              <a:t>Охват: 80 чел.</a:t>
            </a:r>
          </a:p>
          <a:p>
            <a:pPr marL="0" indent="0">
              <a:buNone/>
            </a:pPr>
            <a:r>
              <a:rPr lang="ru-RU" dirty="0" smtClean="0">
                <a:latin typeface="Bahnschrift Light" panose="020B0502040204020203" pitchFamily="34" charset="0"/>
              </a:rPr>
              <a:t>Отв.: МБОУ ДО «ГЦД(Ю)ТТ»</a:t>
            </a:r>
          </a:p>
        </p:txBody>
      </p:sp>
    </p:spTree>
    <p:extLst>
      <p:ext uri="{BB962C8B-B14F-4D97-AF65-F5344CB8AC3E}">
        <p14:creationId xmlns:p14="http://schemas.microsoft.com/office/powerpoint/2010/main" val="21079778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Bahnschrift SemiBold Condensed" panose="020B0502040204020203" pitchFamily="34" charset="0"/>
              </a:rPr>
              <a:t>Техническое направление</a:t>
            </a:r>
            <a:endParaRPr lang="ru-RU" dirty="0">
              <a:latin typeface="Bahnschrift SemiBold Condensed" panose="020B0502040204020203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Bahnschrift Light" panose="020B0502040204020203" pitchFamily="34" charset="0"/>
              </a:rPr>
              <a:t>Образовательный </a:t>
            </a:r>
            <a:r>
              <a:rPr lang="ru-RU" dirty="0" err="1" smtClean="0">
                <a:latin typeface="Bahnschrift Light" panose="020B0502040204020203" pitchFamily="34" charset="0"/>
              </a:rPr>
              <a:t>интенсив</a:t>
            </a:r>
            <a:r>
              <a:rPr lang="ru-RU" dirty="0" smtClean="0">
                <a:latin typeface="Bahnschrift Light" panose="020B0502040204020203" pitchFamily="34" charset="0"/>
              </a:rPr>
              <a:t>, в рамках подготовки к городскому фестивалю «Электроника - наука ХХI века» с 24 марта по 1 апреля – 60 человек. </a:t>
            </a:r>
          </a:p>
          <a:p>
            <a:pPr marL="0" indent="0">
              <a:buNone/>
            </a:pPr>
            <a:r>
              <a:rPr lang="ru-RU" dirty="0" smtClean="0">
                <a:latin typeface="Bahnschrift Light" panose="020B0502040204020203" pitchFamily="34" charset="0"/>
              </a:rPr>
              <a:t>Городской Фестиваль «Электроника - наука ХХI века» </a:t>
            </a:r>
          </a:p>
          <a:p>
            <a:pPr marL="0" indent="0">
              <a:buNone/>
            </a:pPr>
            <a:r>
              <a:rPr lang="ru-RU" dirty="0" smtClean="0">
                <a:latin typeface="Bahnschrift Light" panose="020B0502040204020203" pitchFamily="34" charset="0"/>
              </a:rPr>
              <a:t>2 апреля 2022 г.</a:t>
            </a:r>
          </a:p>
          <a:p>
            <a:pPr marL="0" indent="0">
              <a:buNone/>
            </a:pPr>
            <a:r>
              <a:rPr lang="ru-RU" dirty="0" smtClean="0">
                <a:latin typeface="Bahnschrift Light" panose="020B0502040204020203" pitchFamily="34" charset="0"/>
              </a:rPr>
              <a:t>Место проведения: МБОУ ДО СЮТ «Поиск»</a:t>
            </a:r>
            <a:endParaRPr lang="ru-RU" dirty="0">
              <a:latin typeface="Bahnschrift Light" panose="020B0502040204020203" pitchFamily="34" charset="0"/>
            </a:endParaRPr>
          </a:p>
        </p:txBody>
      </p:sp>
      <p:sp>
        <p:nvSpPr>
          <p:cNvPr id="5" name="AutoShape 2" descr="Шестерёнки / ЛиСиЦа"/>
          <p:cNvSpPr>
            <a:spLocks noChangeAspect="1" noChangeArrowheads="1"/>
          </p:cNvSpPr>
          <p:nvPr/>
        </p:nvSpPr>
        <p:spPr bwMode="auto">
          <a:xfrm>
            <a:off x="9617209" y="5803950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4" descr="Шестерёнки / ЛиСиЦа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8" descr="шестерни PNG рисунок, картинки и пнг прозрачный для бесплатной загрузки |  Pngtre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6264" y="3291839"/>
            <a:ext cx="4765092" cy="3441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4979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6264" y="3291839"/>
            <a:ext cx="4765092" cy="344103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latin typeface="Bahnschrift SemiBold Condensed" panose="020B0502040204020203" pitchFamily="34" charset="0"/>
              </a:rPr>
              <a:t>Техническое </a:t>
            </a:r>
            <a:r>
              <a:rPr lang="ru-RU" dirty="0" smtClean="0">
                <a:latin typeface="Bahnschrift SemiBold Condensed" panose="020B0502040204020203" pitchFamily="34" charset="0"/>
              </a:rPr>
              <a:t>направление. Городской технический форум 2022</a:t>
            </a:r>
            <a:endParaRPr lang="ru-RU" dirty="0">
              <a:latin typeface="Bahnschrift SemiBold Condensed" panose="020B0502040204020203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>
                <a:latin typeface="Bahnschrift Light" panose="020B0502040204020203" pitchFamily="34" charset="0"/>
              </a:rPr>
              <a:t>Дата: </a:t>
            </a:r>
            <a:r>
              <a:rPr lang="en-US" dirty="0" smtClean="0">
                <a:latin typeface="Bahnschrift Light" panose="020B0502040204020203" pitchFamily="34" charset="0"/>
              </a:rPr>
              <a:t>28</a:t>
            </a:r>
            <a:r>
              <a:rPr lang="ru-RU" dirty="0" smtClean="0">
                <a:latin typeface="Bahnschrift Light" panose="020B0502040204020203" pitchFamily="34" charset="0"/>
              </a:rPr>
              <a:t>.03.2022</a:t>
            </a:r>
            <a:endParaRPr lang="ru-RU" dirty="0">
              <a:latin typeface="Bahnschrift Light" panose="020B0502040204020203" pitchFamily="34" charset="0"/>
            </a:endParaRPr>
          </a:p>
          <a:p>
            <a:pPr marL="0" indent="0">
              <a:buNone/>
            </a:pPr>
            <a:r>
              <a:rPr lang="ru-RU" dirty="0">
                <a:latin typeface="Bahnschrift Light" panose="020B0502040204020203" pitchFamily="34" charset="0"/>
              </a:rPr>
              <a:t>Место проведения: МБОУ </a:t>
            </a:r>
            <a:r>
              <a:rPr lang="ru-RU" dirty="0" smtClean="0">
                <a:latin typeface="Bahnschrift Light" panose="020B0502040204020203" pitchFamily="34" charset="0"/>
              </a:rPr>
              <a:t>«СОШ № 54»</a:t>
            </a:r>
            <a:endParaRPr lang="ru-RU" dirty="0">
              <a:latin typeface="Bahnschrift Light" panose="020B0502040204020203" pitchFamily="34" charset="0"/>
            </a:endParaRPr>
          </a:p>
          <a:p>
            <a:pPr marL="0" indent="0">
              <a:buNone/>
            </a:pPr>
            <a:r>
              <a:rPr lang="ru-RU" dirty="0">
                <a:latin typeface="Bahnschrift Light" panose="020B0502040204020203" pitchFamily="34" charset="0"/>
              </a:rPr>
              <a:t>Категория: 5-11 класс</a:t>
            </a:r>
          </a:p>
          <a:p>
            <a:pPr marL="0" indent="0">
              <a:buNone/>
            </a:pPr>
            <a:r>
              <a:rPr lang="ru-RU" dirty="0" smtClean="0">
                <a:latin typeface="Bahnschrift Light" panose="020B0502040204020203" pitchFamily="34" charset="0"/>
              </a:rPr>
              <a:t>Охват</a:t>
            </a:r>
            <a:r>
              <a:rPr lang="ru-RU" dirty="0">
                <a:latin typeface="Bahnschrift Light" panose="020B0502040204020203" pitchFamily="34" charset="0"/>
              </a:rPr>
              <a:t>: </a:t>
            </a:r>
            <a:r>
              <a:rPr lang="ru-RU" dirty="0" smtClean="0">
                <a:latin typeface="Bahnschrift Light" panose="020B0502040204020203" pitchFamily="34" charset="0"/>
              </a:rPr>
              <a:t>150 человек</a:t>
            </a:r>
          </a:p>
          <a:p>
            <a:pPr marL="0" indent="0">
              <a:buNone/>
            </a:pPr>
            <a:r>
              <a:rPr lang="ru-RU" dirty="0" smtClean="0">
                <a:latin typeface="Bahnschrift Light" panose="020B0502040204020203" pitchFamily="34" charset="0"/>
              </a:rPr>
              <a:t>Отв</a:t>
            </a:r>
            <a:r>
              <a:rPr lang="ru-RU" dirty="0">
                <a:latin typeface="Bahnschrift Light" panose="020B0502040204020203" pitchFamily="34" charset="0"/>
              </a:rPr>
              <a:t>.: МБОУ ДО </a:t>
            </a:r>
            <a:r>
              <a:rPr lang="ru-RU" dirty="0" smtClean="0">
                <a:latin typeface="Bahnschrift Light" panose="020B0502040204020203" pitchFamily="34" charset="0"/>
              </a:rPr>
              <a:t>«ЦТ </a:t>
            </a:r>
            <a:r>
              <a:rPr lang="ru-RU" dirty="0">
                <a:latin typeface="Bahnschrift Light" panose="020B0502040204020203" pitchFamily="34" charset="0"/>
              </a:rPr>
              <a:t>Заводского», МБОУ ДО «ГЦД(Ю)ТТ» </a:t>
            </a:r>
            <a:endParaRPr lang="ru-RU" dirty="0" smtClean="0">
              <a:latin typeface="Bahnschrift Light" panose="020B0502040204020203" pitchFamily="34" charset="0"/>
            </a:endParaRPr>
          </a:p>
          <a:p>
            <a:pPr marL="0" indent="0">
              <a:buNone/>
            </a:pPr>
            <a:r>
              <a:rPr lang="ru-RU" i="1" dirty="0">
                <a:latin typeface="Bahnschrift Light" panose="020B0502040204020203" pitchFamily="34" charset="0"/>
              </a:rPr>
              <a:t>Соревнования по песочной </a:t>
            </a:r>
            <a:r>
              <a:rPr lang="ru-RU" i="1" dirty="0" smtClean="0">
                <a:latin typeface="Bahnschrift Light" panose="020B0502040204020203" pitchFamily="34" charset="0"/>
              </a:rPr>
              <a:t>анимации;</a:t>
            </a:r>
            <a:endParaRPr lang="ru-RU" i="1" dirty="0">
              <a:latin typeface="Bahnschrift Light" panose="020B0502040204020203" pitchFamily="34" charset="0"/>
            </a:endParaRPr>
          </a:p>
          <a:p>
            <a:pPr marL="0" indent="0">
              <a:buNone/>
            </a:pPr>
            <a:r>
              <a:rPr lang="ru-RU" i="1" dirty="0">
                <a:latin typeface="Bahnschrift Light" panose="020B0502040204020203" pitchFamily="34" charset="0"/>
              </a:rPr>
              <a:t>Турнир по </a:t>
            </a:r>
            <a:r>
              <a:rPr lang="ru-RU" i="1" dirty="0" err="1">
                <a:latin typeface="Bahnschrift Light" panose="020B0502040204020203" pitchFamily="34" charset="0"/>
              </a:rPr>
              <a:t>спидкубингу</a:t>
            </a:r>
            <a:r>
              <a:rPr lang="ru-RU" i="1" dirty="0">
                <a:latin typeface="Bahnschrift Light" panose="020B0502040204020203" pitchFamily="34" charset="0"/>
              </a:rPr>
              <a:t>;</a:t>
            </a:r>
          </a:p>
          <a:p>
            <a:pPr marL="0" indent="0">
              <a:buNone/>
            </a:pPr>
            <a:r>
              <a:rPr lang="ru-RU" i="1" dirty="0">
                <a:latin typeface="Bahnschrift Light" panose="020B0502040204020203" pitchFamily="34" charset="0"/>
              </a:rPr>
              <a:t>Мастер-классы </a:t>
            </a:r>
            <a:r>
              <a:rPr lang="ru-RU" i="1" dirty="0" smtClean="0">
                <a:latin typeface="Bahnschrift Light" panose="020B0502040204020203" pitchFamily="34" charset="0"/>
              </a:rPr>
              <a:t>по </a:t>
            </a:r>
            <a:r>
              <a:rPr lang="ru-RU" i="1" dirty="0">
                <a:latin typeface="Bahnschrift Light" panose="020B0502040204020203" pitchFamily="34" charset="0"/>
              </a:rPr>
              <a:t>робототехнике;</a:t>
            </a:r>
          </a:p>
          <a:p>
            <a:pPr marL="0" indent="0">
              <a:buNone/>
            </a:pPr>
            <a:r>
              <a:rPr lang="ru-RU" i="1" dirty="0">
                <a:latin typeface="Bahnschrift Light" panose="020B0502040204020203" pitchFamily="34" charset="0"/>
              </a:rPr>
              <a:t>Мастер-классы </a:t>
            </a:r>
            <a:r>
              <a:rPr lang="ru-RU" i="1" dirty="0" smtClean="0">
                <a:latin typeface="Bahnschrift Light" panose="020B0502040204020203" pitchFamily="34" charset="0"/>
              </a:rPr>
              <a:t>по </a:t>
            </a:r>
            <a:r>
              <a:rPr lang="ru-RU" i="1" dirty="0" err="1">
                <a:latin typeface="Bahnschrift Light" panose="020B0502040204020203" pitchFamily="34" charset="0"/>
              </a:rPr>
              <a:t>фототворчеству</a:t>
            </a:r>
            <a:r>
              <a:rPr lang="ru-RU" i="1" dirty="0">
                <a:latin typeface="Bahnschrift Light" panose="020B0502040204020203" pitchFamily="34" charset="0"/>
              </a:rPr>
              <a:t> и операторской </a:t>
            </a:r>
            <a:r>
              <a:rPr lang="ru-RU" i="1" dirty="0" smtClean="0">
                <a:latin typeface="Bahnschrift Light" panose="020B0502040204020203" pitchFamily="34" charset="0"/>
              </a:rPr>
              <a:t>работе</a:t>
            </a:r>
            <a:r>
              <a:rPr lang="ru-RU" i="1" dirty="0">
                <a:latin typeface="Bahnschrift Light" panose="020B0502040204020203" pitchFamily="34" charset="0"/>
              </a:rPr>
              <a:t>.</a:t>
            </a:r>
            <a:endParaRPr lang="ru-RU" dirty="0">
              <a:latin typeface="Bahnschrift Light" panose="020B0502040204020203" pitchFamily="34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796951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dirty="0">
                <a:latin typeface="Bahnschrift SemiBold Condensed" panose="020B0502040204020203" pitchFamily="34" charset="0"/>
              </a:rPr>
              <a:t>Клубный </a:t>
            </a:r>
            <a:r>
              <a:rPr lang="ru-RU" dirty="0">
                <a:latin typeface="Bahnschrift SemiBold Condensed" panose="020B0502040204020203" pitchFamily="34" charset="0"/>
              </a:rPr>
              <a:t>онлайн </a:t>
            </a:r>
            <a:r>
              <a:rPr lang="ru-RU" dirty="0">
                <a:latin typeface="Bahnschrift SemiBold Condensed" panose="020B0502040204020203" pitchFamily="34" charset="0"/>
              </a:rPr>
              <a:t>турнир </a:t>
            </a:r>
            <a:r>
              <a:rPr lang="ru-RU" dirty="0" smtClean="0">
                <a:latin typeface="Bahnschrift SemiBold Condensed" panose="020B0502040204020203" pitchFamily="34" charset="0"/>
              </a:rPr>
              <a:t/>
            </a:r>
            <a:br>
              <a:rPr lang="ru-RU" dirty="0" smtClean="0">
                <a:latin typeface="Bahnschrift SemiBold Condensed" panose="020B0502040204020203" pitchFamily="34" charset="0"/>
              </a:rPr>
            </a:br>
            <a:r>
              <a:rPr lang="ru-RU" dirty="0" smtClean="0">
                <a:latin typeface="Bahnschrift SemiBold Condensed" panose="020B0502040204020203" pitchFamily="34" charset="0"/>
              </a:rPr>
              <a:t>по </a:t>
            </a:r>
            <a:r>
              <a:rPr lang="ru-RU" dirty="0" err="1">
                <a:latin typeface="Bahnschrift SemiBold Condensed" panose="020B0502040204020203" pitchFamily="34" charset="0"/>
              </a:rPr>
              <a:t>киберспорту</a:t>
            </a:r>
            <a:r>
              <a:rPr lang="ru-RU" dirty="0">
                <a:latin typeface="Bahnschrift SemiBold Condensed" panose="020B0502040204020203" pitchFamily="34" charset="0"/>
              </a:rPr>
              <a:t> в дисциплине «Дота 21Х1</a:t>
            </a:r>
            <a:r>
              <a:rPr lang="ru-RU" dirty="0" smtClean="0">
                <a:latin typeface="Bahnschrift SemiBold Condensed" panose="020B0502040204020203" pitchFamily="34" charset="0"/>
              </a:rPr>
              <a:t>»</a:t>
            </a:r>
            <a:endParaRPr lang="ru-RU" dirty="0">
              <a:latin typeface="Bahnschrift SemiBold Condensed" panose="020B0502040204020203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>
                <a:latin typeface="Bahnschrift Light" panose="020B0502040204020203" pitchFamily="34" charset="0"/>
              </a:rPr>
              <a:t>Дата: 25.03. по 27.03. 2022 – заявки на турнир</a:t>
            </a:r>
          </a:p>
          <a:p>
            <a:pPr marL="0" indent="0">
              <a:buNone/>
            </a:pPr>
            <a:r>
              <a:rPr lang="ru-RU" dirty="0">
                <a:latin typeface="Bahnschrift Light" panose="020B0502040204020203" pitchFamily="34" charset="0"/>
              </a:rPr>
              <a:t>29.03.2022 – турнир с 13.00 – 18.00</a:t>
            </a:r>
          </a:p>
          <a:p>
            <a:pPr marL="0" indent="0">
              <a:buNone/>
            </a:pPr>
            <a:r>
              <a:rPr lang="ru-RU" dirty="0" smtClean="0">
                <a:latin typeface="Bahnschrift Light" panose="020B0502040204020203" pitchFamily="34" charset="0"/>
              </a:rPr>
              <a:t>Место </a:t>
            </a:r>
            <a:r>
              <a:rPr lang="ru-RU" dirty="0">
                <a:latin typeface="Bahnschrift Light" panose="020B0502040204020203" pitchFamily="34" charset="0"/>
              </a:rPr>
              <a:t>проведения: МБОУ ДО «ЦДТ» Центрального </a:t>
            </a:r>
            <a:r>
              <a:rPr lang="ru-RU" dirty="0" smtClean="0">
                <a:latin typeface="Bahnschrift Light" panose="020B0502040204020203" pitchFamily="34" charset="0"/>
              </a:rPr>
              <a:t>района, онлайн-формат</a:t>
            </a:r>
            <a:endParaRPr lang="ru-RU" dirty="0"/>
          </a:p>
          <a:p>
            <a:pPr marL="0" indent="0">
              <a:buNone/>
            </a:pPr>
            <a:r>
              <a:rPr lang="ru-RU" dirty="0" smtClean="0">
                <a:latin typeface="Bahnschrift Light" panose="020B0502040204020203" pitchFamily="34" charset="0"/>
              </a:rPr>
              <a:t>Категория</a:t>
            </a:r>
            <a:r>
              <a:rPr lang="ru-RU" dirty="0">
                <a:latin typeface="Bahnschrift Light" panose="020B0502040204020203" pitchFamily="34" charset="0"/>
              </a:rPr>
              <a:t>: </a:t>
            </a:r>
            <a:r>
              <a:rPr lang="ru-RU" dirty="0" smtClean="0">
                <a:latin typeface="Bahnschrift Light" panose="020B0502040204020203" pitchFamily="34" charset="0"/>
              </a:rPr>
              <a:t>10-18 лет</a:t>
            </a:r>
          </a:p>
          <a:p>
            <a:pPr marL="0" indent="0">
              <a:buNone/>
            </a:pPr>
            <a:r>
              <a:rPr lang="ru-RU" dirty="0" smtClean="0">
                <a:latin typeface="Bahnschrift Light" panose="020B0502040204020203" pitchFamily="34" charset="0"/>
              </a:rPr>
              <a:t>Охват</a:t>
            </a:r>
            <a:r>
              <a:rPr lang="ru-RU" dirty="0">
                <a:latin typeface="Bahnschrift Light" panose="020B0502040204020203" pitchFamily="34" charset="0"/>
              </a:rPr>
              <a:t>: </a:t>
            </a:r>
            <a:r>
              <a:rPr lang="ru-RU" dirty="0" smtClean="0">
                <a:latin typeface="Bahnschrift Light" panose="020B0502040204020203" pitchFamily="34" charset="0"/>
              </a:rPr>
              <a:t>200 </a:t>
            </a:r>
            <a:r>
              <a:rPr lang="ru-RU" dirty="0">
                <a:latin typeface="Bahnschrift Light" panose="020B0502040204020203" pitchFamily="34" charset="0"/>
              </a:rPr>
              <a:t>человек</a:t>
            </a:r>
          </a:p>
          <a:p>
            <a:pPr marL="0" indent="0">
              <a:buNone/>
            </a:pPr>
            <a:r>
              <a:rPr lang="ru-RU" dirty="0">
                <a:latin typeface="Bahnschrift Light" panose="020B0502040204020203" pitchFamily="34" charset="0"/>
              </a:rPr>
              <a:t>Отв.: МБОУ ДО </a:t>
            </a:r>
            <a:r>
              <a:rPr lang="ru-RU" dirty="0" smtClean="0">
                <a:latin typeface="Bahnschrift Light" panose="020B0502040204020203" pitchFamily="34" charset="0"/>
              </a:rPr>
              <a:t>«ЦДТ» Центрального района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6264" y="3291839"/>
            <a:ext cx="4765092" cy="3441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7676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99FF">
            <a:alpha val="3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err="1">
                <a:latin typeface="Bahnschrift SemiBold Condensed" panose="020B0502040204020203" pitchFamily="34" charset="0"/>
              </a:rPr>
              <a:t>Профориентационная</a:t>
            </a:r>
            <a:r>
              <a:rPr lang="ru-RU" dirty="0">
                <a:latin typeface="Bahnschrift SemiBold Condensed" panose="020B0502040204020203" pitchFamily="34" charset="0"/>
              </a:rPr>
              <a:t> игра по вокалу </a:t>
            </a:r>
            <a:br>
              <a:rPr lang="ru-RU" dirty="0">
                <a:latin typeface="Bahnschrift SemiBold Condensed" panose="020B0502040204020203" pitchFamily="34" charset="0"/>
              </a:rPr>
            </a:br>
            <a:r>
              <a:rPr lang="ru-RU" dirty="0">
                <a:latin typeface="Bahnschrift SemiBold Condensed" panose="020B0502040204020203" pitchFamily="34" charset="0"/>
              </a:rPr>
              <a:t>«Точь в точь</a:t>
            </a:r>
            <a:r>
              <a:rPr lang="ru-RU" dirty="0">
                <a:latin typeface="Bahnschrift SemiBold Condensed" panose="020B0502040204020203" pitchFamily="34" charset="0"/>
              </a:rPr>
              <a:t>»</a:t>
            </a:r>
            <a:endParaRPr lang="ru-RU" dirty="0">
              <a:latin typeface="Bahnschrift SemiBold Condensed" panose="020B0502040204020203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>
                <a:latin typeface="Bahnschrift Light" panose="020B0502040204020203" pitchFamily="34" charset="0"/>
              </a:rPr>
              <a:t>Дата: </a:t>
            </a:r>
            <a:r>
              <a:rPr lang="ru-RU" b="1" dirty="0">
                <a:latin typeface="Bahnschrift Light" panose="020B0502040204020203" pitchFamily="34" charset="0"/>
              </a:rPr>
              <a:t>29.03.2022 с 11.00 </a:t>
            </a:r>
            <a:endParaRPr lang="ru-RU" b="1" dirty="0" smtClean="0">
              <a:latin typeface="Bahnschrift Light" panose="020B0502040204020203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Bahnschrift Light" panose="020B0502040204020203" pitchFamily="34" charset="0"/>
              </a:rPr>
              <a:t>Место </a:t>
            </a:r>
            <a:r>
              <a:rPr lang="ru-RU" dirty="0">
                <a:latin typeface="Bahnschrift Light" panose="020B0502040204020203" pitchFamily="34" charset="0"/>
              </a:rPr>
              <a:t>проведения: МБОУ ДО «ЦДТ» Центрального </a:t>
            </a:r>
            <a:r>
              <a:rPr lang="ru-RU" dirty="0" smtClean="0">
                <a:latin typeface="Bahnschrift Light" panose="020B0502040204020203" pitchFamily="34" charset="0"/>
              </a:rPr>
              <a:t>района</a:t>
            </a:r>
            <a:endParaRPr lang="ru-RU" dirty="0">
              <a:latin typeface="Bahnschrift Light" panose="020B0502040204020203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Bahnschrift Light" panose="020B0502040204020203" pitchFamily="34" charset="0"/>
              </a:rPr>
              <a:t>Категория</a:t>
            </a:r>
            <a:r>
              <a:rPr lang="ru-RU" dirty="0">
                <a:latin typeface="Bahnschrift Light" panose="020B0502040204020203" pitchFamily="34" charset="0"/>
              </a:rPr>
              <a:t>: </a:t>
            </a:r>
            <a:r>
              <a:rPr lang="ru-RU" dirty="0" smtClean="0">
                <a:latin typeface="Bahnschrift Light" panose="020B0502040204020203" pitchFamily="34" charset="0"/>
              </a:rPr>
              <a:t>8-18 лет.</a:t>
            </a:r>
          </a:p>
          <a:p>
            <a:pPr marL="0" indent="0">
              <a:buNone/>
            </a:pPr>
            <a:r>
              <a:rPr lang="ru-RU" dirty="0" smtClean="0">
                <a:latin typeface="Bahnschrift Light" panose="020B0502040204020203" pitchFamily="34" charset="0"/>
              </a:rPr>
              <a:t>Охват: 60 человек.</a:t>
            </a:r>
            <a:endParaRPr lang="ru-RU" dirty="0">
              <a:latin typeface="Bahnschrift Light" panose="020B0502040204020203" pitchFamily="34" charset="0"/>
            </a:endParaRPr>
          </a:p>
          <a:p>
            <a:pPr marL="0" indent="0">
              <a:buNone/>
            </a:pPr>
            <a:r>
              <a:rPr lang="ru-RU" dirty="0">
                <a:latin typeface="Bahnschrift Light" panose="020B0502040204020203" pitchFamily="34" charset="0"/>
              </a:rPr>
              <a:t>Отв.: МБОУ ДО «ЦДТ» Центрального района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9738" y="3432477"/>
            <a:ext cx="3150801" cy="3150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6116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99FF">
            <a:alpha val="3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err="1">
                <a:latin typeface="Bahnschrift SemiBold Condensed" panose="020B0502040204020203" pitchFamily="34" charset="0"/>
              </a:rPr>
              <a:t>Флэшмоб</a:t>
            </a:r>
            <a:r>
              <a:rPr lang="ru-RU" dirty="0">
                <a:latin typeface="Bahnschrift SemiBold Condensed" panose="020B0502040204020203" pitchFamily="34" charset="0"/>
              </a:rPr>
              <a:t> по хореографии «Ура, каникулы</a:t>
            </a:r>
            <a:r>
              <a:rPr lang="ru-RU" dirty="0" smtClean="0">
                <a:latin typeface="Bahnschrift SemiBold Condensed" panose="020B0502040204020203" pitchFamily="34" charset="0"/>
              </a:rPr>
              <a:t>!»</a:t>
            </a:r>
            <a:endParaRPr lang="ru-RU" dirty="0">
              <a:latin typeface="Bahnschrift SemiBold Condensed" panose="020B0502040204020203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>
                <a:latin typeface="Bahnschrift Light" panose="020B0502040204020203" pitchFamily="34" charset="0"/>
              </a:rPr>
              <a:t>Дата: </a:t>
            </a:r>
            <a:r>
              <a:rPr lang="ru-RU" b="1" dirty="0" smtClean="0">
                <a:latin typeface="Bahnschrift Light" panose="020B0502040204020203" pitchFamily="34" charset="0"/>
              </a:rPr>
              <a:t>03.04.2022, 13.00</a:t>
            </a:r>
            <a:endParaRPr lang="ru-RU" b="1" dirty="0">
              <a:latin typeface="Bahnschrift Light" panose="020B0502040204020203" pitchFamily="34" charset="0"/>
            </a:endParaRPr>
          </a:p>
          <a:p>
            <a:pPr marL="0" indent="0">
              <a:buNone/>
            </a:pPr>
            <a:r>
              <a:rPr lang="ru-RU" dirty="0">
                <a:latin typeface="Bahnschrift Light" panose="020B0502040204020203" pitchFamily="34" charset="0"/>
              </a:rPr>
              <a:t>Место проведения: МБОУ ДО «ЦДТ» Центрального района, онлайн-формат</a:t>
            </a:r>
          </a:p>
          <a:p>
            <a:pPr marL="0" indent="0">
              <a:buNone/>
            </a:pPr>
            <a:r>
              <a:rPr lang="ru-RU" dirty="0">
                <a:latin typeface="Bahnschrift Light" panose="020B0502040204020203" pitchFamily="34" charset="0"/>
              </a:rPr>
              <a:t>Категория: </a:t>
            </a:r>
            <a:r>
              <a:rPr lang="ru-RU" dirty="0" smtClean="0">
                <a:latin typeface="Bahnschrift Light" panose="020B0502040204020203" pitchFamily="34" charset="0"/>
              </a:rPr>
              <a:t>8-18 лет</a:t>
            </a:r>
            <a:endParaRPr lang="ru-RU" dirty="0">
              <a:latin typeface="Bahnschrift Light" panose="020B0502040204020203" pitchFamily="34" charset="0"/>
            </a:endParaRPr>
          </a:p>
          <a:p>
            <a:pPr marL="0" indent="0">
              <a:buNone/>
            </a:pPr>
            <a:r>
              <a:rPr lang="ru-RU" dirty="0">
                <a:latin typeface="Bahnschrift Light" panose="020B0502040204020203" pitchFamily="34" charset="0"/>
              </a:rPr>
              <a:t>Охват</a:t>
            </a:r>
            <a:r>
              <a:rPr lang="ru-RU" dirty="0" smtClean="0">
                <a:latin typeface="Bahnschrift Light" panose="020B0502040204020203" pitchFamily="34" charset="0"/>
              </a:rPr>
              <a:t>: 100 чел.</a:t>
            </a:r>
            <a:endParaRPr lang="ru-RU" dirty="0">
              <a:latin typeface="Bahnschrift Light" panose="020B0502040204020203" pitchFamily="34" charset="0"/>
            </a:endParaRPr>
          </a:p>
          <a:p>
            <a:pPr marL="0" indent="0">
              <a:buNone/>
            </a:pPr>
            <a:r>
              <a:rPr lang="ru-RU" dirty="0">
                <a:latin typeface="Bahnschrift Light" panose="020B0502040204020203" pitchFamily="34" charset="0"/>
              </a:rPr>
              <a:t>Отв.: МБОУ ДО «ЦДТ» Центрального района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021257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99FF">
            <a:alpha val="3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Bahnschrift SemiBold Condensed" panose="020B0502040204020203" pitchFamily="34" charset="0"/>
              </a:rPr>
              <a:t>Гала-концерт творческих коллективов ОО города</a:t>
            </a:r>
            <a:endParaRPr lang="ru-RU" dirty="0">
              <a:latin typeface="Bahnschrift SemiBold Condensed" panose="020B0502040204020203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Bahnschrift Light" panose="020B0502040204020203" pitchFamily="34" charset="0"/>
              </a:rPr>
              <a:t>Дата: </a:t>
            </a:r>
            <a:r>
              <a:rPr lang="ru-RU" b="1" dirty="0" smtClean="0">
                <a:latin typeface="Bahnschrift Light" panose="020B0502040204020203" pitchFamily="34" charset="0"/>
              </a:rPr>
              <a:t>31.03.2022, 18.00 час.</a:t>
            </a:r>
          </a:p>
          <a:p>
            <a:pPr marL="0" indent="0">
              <a:buNone/>
            </a:pPr>
            <a:r>
              <a:rPr lang="ru-RU" dirty="0" smtClean="0">
                <a:latin typeface="Bahnschrift Light" panose="020B0502040204020203" pitchFamily="34" charset="0"/>
              </a:rPr>
              <a:t>Место проведения: МАОУ «СОШ № 85»</a:t>
            </a:r>
          </a:p>
          <a:p>
            <a:pPr marL="0" indent="0">
              <a:buNone/>
            </a:pPr>
            <a:r>
              <a:rPr lang="ru-RU" dirty="0" smtClean="0">
                <a:latin typeface="Bahnschrift Light" panose="020B0502040204020203" pitchFamily="34" charset="0"/>
              </a:rPr>
              <a:t>Категория: победители городского конкурса «Успех» </a:t>
            </a:r>
          </a:p>
          <a:p>
            <a:pPr marL="0" indent="0">
              <a:buNone/>
            </a:pPr>
            <a:r>
              <a:rPr lang="ru-RU" dirty="0" smtClean="0">
                <a:latin typeface="Bahnschrift Light" panose="020B0502040204020203" pitchFamily="34" charset="0"/>
              </a:rPr>
              <a:t>Охват: 460 чел.</a:t>
            </a:r>
          </a:p>
          <a:p>
            <a:pPr marL="0" indent="0">
              <a:buNone/>
            </a:pPr>
            <a:r>
              <a:rPr lang="ru-RU" dirty="0" smtClean="0">
                <a:latin typeface="Bahnschrift Light" panose="020B0502040204020203" pitchFamily="34" charset="0"/>
              </a:rPr>
              <a:t>Отв.: МБОУ ДО «ЦДОД им В. Волошиной»</a:t>
            </a:r>
          </a:p>
          <a:p>
            <a:pPr marL="0" indent="0">
              <a:buNone/>
            </a:pPr>
            <a:endParaRPr lang="ru-RU" dirty="0">
              <a:latin typeface="Bahnschrift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91400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>
                <a:latin typeface="Bahnschrift Light" panose="020B0502040204020203" pitchFamily="34" charset="0"/>
              </a:rPr>
              <a:t>Семенова А.П.</a:t>
            </a:r>
            <a:endParaRPr lang="ru-RU" dirty="0">
              <a:latin typeface="Bahnschrift Light" panose="020B0502040204020203" pitchFamily="34" charset="0"/>
            </a:endParaRPr>
          </a:p>
        </p:txBody>
      </p:sp>
      <p:sp>
        <p:nvSpPr>
          <p:cNvPr id="4" name="AutoShape 2" descr="Клипарт весна (68 фото) » Рисунки для срисовки и не только"/>
          <p:cNvSpPr>
            <a:spLocks noChangeAspect="1" noChangeArrowheads="1"/>
          </p:cNvSpPr>
          <p:nvPr/>
        </p:nvSpPr>
        <p:spPr bwMode="auto">
          <a:xfrm>
            <a:off x="155574" y="-144463"/>
            <a:ext cx="2260639" cy="2260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2848699" cy="229035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Bahnschrift SemiBold Condensed" panose="020B0502040204020203" pitchFamily="34" charset="0"/>
              </a:rPr>
              <a:t>О плане мероприятий на период весенних каникул </a:t>
            </a:r>
            <a:br>
              <a:rPr lang="ru-RU" dirty="0" smtClean="0">
                <a:latin typeface="Bahnschrift SemiBold Condensed" panose="020B0502040204020203" pitchFamily="34" charset="0"/>
              </a:rPr>
            </a:br>
            <a:r>
              <a:rPr lang="ru-RU" dirty="0" smtClean="0">
                <a:latin typeface="Bahnschrift SemiBold Condensed" panose="020B0502040204020203" pitchFamily="34" charset="0"/>
              </a:rPr>
              <a:t>(25.03. – 03.04.2022)</a:t>
            </a:r>
            <a:endParaRPr lang="ru-RU" dirty="0">
              <a:latin typeface="Bahnschrift SemiBold Condensed" panose="020B0502040204020203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3389" y="274957"/>
            <a:ext cx="2034925" cy="1074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0667" y="274957"/>
            <a:ext cx="869223" cy="1074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60373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latin typeface="Bahnschrift SemiBold Condensed" panose="020B0502040204020203" pitchFamily="34" charset="0"/>
              </a:rPr>
              <a:t>Проект «Стань студентом </a:t>
            </a:r>
            <a:r>
              <a:rPr lang="ru-RU" dirty="0" err="1">
                <a:latin typeface="Bahnschrift SemiBold Condensed" panose="020B0502040204020203" pitchFamily="34" charset="0"/>
              </a:rPr>
              <a:t>КузГТУ</a:t>
            </a:r>
            <a:r>
              <a:rPr lang="ru-RU" dirty="0">
                <a:latin typeface="Bahnschrift SemiBold Condensed" panose="020B0502040204020203" pitchFamily="34" charset="0"/>
              </a:rPr>
              <a:t> на 1 день»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>
                <a:latin typeface="Bahnschrift Light" panose="020B0502040204020203" pitchFamily="34" charset="0"/>
              </a:rPr>
              <a:t>К участию приглашаются учащиеся 11-х классов!</a:t>
            </a:r>
          </a:p>
          <a:p>
            <a:pPr marL="0" indent="0">
              <a:buNone/>
            </a:pPr>
            <a:r>
              <a:rPr lang="ru-RU" b="1" dirty="0">
                <a:latin typeface="Bahnschrift Light" panose="020B0502040204020203" pitchFamily="34" charset="0"/>
              </a:rPr>
              <a:t>Программа мероприятия:</a:t>
            </a:r>
          </a:p>
          <a:p>
            <a:pPr marL="0" indent="0">
              <a:buNone/>
            </a:pPr>
            <a:r>
              <a:rPr lang="ru-RU" dirty="0">
                <a:latin typeface="Bahnschrift Light" panose="020B0502040204020203" pitchFamily="34" charset="0"/>
              </a:rPr>
              <a:t>Школьники смогут полностью погрузиться в студенческую жизнь: в течение дня прослушают лекции, проведут увлекательные опыты в химических лабораториях, посетят военный учебный центр, встретятся с руководством вуза и пообедают в студенческой столовой. Кроме того, </a:t>
            </a:r>
            <a:r>
              <a:rPr lang="ru-RU" b="1" dirty="0">
                <a:latin typeface="Bahnschrift Light" panose="020B0502040204020203" pitchFamily="34" charset="0"/>
              </a:rPr>
              <a:t>самые активные участники могут получить дополнительные 10 баллов к ЕГЭ при поступлении в </a:t>
            </a:r>
            <a:r>
              <a:rPr lang="ru-RU" b="1" dirty="0" err="1">
                <a:latin typeface="Bahnschrift Light" panose="020B0502040204020203" pitchFamily="34" charset="0"/>
              </a:rPr>
              <a:t>КузГТУ</a:t>
            </a:r>
            <a:r>
              <a:rPr lang="ru-RU" b="1" dirty="0">
                <a:latin typeface="Bahnschrift Light" panose="020B0502040204020203" pitchFamily="34" charset="0"/>
              </a:rPr>
              <a:t>!</a:t>
            </a:r>
          </a:p>
        </p:txBody>
      </p:sp>
      <p:pic>
        <p:nvPicPr>
          <p:cNvPr id="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9786627" y="4206240"/>
            <a:ext cx="2282035" cy="2545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2255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Bahnschrift SemiBold Condensed" panose="020B0502040204020203" pitchFamily="34" charset="0"/>
              </a:rPr>
              <a:t>Всероссийский конкурс </a:t>
            </a:r>
            <a:r>
              <a:rPr lang="ru-RU" dirty="0" err="1">
                <a:latin typeface="Bahnschrift SemiBold Condensed" panose="020B0502040204020203" pitchFamily="34" charset="0"/>
              </a:rPr>
              <a:t>АгроНТИ</a:t>
            </a:r>
            <a:r>
              <a:rPr lang="ru-RU" dirty="0">
                <a:latin typeface="Bahnschrift SemiBold Condensed" panose="020B0502040204020203" pitchFamily="34" charset="0"/>
              </a:rPr>
              <a:t> 2022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b="1" dirty="0" smtClean="0">
                <a:latin typeface="Bahnschrift Light" panose="020B0502040204020203" pitchFamily="34" charset="0"/>
              </a:rPr>
              <a:t>Этапы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>
                <a:latin typeface="Bahnschrift Light" panose="020B0502040204020203" pitchFamily="34" charset="0"/>
              </a:rPr>
              <a:t>РЕГИСТРАЦИЯ на сайтеtest.agronti.ru до 31 марта 1.04</a:t>
            </a:r>
            <a:r>
              <a:rPr lang="ru-RU" dirty="0">
                <a:latin typeface="Bahnschrift Light" panose="020B0502040204020203" pitchFamily="34" charset="0"/>
              </a:rPr>
              <a:t>−30.04 </a:t>
            </a:r>
            <a:endParaRPr lang="ru-RU" dirty="0" smtClean="0">
              <a:latin typeface="Bahnschrift Light" panose="020B0502040204020203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>
                <a:latin typeface="Bahnschrift Light" panose="020B0502040204020203" pitchFamily="34" charset="0"/>
              </a:rPr>
              <a:t>Заочный этап: зарегистрированным </a:t>
            </a:r>
            <a:r>
              <a:rPr lang="ru-RU" dirty="0">
                <a:latin typeface="Bahnschrift Light" panose="020B0502040204020203" pitchFamily="34" charset="0"/>
              </a:rPr>
              <a:t>участникам в личном кабинете откроется раздел «Тестирование»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>
                <a:latin typeface="Bahnschrift Light" panose="020B0502040204020203" pitchFamily="34" charset="0"/>
              </a:rPr>
              <a:t>Региональный этап; МАЙ, победители </a:t>
            </a:r>
            <a:r>
              <a:rPr lang="ru-RU" dirty="0">
                <a:latin typeface="Bahnschrift Light" panose="020B0502040204020203" pitchFamily="34" charset="0"/>
              </a:rPr>
              <a:t>заочного этапа едут на очный этап в Кузбасскую ГСХА, проходит 2-3 дня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>
                <a:latin typeface="Bahnschrift Light" panose="020B0502040204020203" pitchFamily="34" charset="0"/>
              </a:rPr>
              <a:t>Финал; СЕНТЯБРЬ победители </a:t>
            </a:r>
            <a:r>
              <a:rPr lang="ru-RU" dirty="0">
                <a:latin typeface="Bahnschrift Light" panose="020B0502040204020203" pitchFamily="34" charset="0"/>
              </a:rPr>
              <a:t>очного этапа едут в Новосибирск на финальные </a:t>
            </a:r>
            <a:r>
              <a:rPr lang="ru-RU" dirty="0" smtClean="0">
                <a:latin typeface="Bahnschrift Light" panose="020B0502040204020203" pitchFamily="34" charset="0"/>
              </a:rPr>
              <a:t>соревнования</a:t>
            </a:r>
          </a:p>
          <a:p>
            <a:pPr marL="0" indent="0" algn="ctr">
              <a:buNone/>
            </a:pPr>
            <a:r>
              <a:rPr lang="ru-RU" dirty="0">
                <a:solidFill>
                  <a:srgbClr val="FF0000"/>
                </a:solidFill>
                <a:latin typeface="Bahnschrift Light" panose="020B0502040204020203" pitchFamily="34" charset="0"/>
              </a:rPr>
              <a:t>Победители получают:</a:t>
            </a:r>
          </a:p>
          <a:p>
            <a:pPr marL="0" indent="0" algn="ctr">
              <a:buNone/>
            </a:pPr>
            <a:r>
              <a:rPr lang="ru-RU" dirty="0">
                <a:solidFill>
                  <a:srgbClr val="FF0000"/>
                </a:solidFill>
                <a:latin typeface="Bahnschrift Light" panose="020B0502040204020203" pitchFamily="34" charset="0"/>
              </a:rPr>
              <a:t>Баллы к ЕГЭ(включен в перечень Олимпиад школьников)</a:t>
            </a:r>
          </a:p>
          <a:p>
            <a:pPr marL="0" indent="0" algn="ctr">
              <a:buNone/>
            </a:pPr>
            <a:r>
              <a:rPr lang="ru-RU" dirty="0">
                <a:solidFill>
                  <a:srgbClr val="FF0000"/>
                </a:solidFill>
                <a:latin typeface="Bahnschrift Light" panose="020B0502040204020203" pitchFamily="34" charset="0"/>
              </a:rPr>
              <a:t>Сертификаты и дипломы</a:t>
            </a:r>
          </a:p>
          <a:p>
            <a:pPr marL="0" indent="0" algn="ctr">
              <a:buNone/>
            </a:pPr>
            <a:r>
              <a:rPr lang="ru-RU" dirty="0">
                <a:solidFill>
                  <a:srgbClr val="FF0000"/>
                </a:solidFill>
                <a:latin typeface="Bahnschrift Light" panose="020B0502040204020203" pitchFamily="34" charset="0"/>
              </a:rPr>
              <a:t>50 путевок в Артек самым активным участникам</a:t>
            </a:r>
          </a:p>
        </p:txBody>
      </p:sp>
      <p:pic>
        <p:nvPicPr>
          <p:cNvPr id="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9786627" y="4206240"/>
            <a:ext cx="2282035" cy="2545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6822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5084" y="500062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ru-RU" sz="4900" dirty="0">
                <a:latin typeface="Bahnschrift SemiBold Condensed" panose="020B0502040204020203" pitchFamily="34" charset="0"/>
              </a:rPr>
              <a:t>ДЕНЬ ПРОФЕССИЙ. ДЕНЬ ТЕНЕЙ-2022</a:t>
            </a:r>
            <a:br>
              <a:rPr lang="ru-RU" sz="4900" dirty="0">
                <a:latin typeface="Bahnschrift SemiBold Condensed" panose="020B0502040204020203" pitchFamily="34" charset="0"/>
              </a:rPr>
            </a:br>
            <a:r>
              <a:rPr lang="ru-RU" sz="4900" dirty="0">
                <a:latin typeface="Bahnschrift SemiBold Condensed" panose="020B0502040204020203" pitchFamily="34" charset="0"/>
              </a:rPr>
              <a:t>25 марта – 01 апреля 2022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numCol="2">
            <a:normAutofit fontScale="70000" lnSpcReduction="20000"/>
          </a:bodyPr>
          <a:lstStyle/>
          <a:p>
            <a:pPr marL="0" indent="0">
              <a:buNone/>
            </a:pPr>
            <a:r>
              <a:rPr lang="ru-RU" b="1" dirty="0" smtClean="0">
                <a:latin typeface="Bahnschrift Light" panose="020B0502040204020203" pitchFamily="34" charset="0"/>
              </a:rPr>
              <a:t>Партнеры</a:t>
            </a:r>
          </a:p>
          <a:p>
            <a:pPr marL="0" indent="0">
              <a:buNone/>
            </a:pPr>
            <a:r>
              <a:rPr lang="ru-RU" dirty="0" smtClean="0">
                <a:latin typeface="Bahnschrift Light" panose="020B0502040204020203" pitchFamily="34" charset="0"/>
              </a:rPr>
              <a:t>ООО «Российские студенческие отряды» </a:t>
            </a:r>
          </a:p>
          <a:p>
            <a:pPr marL="0" indent="0">
              <a:buNone/>
            </a:pPr>
            <a:r>
              <a:rPr lang="ru-RU" dirty="0" smtClean="0">
                <a:latin typeface="Bahnschrift Light" panose="020B0502040204020203" pitchFamily="34" charset="0"/>
              </a:rPr>
              <a:t>«</a:t>
            </a:r>
            <a:r>
              <a:rPr lang="ru-RU" dirty="0" err="1" smtClean="0">
                <a:latin typeface="Bahnschrift Light" panose="020B0502040204020203" pitchFamily="34" charset="0"/>
              </a:rPr>
              <a:t>Интурсервис</a:t>
            </a:r>
            <a:r>
              <a:rPr lang="ru-RU" dirty="0" smtClean="0">
                <a:latin typeface="Bahnschrift Light" panose="020B0502040204020203" pitchFamily="34" charset="0"/>
              </a:rPr>
              <a:t>», ООО туристическая компания</a:t>
            </a:r>
          </a:p>
          <a:p>
            <a:pPr marL="0" indent="0">
              <a:buNone/>
            </a:pPr>
            <a:r>
              <a:rPr lang="ru-RU" dirty="0" smtClean="0">
                <a:latin typeface="Bahnschrift Light" panose="020B0502040204020203" pitchFamily="34" charset="0"/>
              </a:rPr>
              <a:t>ООО «Перспектива» (Подорожник сеть кофеен) </a:t>
            </a:r>
          </a:p>
          <a:p>
            <a:pPr marL="0" indent="0">
              <a:buNone/>
            </a:pPr>
            <a:r>
              <a:rPr lang="ru-RU" dirty="0" smtClean="0">
                <a:latin typeface="Bahnschrift Light" panose="020B0502040204020203" pitchFamily="34" charset="0"/>
              </a:rPr>
              <a:t>ООО «Листва», сеть цветочных салонов </a:t>
            </a:r>
          </a:p>
          <a:p>
            <a:pPr marL="0" indent="0">
              <a:buNone/>
            </a:pPr>
            <a:r>
              <a:rPr lang="ru-RU" dirty="0" smtClean="0">
                <a:latin typeface="Bahnschrift Light" panose="020B0502040204020203" pitchFamily="34" charset="0"/>
              </a:rPr>
              <a:t>«Пятерочка», сеть супермаркетов </a:t>
            </a:r>
          </a:p>
          <a:p>
            <a:pPr marL="0" indent="0">
              <a:buNone/>
            </a:pPr>
            <a:r>
              <a:rPr lang="ru-RU" dirty="0" smtClean="0">
                <a:latin typeface="Bahnschrift Light" panose="020B0502040204020203" pitchFamily="34" charset="0"/>
              </a:rPr>
              <a:t>ООО «Стоматологическая клиника фирма «Улыбка» </a:t>
            </a:r>
          </a:p>
          <a:p>
            <a:pPr marL="0" indent="0">
              <a:buNone/>
            </a:pPr>
            <a:r>
              <a:rPr lang="ru-RU" dirty="0" smtClean="0">
                <a:latin typeface="Bahnschrift Light" panose="020B0502040204020203" pitchFamily="34" charset="0"/>
              </a:rPr>
              <a:t>Медицинский центр «Мегаполис» </a:t>
            </a:r>
          </a:p>
          <a:p>
            <a:pPr marL="0" indent="0">
              <a:buNone/>
            </a:pPr>
            <a:r>
              <a:rPr lang="ru-RU" dirty="0" smtClean="0">
                <a:latin typeface="Bahnschrift Light" panose="020B0502040204020203" pitchFamily="34" charset="0"/>
              </a:rPr>
              <a:t>ИП </a:t>
            </a:r>
            <a:r>
              <a:rPr lang="ru-RU" dirty="0" err="1" smtClean="0">
                <a:latin typeface="Bahnschrift Light" panose="020B0502040204020203" pitchFamily="34" charset="0"/>
              </a:rPr>
              <a:t>Полнарев</a:t>
            </a:r>
            <a:r>
              <a:rPr lang="ru-RU" dirty="0" smtClean="0">
                <a:latin typeface="Bahnschrift Light" panose="020B0502040204020203" pitchFamily="34" charset="0"/>
              </a:rPr>
              <a:t> Эдуард Александрович </a:t>
            </a:r>
          </a:p>
          <a:p>
            <a:pPr marL="0" indent="0">
              <a:buNone/>
            </a:pPr>
            <a:r>
              <a:rPr lang="ru-RU" dirty="0" smtClean="0">
                <a:latin typeface="Bahnschrift Light" panose="020B0502040204020203" pitchFamily="34" charset="0"/>
              </a:rPr>
              <a:t>Коллегия адвокатов «</a:t>
            </a:r>
            <a:r>
              <a:rPr lang="ru-RU" dirty="0" err="1" smtClean="0">
                <a:latin typeface="Bahnschrift Light" panose="020B0502040204020203" pitchFamily="34" charset="0"/>
              </a:rPr>
              <a:t>Юрпроект</a:t>
            </a:r>
            <a:r>
              <a:rPr lang="ru-RU" dirty="0" smtClean="0">
                <a:latin typeface="Bahnschrift Light" panose="020B0502040204020203" pitchFamily="34" charset="0"/>
              </a:rPr>
              <a:t>» </a:t>
            </a:r>
          </a:p>
          <a:p>
            <a:pPr marL="0" indent="0">
              <a:buNone/>
            </a:pPr>
            <a:r>
              <a:rPr lang="ru-RU" dirty="0" smtClean="0">
                <a:latin typeface="Bahnschrift Light" panose="020B0502040204020203" pitchFamily="34" charset="0"/>
              </a:rPr>
              <a:t>Группа компаний  «С-Лига»</a:t>
            </a:r>
          </a:p>
          <a:p>
            <a:pPr marL="0" indent="0">
              <a:buNone/>
            </a:pPr>
            <a:r>
              <a:rPr lang="ru-RU" dirty="0" smtClean="0">
                <a:latin typeface="Bahnschrift Light" panose="020B0502040204020203" pitchFamily="34" charset="0"/>
              </a:rPr>
              <a:t>ЧОО «Бастион плюс» </a:t>
            </a:r>
          </a:p>
          <a:p>
            <a:pPr marL="0" indent="0">
              <a:buNone/>
            </a:pPr>
            <a:r>
              <a:rPr lang="ru-RU" dirty="0" smtClean="0">
                <a:latin typeface="Bahnschrift Light" panose="020B0502040204020203" pitchFamily="34" charset="0"/>
              </a:rPr>
              <a:t>ПАО «</a:t>
            </a:r>
            <a:r>
              <a:rPr lang="ru-RU" dirty="0" err="1" smtClean="0">
                <a:latin typeface="Bahnschrift Light" panose="020B0502040204020203" pitchFamily="34" charset="0"/>
              </a:rPr>
              <a:t>Сбер</a:t>
            </a:r>
            <a:r>
              <a:rPr lang="ru-RU" dirty="0" smtClean="0">
                <a:latin typeface="Bahnschrift Light" panose="020B0502040204020203" pitchFamily="34" charset="0"/>
              </a:rPr>
              <a:t>» </a:t>
            </a:r>
          </a:p>
          <a:p>
            <a:pPr marL="0" indent="0">
              <a:buNone/>
            </a:pPr>
            <a:r>
              <a:rPr lang="ru-RU" dirty="0" smtClean="0">
                <a:latin typeface="Bahnschrift Light" panose="020B0502040204020203" pitchFamily="34" charset="0"/>
              </a:rPr>
              <a:t>Бизнес Софт Техно,</a:t>
            </a:r>
          </a:p>
          <a:p>
            <a:pPr marL="0" indent="0">
              <a:buNone/>
            </a:pPr>
            <a:r>
              <a:rPr lang="ru-RU" dirty="0" err="1" smtClean="0">
                <a:latin typeface="Bahnschrift Light" panose="020B0502040204020203" pitchFamily="34" charset="0"/>
              </a:rPr>
              <a:t>Goodline</a:t>
            </a:r>
            <a:r>
              <a:rPr lang="ru-RU" dirty="0" smtClean="0">
                <a:latin typeface="Bahnschrift Light" panose="020B0502040204020203" pitchFamily="34" charset="0"/>
              </a:rPr>
              <a:t> </a:t>
            </a:r>
          </a:p>
          <a:p>
            <a:pPr marL="0" indent="0">
              <a:buNone/>
            </a:pPr>
            <a:r>
              <a:rPr lang="ru-RU" dirty="0" smtClean="0">
                <a:latin typeface="Bahnschrift Light" panose="020B0502040204020203" pitchFamily="34" charset="0"/>
              </a:rPr>
              <a:t>ООО «ВСК» (</a:t>
            </a:r>
            <a:r>
              <a:rPr lang="ru-RU" dirty="0" err="1" smtClean="0">
                <a:latin typeface="Bahnschrift Light" panose="020B0502040204020203" pitchFamily="34" charset="0"/>
              </a:rPr>
              <a:t>Военно</a:t>
            </a:r>
            <a:r>
              <a:rPr lang="ru-RU" dirty="0" smtClean="0">
                <a:latin typeface="Bahnschrift Light" panose="020B0502040204020203" pitchFamily="34" charset="0"/>
              </a:rPr>
              <a:t> страховая компания) </a:t>
            </a:r>
          </a:p>
          <a:p>
            <a:pPr marL="0" indent="0">
              <a:buNone/>
            </a:pPr>
            <a:r>
              <a:rPr lang="ru-RU" dirty="0" smtClean="0">
                <a:latin typeface="Bahnschrift Light" panose="020B0502040204020203" pitchFamily="34" charset="0"/>
              </a:rPr>
              <a:t>ИП </a:t>
            </a:r>
            <a:r>
              <a:rPr lang="ru-RU" dirty="0" err="1" smtClean="0">
                <a:latin typeface="Bahnschrift Light" panose="020B0502040204020203" pitchFamily="34" charset="0"/>
              </a:rPr>
              <a:t>Веселин</a:t>
            </a:r>
            <a:r>
              <a:rPr lang="ru-RU" dirty="0" smtClean="0">
                <a:latin typeface="Bahnschrift Light" panose="020B0502040204020203" pitchFamily="34" charset="0"/>
              </a:rPr>
              <a:t> . Спорт Зал: RED FORCE42 </a:t>
            </a:r>
          </a:p>
          <a:p>
            <a:pPr marL="0" indent="0">
              <a:buNone/>
            </a:pPr>
            <a:r>
              <a:rPr lang="ru-RU" dirty="0" smtClean="0">
                <a:latin typeface="Bahnschrift Light" panose="020B0502040204020203" pitchFamily="34" charset="0"/>
              </a:rPr>
              <a:t>ООО «Кемеровский ДСК»</a:t>
            </a:r>
          </a:p>
          <a:p>
            <a:pPr marL="0" indent="0">
              <a:buNone/>
            </a:pPr>
            <a:r>
              <a:rPr lang="ru-RU" dirty="0" smtClean="0">
                <a:latin typeface="Bahnschrift Light" panose="020B0502040204020203" pitchFamily="34" charset="0"/>
              </a:rPr>
              <a:t>ООО «СДС-Строй». </a:t>
            </a:r>
          </a:p>
          <a:p>
            <a:pPr marL="0" indent="0">
              <a:buNone/>
            </a:pPr>
            <a:r>
              <a:rPr lang="ru-RU" dirty="0" smtClean="0">
                <a:latin typeface="Bahnschrift Light" panose="020B0502040204020203" pitchFamily="34" charset="0"/>
              </a:rPr>
              <a:t>ООО «</a:t>
            </a:r>
            <a:r>
              <a:rPr lang="ru-RU" dirty="0" err="1" smtClean="0">
                <a:latin typeface="Bahnschrift Light" panose="020B0502040204020203" pitchFamily="34" charset="0"/>
              </a:rPr>
              <a:t>Топкинский</a:t>
            </a:r>
            <a:r>
              <a:rPr lang="ru-RU" dirty="0" smtClean="0">
                <a:latin typeface="Bahnschrift Light" panose="020B0502040204020203" pitchFamily="34" charset="0"/>
              </a:rPr>
              <a:t> цемент» г. Топки </a:t>
            </a:r>
          </a:p>
          <a:p>
            <a:pPr marL="0" indent="0">
              <a:buNone/>
            </a:pPr>
            <a:endParaRPr lang="ru-RU" dirty="0">
              <a:latin typeface="Bahnschrift Light" panose="020B0502040204020203" pitchFamily="34" charset="0"/>
            </a:endParaRPr>
          </a:p>
        </p:txBody>
      </p:sp>
      <p:pic>
        <p:nvPicPr>
          <p:cNvPr id="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9786627" y="4206240"/>
            <a:ext cx="2282035" cy="2545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142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Bahnschrift SemiBold Condensed" panose="020B0502040204020203" pitchFamily="34" charset="0"/>
              </a:rPr>
              <a:t>Профессии </a:t>
            </a:r>
            <a:endParaRPr lang="ru-RU" dirty="0">
              <a:latin typeface="Bahnschrift SemiBold Condensed" panose="020B0502040204020203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numCol="2"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>
                <a:latin typeface="Bahnschrift Light" panose="020B0502040204020203" pitchFamily="34" charset="0"/>
              </a:rPr>
              <a:t>Обзорная экскурсия по профессиям строители, вожатые, медики, проводники и др. </a:t>
            </a:r>
          </a:p>
          <a:p>
            <a:pPr marL="0" indent="0">
              <a:buNone/>
            </a:pPr>
            <a:r>
              <a:rPr lang="ru-RU" dirty="0" smtClean="0">
                <a:latin typeface="Bahnschrift Light" panose="020B0502040204020203" pitchFamily="34" charset="0"/>
              </a:rPr>
              <a:t>Менеджер по туризму </a:t>
            </a:r>
          </a:p>
          <a:p>
            <a:pPr marL="0" indent="0">
              <a:buNone/>
            </a:pPr>
            <a:r>
              <a:rPr lang="ru-RU" dirty="0" smtClean="0">
                <a:latin typeface="Bahnschrift Light" panose="020B0502040204020203" pitchFamily="34" charset="0"/>
              </a:rPr>
              <a:t>Продавец-кассир</a:t>
            </a:r>
          </a:p>
          <a:p>
            <a:pPr marL="0" indent="0">
              <a:buNone/>
            </a:pPr>
            <a:r>
              <a:rPr lang="ru-RU" dirty="0" smtClean="0">
                <a:latin typeface="Bahnschrift Light" panose="020B0502040204020203" pitchFamily="34" charset="0"/>
              </a:rPr>
              <a:t>Флорист торговый персонал  стоматолог-терапевт, </a:t>
            </a:r>
          </a:p>
          <a:p>
            <a:pPr marL="0" indent="0">
              <a:buNone/>
            </a:pPr>
            <a:r>
              <a:rPr lang="ru-RU" dirty="0" smtClean="0">
                <a:latin typeface="Bahnschrift Light" panose="020B0502040204020203" pitchFamily="34" charset="0"/>
              </a:rPr>
              <a:t>Гигиенист стоматологический, стоматолог-хирург, стоматолог-ортопед, медицинская сестра, </a:t>
            </a:r>
            <a:r>
              <a:rPr lang="ru-RU" dirty="0" err="1" smtClean="0">
                <a:latin typeface="Bahnschrift Light" panose="020B0502040204020203" pitchFamily="34" charset="0"/>
              </a:rPr>
              <a:t>рентгенолаборант</a:t>
            </a:r>
            <a:r>
              <a:rPr lang="ru-RU" dirty="0" smtClean="0">
                <a:latin typeface="Bahnschrift Light" panose="020B0502040204020203" pitchFamily="34" charset="0"/>
              </a:rPr>
              <a:t> терапевт, ЛОР, невролог, офтальмолог, процедурный кабинет, функциональная диагностика </a:t>
            </a:r>
          </a:p>
          <a:p>
            <a:pPr marL="0" indent="0">
              <a:buNone/>
            </a:pPr>
            <a:r>
              <a:rPr lang="ru-RU" dirty="0" smtClean="0">
                <a:latin typeface="Bahnschrift Light" panose="020B0502040204020203" pitchFamily="34" charset="0"/>
              </a:rPr>
              <a:t>Тренер силовых структур</a:t>
            </a:r>
          </a:p>
          <a:p>
            <a:pPr marL="0" indent="0">
              <a:buNone/>
            </a:pPr>
            <a:r>
              <a:rPr lang="ru-RU" dirty="0" smtClean="0">
                <a:latin typeface="Bahnschrift Light" panose="020B0502040204020203" pitchFamily="34" charset="0"/>
              </a:rPr>
              <a:t>Юрист, аудитор </a:t>
            </a:r>
          </a:p>
          <a:p>
            <a:pPr marL="0" indent="0">
              <a:buNone/>
            </a:pPr>
            <a:r>
              <a:rPr lang="ru-RU" dirty="0" smtClean="0">
                <a:latin typeface="Bahnschrift Light" panose="020B0502040204020203" pitchFamily="34" charset="0"/>
              </a:rPr>
              <a:t>Специалист по безопасности </a:t>
            </a:r>
          </a:p>
          <a:p>
            <a:pPr marL="0" indent="0">
              <a:buNone/>
            </a:pPr>
            <a:r>
              <a:rPr lang="ru-RU" dirty="0" smtClean="0">
                <a:latin typeface="Bahnschrift Light" panose="020B0502040204020203" pitchFamily="34" charset="0"/>
              </a:rPr>
              <a:t>Банковские служащие </a:t>
            </a:r>
          </a:p>
          <a:p>
            <a:pPr marL="0" indent="0">
              <a:buNone/>
            </a:pPr>
            <a:r>
              <a:rPr lang="ru-RU" dirty="0" smtClean="0">
                <a:latin typeface="Bahnschrift Light" panose="020B0502040204020203" pitchFamily="34" charset="0"/>
              </a:rPr>
              <a:t>Программисты </a:t>
            </a:r>
          </a:p>
          <a:p>
            <a:pPr marL="0" indent="0">
              <a:buNone/>
            </a:pPr>
            <a:r>
              <a:rPr lang="ru-RU" dirty="0" smtClean="0">
                <a:latin typeface="Bahnschrift Light" panose="020B0502040204020203" pitchFamily="34" charset="0"/>
              </a:rPr>
              <a:t>Страховщик </a:t>
            </a:r>
          </a:p>
          <a:p>
            <a:pPr marL="0" indent="0">
              <a:buNone/>
            </a:pPr>
            <a:r>
              <a:rPr lang="ru-RU" dirty="0" smtClean="0">
                <a:latin typeface="Bahnschrift Light" panose="020B0502040204020203" pitchFamily="34" charset="0"/>
              </a:rPr>
              <a:t>Обзорная экскурсия по строительным профессиям.</a:t>
            </a:r>
          </a:p>
          <a:p>
            <a:pPr marL="0" indent="0">
              <a:buNone/>
            </a:pPr>
            <a:endParaRPr lang="ru-RU" dirty="0">
              <a:latin typeface="Bahnschrift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46478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432500"/>
            <a:ext cx="10515600" cy="1325563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Bahnschrift SemiBold Condensed" panose="020B0502040204020203" pitchFamily="34" charset="0"/>
              </a:rPr>
              <a:t>Городской </a:t>
            </a:r>
            <a:r>
              <a:rPr lang="ru-RU" dirty="0" err="1" smtClean="0">
                <a:latin typeface="Bahnschrift SemiBold Condensed" panose="020B0502040204020203" pitchFamily="34" charset="0"/>
              </a:rPr>
              <a:t>профориентационный</a:t>
            </a:r>
            <a:r>
              <a:rPr lang="ru-RU" dirty="0" smtClean="0">
                <a:latin typeface="Bahnschrift SemiBold Condensed" panose="020B0502040204020203" pitchFamily="34" charset="0"/>
              </a:rPr>
              <a:t> фестиваль «Ярмарка профессий Кузбасса»</a:t>
            </a:r>
            <a:endParaRPr lang="ru-RU" dirty="0">
              <a:latin typeface="Bahnschrift SemiBold Condensed" panose="020B0502040204020203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 smtClean="0">
              <a:latin typeface="Bahnschrift Light" panose="020B0502040204020203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Bahnschrift Light" panose="020B0502040204020203" pitchFamily="34" charset="0"/>
              </a:rPr>
              <a:t>Дата: 25-31 марта с 11.00 до 15.00 часов</a:t>
            </a:r>
          </a:p>
          <a:p>
            <a:pPr marL="0" indent="0">
              <a:buNone/>
            </a:pPr>
            <a:r>
              <a:rPr lang="ru-RU" dirty="0" smtClean="0">
                <a:latin typeface="Bahnschrift Light" panose="020B0502040204020203" pitchFamily="34" charset="0"/>
              </a:rPr>
              <a:t>Место проведения: МАОУ «СОШ № 85»</a:t>
            </a:r>
          </a:p>
          <a:p>
            <a:pPr marL="0" indent="0">
              <a:buNone/>
            </a:pPr>
            <a:r>
              <a:rPr lang="ru-RU" dirty="0" smtClean="0">
                <a:latin typeface="Bahnschrift Light" panose="020B0502040204020203" pitchFamily="34" charset="0"/>
              </a:rPr>
              <a:t>Категория: 9-11 классы</a:t>
            </a:r>
          </a:p>
          <a:p>
            <a:pPr marL="0" indent="0">
              <a:buNone/>
            </a:pPr>
            <a:r>
              <a:rPr lang="ru-RU" dirty="0" smtClean="0">
                <a:latin typeface="Bahnschrift Light" panose="020B0502040204020203" pitchFamily="34" charset="0"/>
              </a:rPr>
              <a:t>Охват: 500 чел, все районы города.</a:t>
            </a:r>
            <a:endParaRPr lang="ru-RU" dirty="0">
              <a:latin typeface="Bahnschrift Light" panose="020B0502040204020203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6E15AE2F-D160-5A4D-AAE3-738AE05EF2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3722" y="3705726"/>
            <a:ext cx="3975596" cy="2645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0138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Bahnschrift SemiBold Condensed" panose="020B0502040204020203" pitchFamily="34" charset="0"/>
              </a:rPr>
              <a:t>Вузы и организации СПО – участники Ярмарки:</a:t>
            </a:r>
            <a:br>
              <a:rPr lang="ru-RU" dirty="0" smtClean="0">
                <a:latin typeface="Bahnschrift SemiBold Condensed" panose="020B0502040204020203" pitchFamily="34" charset="0"/>
              </a:rPr>
            </a:br>
            <a:endParaRPr lang="ru-RU" dirty="0">
              <a:latin typeface="Bahnschrift SemiBold Condensed" panose="020B0502040204020203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 smtClean="0">
                <a:latin typeface="Bahnschrift Light" panose="020B0502040204020203" pitchFamily="34" charset="0"/>
              </a:rPr>
              <a:t>Кемеровский государственный университет</a:t>
            </a:r>
          </a:p>
          <a:p>
            <a:pPr marL="0" indent="0">
              <a:buNone/>
            </a:pPr>
            <a:r>
              <a:rPr lang="ru-RU" dirty="0" smtClean="0">
                <a:latin typeface="Bahnschrift Light" panose="020B0502040204020203" pitchFamily="34" charset="0"/>
              </a:rPr>
              <a:t>Кузбасский государственный технический университет имени Т.Ф. Горбачева</a:t>
            </a:r>
          </a:p>
          <a:p>
            <a:pPr marL="0" indent="0">
              <a:buNone/>
            </a:pPr>
            <a:r>
              <a:rPr lang="ru-RU" dirty="0" smtClean="0">
                <a:latin typeface="Bahnschrift Light" panose="020B0502040204020203" pitchFamily="34" charset="0"/>
              </a:rPr>
              <a:t>Кемеровский государственный медицинский университет</a:t>
            </a:r>
          </a:p>
          <a:p>
            <a:pPr marL="0" indent="0">
              <a:buNone/>
            </a:pPr>
            <a:r>
              <a:rPr lang="ru-RU" dirty="0" smtClean="0">
                <a:latin typeface="Bahnschrift Light" panose="020B0502040204020203" pitchFamily="34" charset="0"/>
              </a:rPr>
              <a:t>Кузбасская государственная сельскохозяйственная академия</a:t>
            </a:r>
          </a:p>
          <a:p>
            <a:pPr marL="0" indent="0">
              <a:buNone/>
            </a:pPr>
            <a:r>
              <a:rPr lang="ru-RU" dirty="0" smtClean="0">
                <a:latin typeface="Bahnschrift Light" panose="020B0502040204020203" pitchFamily="34" charset="0"/>
              </a:rPr>
              <a:t>Центр опережающей профессиональной подготовки Кузбасса </a:t>
            </a:r>
          </a:p>
          <a:p>
            <a:pPr marL="0" indent="0">
              <a:buNone/>
            </a:pPr>
            <a:r>
              <a:rPr lang="ru-RU" dirty="0" smtClean="0">
                <a:latin typeface="Bahnschrift Light" panose="020B0502040204020203" pitchFamily="34" charset="0"/>
              </a:rPr>
              <a:t>Кемеровский техникум индустрии питания и сферы услуг </a:t>
            </a:r>
          </a:p>
          <a:p>
            <a:pPr marL="0" indent="0">
              <a:buNone/>
            </a:pPr>
            <a:r>
              <a:rPr lang="ru-RU" dirty="0" smtClean="0">
                <a:latin typeface="Bahnschrift Light" panose="020B0502040204020203" pitchFamily="34" charset="0"/>
              </a:rPr>
              <a:t>Кемеровский педагогический колледж  </a:t>
            </a:r>
          </a:p>
          <a:p>
            <a:pPr marL="0" indent="0">
              <a:buNone/>
            </a:pPr>
            <a:r>
              <a:rPr lang="ru-RU" dirty="0" smtClean="0">
                <a:latin typeface="Bahnschrift Light" panose="020B0502040204020203" pitchFamily="34" charset="0"/>
              </a:rPr>
              <a:t>Кемеровский профессионально-технический техникум </a:t>
            </a:r>
          </a:p>
          <a:p>
            <a:pPr marL="0" indent="0">
              <a:buNone/>
            </a:pPr>
            <a:r>
              <a:rPr lang="ru-RU" dirty="0" smtClean="0">
                <a:latin typeface="Bahnschrift Light" panose="020B0502040204020203" pitchFamily="34" charset="0"/>
              </a:rPr>
              <a:t>Кемеровский областной медицинский колледж </a:t>
            </a:r>
          </a:p>
          <a:p>
            <a:pPr marL="0" indent="0">
              <a:buNone/>
            </a:pPr>
            <a:r>
              <a:rPr lang="ru-RU" dirty="0" smtClean="0">
                <a:latin typeface="Bahnschrift Light" panose="020B0502040204020203" pitchFamily="34" charset="0"/>
              </a:rPr>
              <a:t>Кемеровский кооперативный техникум </a:t>
            </a:r>
          </a:p>
          <a:p>
            <a:pPr marL="0" indent="0">
              <a:buNone/>
            </a:pPr>
            <a:r>
              <a:rPr lang="ru-RU" dirty="0" smtClean="0">
                <a:latin typeface="Bahnschrift Light" panose="020B0502040204020203" pitchFamily="34" charset="0"/>
              </a:rPr>
              <a:t>Кемеровский областной колледж культуры и искусств</a:t>
            </a:r>
            <a:endParaRPr lang="ru-RU" dirty="0">
              <a:latin typeface="Bahnschrift Light" panose="020B0502040204020203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7B4DD16B-F2B6-9446-A034-5221AE9F54E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788729" y="4609077"/>
            <a:ext cx="2565071" cy="2051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7889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Bahnschrift SemiBold Condensed" panose="020B0502040204020203" pitchFamily="34" charset="0"/>
              </a:rPr>
              <a:t>ГОРОДСКАЯ ПРОФОРИЕНТАЦИОННАЯ </a:t>
            </a:r>
            <a:r>
              <a:rPr lang="ru-RU" dirty="0" smtClean="0">
                <a:latin typeface="Bahnschrift SemiBold Condensed" panose="020B0502040204020203" pitchFamily="34" charset="0"/>
              </a:rPr>
              <a:t>ИГРА</a:t>
            </a:r>
            <a:endParaRPr lang="ru-RU" dirty="0">
              <a:latin typeface="Bahnschrift SemiBold Condensed" panose="020B0502040204020203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>
                <a:latin typeface="Bahnschrift Light" panose="020B0502040204020203" pitchFamily="34" charset="0"/>
              </a:rPr>
              <a:t>Дата: </a:t>
            </a:r>
            <a:r>
              <a:rPr lang="ru-RU" dirty="0" smtClean="0">
                <a:latin typeface="Bahnschrift Light" panose="020B0502040204020203" pitchFamily="34" charset="0"/>
              </a:rPr>
              <a:t>30.03.2022</a:t>
            </a:r>
            <a:endParaRPr lang="ru-RU" dirty="0">
              <a:latin typeface="Bahnschrift Light" panose="020B0502040204020203" pitchFamily="34" charset="0"/>
            </a:endParaRPr>
          </a:p>
          <a:p>
            <a:pPr marL="0" indent="0">
              <a:buNone/>
            </a:pPr>
            <a:r>
              <a:rPr lang="ru-RU" dirty="0">
                <a:latin typeface="Bahnschrift Light" panose="020B0502040204020203" pitchFamily="34" charset="0"/>
              </a:rPr>
              <a:t>Место проведения: </a:t>
            </a:r>
            <a:r>
              <a:rPr lang="ru-RU" dirty="0" smtClean="0">
                <a:latin typeface="Bahnschrift Light" panose="020B0502040204020203" pitchFamily="34" charset="0"/>
              </a:rPr>
              <a:t>МБОУ «СОШ № 31»</a:t>
            </a:r>
            <a:endParaRPr lang="ru-RU" dirty="0">
              <a:latin typeface="Bahnschrift Light" panose="020B0502040204020203" pitchFamily="34" charset="0"/>
            </a:endParaRPr>
          </a:p>
          <a:p>
            <a:pPr marL="0" indent="0">
              <a:buNone/>
            </a:pPr>
            <a:r>
              <a:rPr lang="ru-RU" dirty="0">
                <a:latin typeface="Bahnschrift Light" panose="020B0502040204020203" pitchFamily="34" charset="0"/>
              </a:rPr>
              <a:t>Категория</a:t>
            </a:r>
            <a:r>
              <a:rPr lang="ru-RU" dirty="0" smtClean="0">
                <a:latin typeface="Bahnschrift Light" panose="020B0502040204020203" pitchFamily="34" charset="0"/>
              </a:rPr>
              <a:t>: 8-11 класс</a:t>
            </a:r>
            <a:endParaRPr lang="ru-RU" dirty="0">
              <a:latin typeface="Bahnschrift Light" panose="020B0502040204020203" pitchFamily="34" charset="0"/>
            </a:endParaRPr>
          </a:p>
          <a:p>
            <a:pPr marL="0" indent="0">
              <a:buNone/>
            </a:pPr>
            <a:r>
              <a:rPr lang="ru-RU" dirty="0">
                <a:latin typeface="Bahnschrift Light" panose="020B0502040204020203" pitchFamily="34" charset="0"/>
              </a:rPr>
              <a:t>Охват: 100-120 </a:t>
            </a:r>
            <a:r>
              <a:rPr lang="ru-RU" dirty="0" smtClean="0">
                <a:latin typeface="Bahnschrift Light" panose="020B0502040204020203" pitchFamily="34" charset="0"/>
              </a:rPr>
              <a:t>человек</a:t>
            </a:r>
            <a:endParaRPr lang="ru-RU" dirty="0">
              <a:latin typeface="Bahnschrift Light" panose="020B0502040204020203" pitchFamily="34" charset="0"/>
            </a:endParaRPr>
          </a:p>
          <a:p>
            <a:pPr marL="0" indent="0">
              <a:buNone/>
            </a:pPr>
            <a:r>
              <a:rPr lang="ru-RU" dirty="0">
                <a:latin typeface="Bahnschrift Light" panose="020B0502040204020203" pitchFamily="34" charset="0"/>
              </a:rPr>
              <a:t>Отв.: МБОУ ДО </a:t>
            </a:r>
            <a:r>
              <a:rPr lang="ru-RU" dirty="0" smtClean="0">
                <a:latin typeface="Bahnschrift Light" panose="020B0502040204020203" pitchFamily="34" charset="0"/>
              </a:rPr>
              <a:t>«ЦТ Заводского </a:t>
            </a:r>
            <a:r>
              <a:rPr lang="ru-RU" dirty="0">
                <a:latin typeface="Bahnschrift Light" panose="020B0502040204020203" pitchFamily="34" charset="0"/>
              </a:rPr>
              <a:t>района»</a:t>
            </a:r>
          </a:p>
          <a:p>
            <a:pPr marL="0" indent="0">
              <a:buNone/>
            </a:pPr>
            <a:r>
              <a:rPr lang="ru-RU" i="1" dirty="0">
                <a:latin typeface="Bahnschrift Light" panose="020B0502040204020203" pitchFamily="34" charset="0"/>
              </a:rPr>
              <a:t>Отработка процедуры собеседования и трудоустройства;</a:t>
            </a:r>
          </a:p>
          <a:p>
            <a:pPr marL="0" indent="0">
              <a:buNone/>
            </a:pPr>
            <a:r>
              <a:rPr lang="ru-RU" i="1" dirty="0">
                <a:latin typeface="Bahnschrift Light" panose="020B0502040204020203" pitchFamily="34" charset="0"/>
              </a:rPr>
              <a:t>Командная работа;</a:t>
            </a:r>
          </a:p>
          <a:p>
            <a:pPr marL="0" indent="0">
              <a:buNone/>
            </a:pPr>
            <a:r>
              <a:rPr lang="ru-RU" i="1" dirty="0">
                <a:latin typeface="Bahnschrift Light" panose="020B0502040204020203" pitchFamily="34" charset="0"/>
              </a:rPr>
              <a:t>Апробация ролевых моделей;</a:t>
            </a:r>
          </a:p>
          <a:p>
            <a:pPr marL="0" indent="0">
              <a:buNone/>
            </a:pPr>
            <a:r>
              <a:rPr lang="ru-RU" i="1" dirty="0" err="1">
                <a:latin typeface="Bahnschrift Light" panose="020B0502040204020203" pitchFamily="34" charset="0"/>
              </a:rPr>
              <a:t>Профориентационное</a:t>
            </a:r>
            <a:r>
              <a:rPr lang="ru-RU" i="1" dirty="0">
                <a:latin typeface="Bahnschrift Light" panose="020B0502040204020203" pitchFamily="34" charset="0"/>
              </a:rPr>
              <a:t> тестирование;</a:t>
            </a:r>
          </a:p>
          <a:p>
            <a:pPr marL="0" indent="0">
              <a:buNone/>
            </a:pPr>
            <a:r>
              <a:rPr lang="ru-RU" i="1" dirty="0">
                <a:latin typeface="Bahnschrift Light" panose="020B0502040204020203" pitchFamily="34" charset="0"/>
              </a:rPr>
              <a:t>Игровая форма проведения.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6E15AE2F-D160-5A4D-AAE3-738AE05EF2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3722" y="3705726"/>
            <a:ext cx="3975596" cy="2645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2134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373</TotalTime>
  <Words>1360</Words>
  <Application>Microsoft Office PowerPoint</Application>
  <PresentationFormat>Широкоэкранный</PresentationFormat>
  <Paragraphs>197</Paragraphs>
  <Slides>28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5" baseType="lpstr">
      <vt:lpstr>Arial</vt:lpstr>
      <vt:lpstr>Bahnschrift Light</vt:lpstr>
      <vt:lpstr>Bahnschrift SemiBold Condensed</vt:lpstr>
      <vt:lpstr>Calibri</vt:lpstr>
      <vt:lpstr>Calibri Light</vt:lpstr>
      <vt:lpstr>Wingdings</vt:lpstr>
      <vt:lpstr>Тема Office</vt:lpstr>
      <vt:lpstr>О плане мероприятий на период весенних каникул  (25.03. – 03.04.2022)</vt:lpstr>
      <vt:lpstr>Мероприятия с вузами</vt:lpstr>
      <vt:lpstr>Проект «Стань студентом КузГТУ на 1 день»</vt:lpstr>
      <vt:lpstr>Всероссийский конкурс АгроНТИ 2022</vt:lpstr>
      <vt:lpstr>ДЕНЬ ПРОФЕССИЙ. ДЕНЬ ТЕНЕЙ-2022 25 марта – 01 апреля 2022  </vt:lpstr>
      <vt:lpstr>Профессии </vt:lpstr>
      <vt:lpstr>Городской профориентационный фестиваль «Ярмарка профессий Кузбасса»</vt:lpstr>
      <vt:lpstr>Вузы и организации СПО – участники Ярмарки: </vt:lpstr>
      <vt:lpstr>ГОРОДСКАЯ ПРОФОРИЕНТАЦИОННАЯ ИГРА</vt:lpstr>
      <vt:lpstr>СПОРТ</vt:lpstr>
      <vt:lpstr>СПОРТ</vt:lpstr>
      <vt:lpstr>Презентация PowerPoint</vt:lpstr>
      <vt:lpstr>Экологическая акция «День леса»</vt:lpstr>
      <vt:lpstr>Городская экологическая акция «Встреча пернатых друзей»</vt:lpstr>
      <vt:lpstr>Экологическая акция «Всемирный День Воды» </vt:lpstr>
      <vt:lpstr> Экологическая акция «Час Земли» </vt:lpstr>
      <vt:lpstr>Городская школа актива РДШ</vt:lpstr>
      <vt:lpstr>Городской марафон РДШ «Будь в движении»</vt:lpstr>
      <vt:lpstr>Весенняя экскурсионная школа </vt:lpstr>
      <vt:lpstr>Городская медиашкола «Карьера в реальной журналистике. Версия 2.0»</vt:lpstr>
      <vt:lpstr>Городская школа актива отрядов ЮИД</vt:lpstr>
      <vt:lpstr>Техническое направление</vt:lpstr>
      <vt:lpstr>Техническое направление. Городской технический форум 2022</vt:lpstr>
      <vt:lpstr>Клубный онлайн турнир  по киберспорту в дисциплине «Дота 21Х1»</vt:lpstr>
      <vt:lpstr>Профориентационная игра по вокалу  «Точь в точь»</vt:lpstr>
      <vt:lpstr>Флэшмоб по хореографии «Ура, каникулы!»</vt:lpstr>
      <vt:lpstr>Гала-концерт творческих коллективов ОО города</vt:lpstr>
      <vt:lpstr>О плане мероприятий на период весенних каникул  (25.03. – 03.04.2022)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 плане мероприятий на период весенних каникул (25.03. – 03.04.2022)</dc:title>
  <dc:creator>Звездочка</dc:creator>
  <cp:lastModifiedBy>Obraz35</cp:lastModifiedBy>
  <cp:revision>98</cp:revision>
  <dcterms:created xsi:type="dcterms:W3CDTF">2022-03-15T13:43:28Z</dcterms:created>
  <dcterms:modified xsi:type="dcterms:W3CDTF">2022-03-18T04:37:46Z</dcterms:modified>
</cp:coreProperties>
</file>