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22"/>
  </p:notesMasterIdLst>
  <p:sldIdLst>
    <p:sldId id="256" r:id="rId2"/>
    <p:sldId id="337" r:id="rId3"/>
    <p:sldId id="367" r:id="rId4"/>
    <p:sldId id="342" r:id="rId5"/>
    <p:sldId id="355" r:id="rId6"/>
    <p:sldId id="357" r:id="rId7"/>
    <p:sldId id="359" r:id="rId8"/>
    <p:sldId id="362" r:id="rId9"/>
    <p:sldId id="339" r:id="rId10"/>
    <p:sldId id="354" r:id="rId11"/>
    <p:sldId id="370" r:id="rId12"/>
    <p:sldId id="371" r:id="rId13"/>
    <p:sldId id="330" r:id="rId14"/>
    <p:sldId id="295" r:id="rId15"/>
    <p:sldId id="336" r:id="rId16"/>
    <p:sldId id="346" r:id="rId17"/>
    <p:sldId id="348" r:id="rId18"/>
    <p:sldId id="324" r:id="rId19"/>
    <p:sldId id="368" r:id="rId20"/>
    <p:sldId id="369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0A96C8-0EAD-4829-B1FF-26BF298F550B}" type="doc">
      <dgm:prSet loTypeId="urn:microsoft.com/office/officeart/2005/8/layout/target3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31EBB346-4918-4D6B-B117-92187A3707EC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 сроках проведения ГИА – до 1 апреля;</a:t>
          </a:r>
          <a:endParaRPr lang="ru-RU" sz="1600" dirty="0">
            <a:solidFill>
              <a:srgbClr val="C00000"/>
            </a:solidFill>
          </a:endParaRPr>
        </a:p>
      </dgm:t>
    </dgm:pt>
    <dgm:pt modelId="{B335743C-B290-453A-82CC-379FC636A7AA}" type="parTrans" cxnId="{7D847EC7-440F-46D6-AADF-ADB6269A0DFD}">
      <dgm:prSet/>
      <dgm:spPr/>
      <dgm:t>
        <a:bodyPr/>
        <a:lstStyle/>
        <a:p>
          <a:endParaRPr lang="ru-RU" sz="1400"/>
        </a:p>
      </dgm:t>
    </dgm:pt>
    <dgm:pt modelId="{94220B31-6388-4BF2-A470-228F177F3542}" type="sibTrans" cxnId="{7D847EC7-440F-46D6-AADF-ADB6269A0DFD}">
      <dgm:prSet/>
      <dgm:spPr/>
      <dgm:t>
        <a:bodyPr/>
        <a:lstStyle/>
        <a:p>
          <a:endParaRPr lang="ru-RU" sz="1400"/>
        </a:p>
      </dgm:t>
    </dgm:pt>
    <dgm:pt modelId="{D4B4E662-61C4-4A3B-897F-8A3A8841C32B}">
      <dgm:prSet custT="1"/>
      <dgm:spPr/>
      <dgm:t>
        <a:bodyPr/>
        <a:lstStyle/>
        <a:p>
          <a:r>
            <a:rPr lang="ru-RU" sz="1400" dirty="0" smtClean="0">
              <a:solidFill>
                <a:srgbClr val="362B36"/>
              </a:solidFill>
              <a:latin typeface="Times New Roman" pitchFamily="18" charset="0"/>
              <a:cs typeface="Times New Roman" pitchFamily="18" charset="0"/>
            </a:rPr>
            <a:t>о сроках, местах и порядке информирования о результатах ГИА – до 20 апреля.</a:t>
          </a:r>
          <a:endParaRPr lang="ru-RU" sz="1400" dirty="0"/>
        </a:p>
      </dgm:t>
    </dgm:pt>
    <dgm:pt modelId="{EA9AC6BC-722E-490C-8A22-5910C25F9B9E}" type="parTrans" cxnId="{C123FA75-DEEA-4531-AE77-1E5BB706CD68}">
      <dgm:prSet/>
      <dgm:spPr/>
      <dgm:t>
        <a:bodyPr/>
        <a:lstStyle/>
        <a:p>
          <a:endParaRPr lang="ru-RU" sz="1400"/>
        </a:p>
      </dgm:t>
    </dgm:pt>
    <dgm:pt modelId="{AB94105F-8905-4DF1-82E0-6E12DD9C9BDD}" type="sibTrans" cxnId="{C123FA75-DEEA-4531-AE77-1E5BB706CD68}">
      <dgm:prSet/>
      <dgm:spPr/>
      <dgm:t>
        <a:bodyPr/>
        <a:lstStyle/>
        <a:p>
          <a:endParaRPr lang="ru-RU" sz="1400"/>
        </a:p>
      </dgm:t>
    </dgm:pt>
    <dgm:pt modelId="{850BC4E5-D8AF-482F-9921-01CB5D048C69}">
      <dgm:prSet custT="1"/>
      <dgm:spPr/>
      <dgm:t>
        <a:bodyPr/>
        <a:lstStyle/>
        <a:p>
          <a:r>
            <a:rPr lang="ru-RU" sz="1400" smtClean="0">
              <a:solidFill>
                <a:srgbClr val="362B36"/>
              </a:solidFill>
              <a:latin typeface="Times New Roman" pitchFamily="18" charset="0"/>
              <a:cs typeface="Times New Roman" pitchFamily="18" charset="0"/>
            </a:rPr>
            <a:t>о сроках, местах и порядке подачи и рассмотрения апелляций – до 20 апреля;</a:t>
          </a:r>
          <a:endParaRPr lang="ru-RU" sz="1400" dirty="0" smtClean="0">
            <a:latin typeface="Times New Roman" pitchFamily="18" charset="0"/>
            <a:cs typeface="Times New Roman" pitchFamily="18" charset="0"/>
          </a:endParaRPr>
        </a:p>
      </dgm:t>
    </dgm:pt>
    <dgm:pt modelId="{5B3469DC-AF0B-4E29-9D4B-3125B7465F58}" type="parTrans" cxnId="{3DC304D0-B6F3-44A0-A2C0-0A606257DCFE}">
      <dgm:prSet/>
      <dgm:spPr/>
      <dgm:t>
        <a:bodyPr/>
        <a:lstStyle/>
        <a:p>
          <a:endParaRPr lang="ru-RU" sz="1400"/>
        </a:p>
      </dgm:t>
    </dgm:pt>
    <dgm:pt modelId="{67E61C99-301B-465C-883F-FF1990FE2074}" type="sibTrans" cxnId="{3DC304D0-B6F3-44A0-A2C0-0A606257DCFE}">
      <dgm:prSet/>
      <dgm:spPr/>
      <dgm:t>
        <a:bodyPr/>
        <a:lstStyle/>
        <a:p>
          <a:endParaRPr lang="ru-RU" sz="1400"/>
        </a:p>
      </dgm:t>
    </dgm:pt>
    <dgm:pt modelId="{24DD9CFD-7757-4400-BA86-699176070866}" type="pres">
      <dgm:prSet presAssocID="{7E0A96C8-0EAD-4829-B1FF-26BF298F550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939963-C750-4070-AD3E-3C0E1269B3ED}" type="pres">
      <dgm:prSet presAssocID="{31EBB346-4918-4D6B-B117-92187A3707EC}" presName="circle1" presStyleLbl="node1" presStyleIdx="0" presStyleCnt="3"/>
      <dgm:spPr/>
    </dgm:pt>
    <dgm:pt modelId="{2A090C96-1898-403B-9AD0-30912EC3301A}" type="pres">
      <dgm:prSet presAssocID="{31EBB346-4918-4D6B-B117-92187A3707EC}" presName="space" presStyleCnt="0"/>
      <dgm:spPr/>
    </dgm:pt>
    <dgm:pt modelId="{FC35B322-D43C-4BD6-BB58-4F739EAD843D}" type="pres">
      <dgm:prSet presAssocID="{31EBB346-4918-4D6B-B117-92187A3707EC}" presName="rect1" presStyleLbl="alignAcc1" presStyleIdx="0" presStyleCnt="3" custLinFactNeighborX="-562" custLinFactNeighborY="-1113"/>
      <dgm:spPr/>
      <dgm:t>
        <a:bodyPr/>
        <a:lstStyle/>
        <a:p>
          <a:endParaRPr lang="ru-RU"/>
        </a:p>
      </dgm:t>
    </dgm:pt>
    <dgm:pt modelId="{5A62F640-1762-4473-BD0C-8264EBD1312F}" type="pres">
      <dgm:prSet presAssocID="{850BC4E5-D8AF-482F-9921-01CB5D048C69}" presName="vertSpace2" presStyleLbl="node1" presStyleIdx="0" presStyleCnt="3"/>
      <dgm:spPr/>
    </dgm:pt>
    <dgm:pt modelId="{FABA7C02-F2E0-41F1-AADB-5C09551B5528}" type="pres">
      <dgm:prSet presAssocID="{850BC4E5-D8AF-482F-9921-01CB5D048C69}" presName="circle2" presStyleLbl="node1" presStyleIdx="1" presStyleCnt="3"/>
      <dgm:spPr/>
    </dgm:pt>
    <dgm:pt modelId="{B4BADADB-638E-406B-9B62-56D18F0D751E}" type="pres">
      <dgm:prSet presAssocID="{850BC4E5-D8AF-482F-9921-01CB5D048C69}" presName="rect2" presStyleLbl="alignAcc1" presStyleIdx="1" presStyleCnt="3"/>
      <dgm:spPr/>
      <dgm:t>
        <a:bodyPr/>
        <a:lstStyle/>
        <a:p>
          <a:endParaRPr lang="ru-RU"/>
        </a:p>
      </dgm:t>
    </dgm:pt>
    <dgm:pt modelId="{5532C57E-58E1-41FD-9D3B-52938FFAD41A}" type="pres">
      <dgm:prSet presAssocID="{D4B4E662-61C4-4A3B-897F-8A3A8841C32B}" presName="vertSpace3" presStyleLbl="node1" presStyleIdx="1" presStyleCnt="3"/>
      <dgm:spPr/>
    </dgm:pt>
    <dgm:pt modelId="{0BA3C369-9AC9-4C45-A60C-597458F17D9B}" type="pres">
      <dgm:prSet presAssocID="{D4B4E662-61C4-4A3B-897F-8A3A8841C32B}" presName="circle3" presStyleLbl="node1" presStyleIdx="2" presStyleCnt="3"/>
      <dgm:spPr/>
    </dgm:pt>
    <dgm:pt modelId="{C2D9A93A-AEFE-4AC7-88E6-1B264FAA7161}" type="pres">
      <dgm:prSet presAssocID="{D4B4E662-61C4-4A3B-897F-8A3A8841C32B}" presName="rect3" presStyleLbl="alignAcc1" presStyleIdx="2" presStyleCnt="3"/>
      <dgm:spPr/>
      <dgm:t>
        <a:bodyPr/>
        <a:lstStyle/>
        <a:p>
          <a:endParaRPr lang="ru-RU"/>
        </a:p>
      </dgm:t>
    </dgm:pt>
    <dgm:pt modelId="{D7BF0D31-932A-46DC-AA7D-B4DF93210D13}" type="pres">
      <dgm:prSet presAssocID="{31EBB346-4918-4D6B-B117-92187A3707EC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A1D0B4-2AA3-4CA5-8CBF-836DCD0950C8}" type="pres">
      <dgm:prSet presAssocID="{850BC4E5-D8AF-482F-9921-01CB5D048C69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65D227-0A59-4B06-98DE-953A165A2159}" type="pres">
      <dgm:prSet presAssocID="{D4B4E662-61C4-4A3B-897F-8A3A8841C32B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1D8306-319A-4132-83CD-0828FA3043FA}" type="presOf" srcId="{D4B4E662-61C4-4A3B-897F-8A3A8841C32B}" destId="{C2D9A93A-AEFE-4AC7-88E6-1B264FAA7161}" srcOrd="0" destOrd="0" presId="urn:microsoft.com/office/officeart/2005/8/layout/target3"/>
    <dgm:cxn modelId="{11102D7D-9558-49BF-B0D0-1D0FB617B784}" type="presOf" srcId="{850BC4E5-D8AF-482F-9921-01CB5D048C69}" destId="{B4BADADB-638E-406B-9B62-56D18F0D751E}" srcOrd="0" destOrd="0" presId="urn:microsoft.com/office/officeart/2005/8/layout/target3"/>
    <dgm:cxn modelId="{7D847EC7-440F-46D6-AADF-ADB6269A0DFD}" srcId="{7E0A96C8-0EAD-4829-B1FF-26BF298F550B}" destId="{31EBB346-4918-4D6B-B117-92187A3707EC}" srcOrd="0" destOrd="0" parTransId="{B335743C-B290-453A-82CC-379FC636A7AA}" sibTransId="{94220B31-6388-4BF2-A470-228F177F3542}"/>
    <dgm:cxn modelId="{C123FA75-DEEA-4531-AE77-1E5BB706CD68}" srcId="{7E0A96C8-0EAD-4829-B1FF-26BF298F550B}" destId="{D4B4E662-61C4-4A3B-897F-8A3A8841C32B}" srcOrd="2" destOrd="0" parTransId="{EA9AC6BC-722E-490C-8A22-5910C25F9B9E}" sibTransId="{AB94105F-8905-4DF1-82E0-6E12DD9C9BDD}"/>
    <dgm:cxn modelId="{06B3164D-4D64-4750-AE68-B64BEE2EBCFD}" type="presOf" srcId="{850BC4E5-D8AF-482F-9921-01CB5D048C69}" destId="{4AA1D0B4-2AA3-4CA5-8CBF-836DCD0950C8}" srcOrd="1" destOrd="0" presId="urn:microsoft.com/office/officeart/2005/8/layout/target3"/>
    <dgm:cxn modelId="{486657AB-74D1-4134-A82B-9D7DB9167284}" type="presOf" srcId="{7E0A96C8-0EAD-4829-B1FF-26BF298F550B}" destId="{24DD9CFD-7757-4400-BA86-699176070866}" srcOrd="0" destOrd="0" presId="urn:microsoft.com/office/officeart/2005/8/layout/target3"/>
    <dgm:cxn modelId="{A384CC2C-545B-46F9-B051-D6A419854CE5}" type="presOf" srcId="{31EBB346-4918-4D6B-B117-92187A3707EC}" destId="{D7BF0D31-932A-46DC-AA7D-B4DF93210D13}" srcOrd="1" destOrd="0" presId="urn:microsoft.com/office/officeart/2005/8/layout/target3"/>
    <dgm:cxn modelId="{3DC304D0-B6F3-44A0-A2C0-0A606257DCFE}" srcId="{7E0A96C8-0EAD-4829-B1FF-26BF298F550B}" destId="{850BC4E5-D8AF-482F-9921-01CB5D048C69}" srcOrd="1" destOrd="0" parTransId="{5B3469DC-AF0B-4E29-9D4B-3125B7465F58}" sibTransId="{67E61C99-301B-465C-883F-FF1990FE2074}"/>
    <dgm:cxn modelId="{B4F33BD1-EDB7-445D-B484-00ED10ABE9CF}" type="presOf" srcId="{31EBB346-4918-4D6B-B117-92187A3707EC}" destId="{FC35B322-D43C-4BD6-BB58-4F739EAD843D}" srcOrd="0" destOrd="0" presId="urn:microsoft.com/office/officeart/2005/8/layout/target3"/>
    <dgm:cxn modelId="{B22C5002-C783-4D24-838A-6B04A2B176D6}" type="presOf" srcId="{D4B4E662-61C4-4A3B-897F-8A3A8841C32B}" destId="{B665D227-0A59-4B06-98DE-953A165A2159}" srcOrd="1" destOrd="0" presId="urn:microsoft.com/office/officeart/2005/8/layout/target3"/>
    <dgm:cxn modelId="{309461ED-E1BE-456C-A18A-5E61FBDEF75B}" type="presParOf" srcId="{24DD9CFD-7757-4400-BA86-699176070866}" destId="{70939963-C750-4070-AD3E-3C0E1269B3ED}" srcOrd="0" destOrd="0" presId="urn:microsoft.com/office/officeart/2005/8/layout/target3"/>
    <dgm:cxn modelId="{FA4196A3-5541-44E3-84DD-D4FF8ABADB0F}" type="presParOf" srcId="{24DD9CFD-7757-4400-BA86-699176070866}" destId="{2A090C96-1898-403B-9AD0-30912EC3301A}" srcOrd="1" destOrd="0" presId="urn:microsoft.com/office/officeart/2005/8/layout/target3"/>
    <dgm:cxn modelId="{1D012BAD-772B-4598-96D1-9F7AF129CC06}" type="presParOf" srcId="{24DD9CFD-7757-4400-BA86-699176070866}" destId="{FC35B322-D43C-4BD6-BB58-4F739EAD843D}" srcOrd="2" destOrd="0" presId="urn:microsoft.com/office/officeart/2005/8/layout/target3"/>
    <dgm:cxn modelId="{F7B1643B-6238-44C5-9D16-03BAED34ED1E}" type="presParOf" srcId="{24DD9CFD-7757-4400-BA86-699176070866}" destId="{5A62F640-1762-4473-BD0C-8264EBD1312F}" srcOrd="3" destOrd="0" presId="urn:microsoft.com/office/officeart/2005/8/layout/target3"/>
    <dgm:cxn modelId="{6DB79B10-4B7C-4D81-A03F-75D5A1050555}" type="presParOf" srcId="{24DD9CFD-7757-4400-BA86-699176070866}" destId="{FABA7C02-F2E0-41F1-AADB-5C09551B5528}" srcOrd="4" destOrd="0" presId="urn:microsoft.com/office/officeart/2005/8/layout/target3"/>
    <dgm:cxn modelId="{C44B41E2-8E0D-480D-9329-B5D837CD1E49}" type="presParOf" srcId="{24DD9CFD-7757-4400-BA86-699176070866}" destId="{B4BADADB-638E-406B-9B62-56D18F0D751E}" srcOrd="5" destOrd="0" presId="urn:microsoft.com/office/officeart/2005/8/layout/target3"/>
    <dgm:cxn modelId="{93862F0B-D8DF-4C38-A051-47C03813CC60}" type="presParOf" srcId="{24DD9CFD-7757-4400-BA86-699176070866}" destId="{5532C57E-58E1-41FD-9D3B-52938FFAD41A}" srcOrd="6" destOrd="0" presId="urn:microsoft.com/office/officeart/2005/8/layout/target3"/>
    <dgm:cxn modelId="{B661EE10-F308-4744-A78C-6436BF34D4F6}" type="presParOf" srcId="{24DD9CFD-7757-4400-BA86-699176070866}" destId="{0BA3C369-9AC9-4C45-A60C-597458F17D9B}" srcOrd="7" destOrd="0" presId="urn:microsoft.com/office/officeart/2005/8/layout/target3"/>
    <dgm:cxn modelId="{74266E3D-6F7F-40CD-91D5-1550A0DC601C}" type="presParOf" srcId="{24DD9CFD-7757-4400-BA86-699176070866}" destId="{C2D9A93A-AEFE-4AC7-88E6-1B264FAA7161}" srcOrd="8" destOrd="0" presId="urn:microsoft.com/office/officeart/2005/8/layout/target3"/>
    <dgm:cxn modelId="{8D88BEC3-1610-41C5-BDCC-66D1FDB577DB}" type="presParOf" srcId="{24DD9CFD-7757-4400-BA86-699176070866}" destId="{D7BF0D31-932A-46DC-AA7D-B4DF93210D13}" srcOrd="9" destOrd="0" presId="urn:microsoft.com/office/officeart/2005/8/layout/target3"/>
    <dgm:cxn modelId="{957A74E6-412D-4790-B9D1-0B4201170423}" type="presParOf" srcId="{24DD9CFD-7757-4400-BA86-699176070866}" destId="{4AA1D0B4-2AA3-4CA5-8CBF-836DCD0950C8}" srcOrd="10" destOrd="0" presId="urn:microsoft.com/office/officeart/2005/8/layout/target3"/>
    <dgm:cxn modelId="{CD540500-B9EB-4663-A4EA-D6E12338FB9A}" type="presParOf" srcId="{24DD9CFD-7757-4400-BA86-699176070866}" destId="{B665D227-0A59-4B06-98DE-953A165A2159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0A96C8-0EAD-4829-B1FF-26BF298F550B}" type="doc">
      <dgm:prSet loTypeId="urn:microsoft.com/office/officeart/2005/8/layout/list1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31EBB346-4918-4D6B-B117-92187A3707EC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получившие на ГИА неудовлетворительный результат по двум учебных предметов;</a:t>
          </a:r>
          <a:endParaRPr lang="ru-RU" sz="1800" dirty="0"/>
        </a:p>
      </dgm:t>
    </dgm:pt>
    <dgm:pt modelId="{B335743C-B290-453A-82CC-379FC636A7AA}" type="parTrans" cxnId="{7D847EC7-440F-46D6-AADF-ADB6269A0DFD}">
      <dgm:prSet/>
      <dgm:spPr/>
      <dgm:t>
        <a:bodyPr/>
        <a:lstStyle/>
        <a:p>
          <a:endParaRPr lang="ru-RU" sz="1400"/>
        </a:p>
      </dgm:t>
    </dgm:pt>
    <dgm:pt modelId="{94220B31-6388-4BF2-A470-228F177F3542}" type="sibTrans" cxnId="{7D847EC7-440F-46D6-AADF-ADB6269A0DFD}">
      <dgm:prSet/>
      <dgm:spPr/>
      <dgm:t>
        <a:bodyPr/>
        <a:lstStyle/>
        <a:p>
          <a:endParaRPr lang="ru-RU" sz="1400"/>
        </a:p>
      </dgm:t>
    </dgm:pt>
    <dgm:pt modelId="{D4B4E662-61C4-4A3B-897F-8A3A8841C32B}">
      <dgm:prSet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не завершившие выполнение экзаменационной работы по уважительным причинам (болезнь или иные обстоятельства, подтвержденные документально);</a:t>
          </a:r>
          <a:endParaRPr lang="ru-RU" sz="1800" dirty="0"/>
        </a:p>
      </dgm:t>
    </dgm:pt>
    <dgm:pt modelId="{EA9AC6BC-722E-490C-8A22-5910C25F9B9E}" type="parTrans" cxnId="{C123FA75-DEEA-4531-AE77-1E5BB706CD68}">
      <dgm:prSet/>
      <dgm:spPr/>
      <dgm:t>
        <a:bodyPr/>
        <a:lstStyle/>
        <a:p>
          <a:endParaRPr lang="ru-RU" sz="1400"/>
        </a:p>
      </dgm:t>
    </dgm:pt>
    <dgm:pt modelId="{AB94105F-8905-4DF1-82E0-6E12DD9C9BDD}" type="sibTrans" cxnId="{C123FA75-DEEA-4531-AE77-1E5BB706CD68}">
      <dgm:prSet/>
      <dgm:spPr/>
      <dgm:t>
        <a:bodyPr/>
        <a:lstStyle/>
        <a:p>
          <a:endParaRPr lang="ru-RU" sz="1400"/>
        </a:p>
      </dgm:t>
    </dgm:pt>
    <dgm:pt modelId="{850BC4E5-D8AF-482F-9921-01CB5D048C69}">
      <dgm:prSet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не явившиеся на экзамены по уважительным причинам (болезнь или иные обстоятельства, подтвержденные документально);</a:t>
          </a:r>
        </a:p>
      </dgm:t>
    </dgm:pt>
    <dgm:pt modelId="{5B3469DC-AF0B-4E29-9D4B-3125B7465F58}" type="parTrans" cxnId="{3DC304D0-B6F3-44A0-A2C0-0A606257DCFE}">
      <dgm:prSet/>
      <dgm:spPr/>
      <dgm:t>
        <a:bodyPr/>
        <a:lstStyle/>
        <a:p>
          <a:endParaRPr lang="ru-RU" sz="1400"/>
        </a:p>
      </dgm:t>
    </dgm:pt>
    <dgm:pt modelId="{67E61C99-301B-465C-883F-FF1990FE2074}" type="sibTrans" cxnId="{3DC304D0-B6F3-44A0-A2C0-0A606257DCFE}">
      <dgm:prSet/>
      <dgm:spPr/>
      <dgm:t>
        <a:bodyPr/>
        <a:lstStyle/>
        <a:p>
          <a:endParaRPr lang="ru-RU" sz="1400"/>
        </a:p>
      </dgm:t>
    </dgm:pt>
    <dgm:pt modelId="{B81DA116-9EBB-4CF7-8B7D-0301ADCD11B1}" type="pres">
      <dgm:prSet presAssocID="{7E0A96C8-0EAD-4829-B1FF-26BF298F550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09DCE3-95B0-45F8-B5B4-EE6986EF67AB}" type="pres">
      <dgm:prSet presAssocID="{31EBB346-4918-4D6B-B117-92187A3707EC}" presName="parentLin" presStyleCnt="0"/>
      <dgm:spPr/>
    </dgm:pt>
    <dgm:pt modelId="{36973E3F-0A31-4EA1-80B1-99CAF1DBC9A3}" type="pres">
      <dgm:prSet presAssocID="{31EBB346-4918-4D6B-B117-92187A3707E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376A378-9F72-4E77-BA21-6E503BBF8370}" type="pres">
      <dgm:prSet presAssocID="{31EBB346-4918-4D6B-B117-92187A3707EC}" presName="parentText" presStyleLbl="node1" presStyleIdx="0" presStyleCnt="3" custScaleX="142857" custLinFactNeighborX="-5501" custLinFactNeighborY="30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55211B-631D-4117-ADB4-0397E829283A}" type="pres">
      <dgm:prSet presAssocID="{31EBB346-4918-4D6B-B117-92187A3707EC}" presName="negativeSpace" presStyleCnt="0"/>
      <dgm:spPr/>
    </dgm:pt>
    <dgm:pt modelId="{A43DF320-470F-453A-A359-77E97997CC70}" type="pres">
      <dgm:prSet presAssocID="{31EBB346-4918-4D6B-B117-92187A3707EC}" presName="childText" presStyleLbl="conFgAcc1" presStyleIdx="0" presStyleCnt="3">
        <dgm:presLayoutVars>
          <dgm:bulletEnabled val="1"/>
        </dgm:presLayoutVars>
      </dgm:prSet>
      <dgm:spPr/>
    </dgm:pt>
    <dgm:pt modelId="{C8E14CE8-7EC1-4E24-A297-A5ACABE1321D}" type="pres">
      <dgm:prSet presAssocID="{94220B31-6388-4BF2-A470-228F177F3542}" presName="spaceBetweenRectangles" presStyleCnt="0"/>
      <dgm:spPr/>
    </dgm:pt>
    <dgm:pt modelId="{9D6343ED-41D6-4327-9B21-3D1A364937AD}" type="pres">
      <dgm:prSet presAssocID="{850BC4E5-D8AF-482F-9921-01CB5D048C69}" presName="parentLin" presStyleCnt="0"/>
      <dgm:spPr/>
    </dgm:pt>
    <dgm:pt modelId="{005021FD-F582-487E-9783-7FDBE4DC0327}" type="pres">
      <dgm:prSet presAssocID="{850BC4E5-D8AF-482F-9921-01CB5D048C6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314AB50-F624-4248-97C1-9159BCC0B675}" type="pres">
      <dgm:prSet presAssocID="{850BC4E5-D8AF-482F-9921-01CB5D048C69}" presName="parentText" presStyleLbl="node1" presStyleIdx="1" presStyleCnt="3" custScaleX="1321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DF2B22-08EB-4476-9F2F-2703A50DA6C5}" type="pres">
      <dgm:prSet presAssocID="{850BC4E5-D8AF-482F-9921-01CB5D048C69}" presName="negativeSpace" presStyleCnt="0"/>
      <dgm:spPr/>
    </dgm:pt>
    <dgm:pt modelId="{FF35F5E2-B564-4D39-A414-0494A316E3E8}" type="pres">
      <dgm:prSet presAssocID="{850BC4E5-D8AF-482F-9921-01CB5D048C69}" presName="childText" presStyleLbl="conFgAcc1" presStyleIdx="1" presStyleCnt="3">
        <dgm:presLayoutVars>
          <dgm:bulletEnabled val="1"/>
        </dgm:presLayoutVars>
      </dgm:prSet>
      <dgm:spPr/>
    </dgm:pt>
    <dgm:pt modelId="{C21DAA12-5B0D-4FF6-820B-6FF552F3A5DE}" type="pres">
      <dgm:prSet presAssocID="{67E61C99-301B-465C-883F-FF1990FE2074}" presName="spaceBetweenRectangles" presStyleCnt="0"/>
      <dgm:spPr/>
    </dgm:pt>
    <dgm:pt modelId="{C990E92D-7C20-4A7F-BF2C-2E88ED1A3E35}" type="pres">
      <dgm:prSet presAssocID="{D4B4E662-61C4-4A3B-897F-8A3A8841C32B}" presName="parentLin" presStyleCnt="0"/>
      <dgm:spPr/>
    </dgm:pt>
    <dgm:pt modelId="{FF2D99FD-C083-4A9E-A715-773B90052409}" type="pres">
      <dgm:prSet presAssocID="{D4B4E662-61C4-4A3B-897F-8A3A8841C32B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45F6843D-D475-41D0-A8F7-83423536ED9E}" type="pres">
      <dgm:prSet presAssocID="{D4B4E662-61C4-4A3B-897F-8A3A8841C32B}" presName="parentText" presStyleLbl="node1" presStyleIdx="2" presStyleCnt="3" custScaleX="132293" custScaleY="1260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5569C6-25CD-40C1-8EFE-8D7108F398C0}" type="pres">
      <dgm:prSet presAssocID="{D4B4E662-61C4-4A3B-897F-8A3A8841C32B}" presName="negativeSpace" presStyleCnt="0"/>
      <dgm:spPr/>
    </dgm:pt>
    <dgm:pt modelId="{B06F4BF8-6164-4D66-B2EC-02A285D37774}" type="pres">
      <dgm:prSet presAssocID="{D4B4E662-61C4-4A3B-897F-8A3A8841C32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9E80C19-97E7-456B-A1B2-2CE895580A2D}" type="presOf" srcId="{D4B4E662-61C4-4A3B-897F-8A3A8841C32B}" destId="{45F6843D-D475-41D0-A8F7-83423536ED9E}" srcOrd="1" destOrd="0" presId="urn:microsoft.com/office/officeart/2005/8/layout/list1"/>
    <dgm:cxn modelId="{AFC801DC-DB1F-4AC8-B18E-946BF9FC6316}" type="presOf" srcId="{31EBB346-4918-4D6B-B117-92187A3707EC}" destId="{4376A378-9F72-4E77-BA21-6E503BBF8370}" srcOrd="1" destOrd="0" presId="urn:microsoft.com/office/officeart/2005/8/layout/list1"/>
    <dgm:cxn modelId="{18440FDA-C53D-4042-9E5C-A37019481598}" type="presOf" srcId="{31EBB346-4918-4D6B-B117-92187A3707EC}" destId="{36973E3F-0A31-4EA1-80B1-99CAF1DBC9A3}" srcOrd="0" destOrd="0" presId="urn:microsoft.com/office/officeart/2005/8/layout/list1"/>
    <dgm:cxn modelId="{703148A9-E63D-414B-9BBA-2DE796C348DE}" type="presOf" srcId="{850BC4E5-D8AF-482F-9921-01CB5D048C69}" destId="{005021FD-F582-487E-9783-7FDBE4DC0327}" srcOrd="0" destOrd="0" presId="urn:microsoft.com/office/officeart/2005/8/layout/list1"/>
    <dgm:cxn modelId="{C123FA75-DEEA-4531-AE77-1E5BB706CD68}" srcId="{7E0A96C8-0EAD-4829-B1FF-26BF298F550B}" destId="{D4B4E662-61C4-4A3B-897F-8A3A8841C32B}" srcOrd="2" destOrd="0" parTransId="{EA9AC6BC-722E-490C-8A22-5910C25F9B9E}" sibTransId="{AB94105F-8905-4DF1-82E0-6E12DD9C9BDD}"/>
    <dgm:cxn modelId="{3DC304D0-B6F3-44A0-A2C0-0A606257DCFE}" srcId="{7E0A96C8-0EAD-4829-B1FF-26BF298F550B}" destId="{850BC4E5-D8AF-482F-9921-01CB5D048C69}" srcOrd="1" destOrd="0" parTransId="{5B3469DC-AF0B-4E29-9D4B-3125B7465F58}" sibTransId="{67E61C99-301B-465C-883F-FF1990FE2074}"/>
    <dgm:cxn modelId="{C8CCC987-F364-46E9-BA1D-775C366F2E83}" type="presOf" srcId="{850BC4E5-D8AF-482F-9921-01CB5D048C69}" destId="{F314AB50-F624-4248-97C1-9159BCC0B675}" srcOrd="1" destOrd="0" presId="urn:microsoft.com/office/officeart/2005/8/layout/list1"/>
    <dgm:cxn modelId="{574CE9C6-047D-48A1-9969-9EF47D7E2B92}" type="presOf" srcId="{D4B4E662-61C4-4A3B-897F-8A3A8841C32B}" destId="{FF2D99FD-C083-4A9E-A715-773B90052409}" srcOrd="0" destOrd="0" presId="urn:microsoft.com/office/officeart/2005/8/layout/list1"/>
    <dgm:cxn modelId="{2CBD711B-FD86-4CD2-A022-D9C21C067CEF}" type="presOf" srcId="{7E0A96C8-0EAD-4829-B1FF-26BF298F550B}" destId="{B81DA116-9EBB-4CF7-8B7D-0301ADCD11B1}" srcOrd="0" destOrd="0" presId="urn:microsoft.com/office/officeart/2005/8/layout/list1"/>
    <dgm:cxn modelId="{7D847EC7-440F-46D6-AADF-ADB6269A0DFD}" srcId="{7E0A96C8-0EAD-4829-B1FF-26BF298F550B}" destId="{31EBB346-4918-4D6B-B117-92187A3707EC}" srcOrd="0" destOrd="0" parTransId="{B335743C-B290-453A-82CC-379FC636A7AA}" sibTransId="{94220B31-6388-4BF2-A470-228F177F3542}"/>
    <dgm:cxn modelId="{04A6ACCF-55AF-4C25-A226-6D35CAC5D6F0}" type="presParOf" srcId="{B81DA116-9EBB-4CF7-8B7D-0301ADCD11B1}" destId="{2109DCE3-95B0-45F8-B5B4-EE6986EF67AB}" srcOrd="0" destOrd="0" presId="urn:microsoft.com/office/officeart/2005/8/layout/list1"/>
    <dgm:cxn modelId="{12557A5F-22DE-4DDB-B8F1-FEB740CC4827}" type="presParOf" srcId="{2109DCE3-95B0-45F8-B5B4-EE6986EF67AB}" destId="{36973E3F-0A31-4EA1-80B1-99CAF1DBC9A3}" srcOrd="0" destOrd="0" presId="urn:microsoft.com/office/officeart/2005/8/layout/list1"/>
    <dgm:cxn modelId="{CB015EDE-F1D8-4402-B884-E3875947AEF7}" type="presParOf" srcId="{2109DCE3-95B0-45F8-B5B4-EE6986EF67AB}" destId="{4376A378-9F72-4E77-BA21-6E503BBF8370}" srcOrd="1" destOrd="0" presId="urn:microsoft.com/office/officeart/2005/8/layout/list1"/>
    <dgm:cxn modelId="{6E7F429F-56D0-44FB-8E6F-90D0E5763A3A}" type="presParOf" srcId="{B81DA116-9EBB-4CF7-8B7D-0301ADCD11B1}" destId="{2755211B-631D-4117-ADB4-0397E829283A}" srcOrd="1" destOrd="0" presId="urn:microsoft.com/office/officeart/2005/8/layout/list1"/>
    <dgm:cxn modelId="{F41BC197-555D-4302-86AE-7A8AAFA7FB27}" type="presParOf" srcId="{B81DA116-9EBB-4CF7-8B7D-0301ADCD11B1}" destId="{A43DF320-470F-453A-A359-77E97997CC70}" srcOrd="2" destOrd="0" presId="urn:microsoft.com/office/officeart/2005/8/layout/list1"/>
    <dgm:cxn modelId="{203B44F0-0DFB-4151-88AD-295179A29279}" type="presParOf" srcId="{B81DA116-9EBB-4CF7-8B7D-0301ADCD11B1}" destId="{C8E14CE8-7EC1-4E24-A297-A5ACABE1321D}" srcOrd="3" destOrd="0" presId="urn:microsoft.com/office/officeart/2005/8/layout/list1"/>
    <dgm:cxn modelId="{A04FD215-7280-4D7A-87FA-321D633452B5}" type="presParOf" srcId="{B81DA116-9EBB-4CF7-8B7D-0301ADCD11B1}" destId="{9D6343ED-41D6-4327-9B21-3D1A364937AD}" srcOrd="4" destOrd="0" presId="urn:microsoft.com/office/officeart/2005/8/layout/list1"/>
    <dgm:cxn modelId="{74C38776-B9CC-4279-96AB-7A6F65CC1F32}" type="presParOf" srcId="{9D6343ED-41D6-4327-9B21-3D1A364937AD}" destId="{005021FD-F582-487E-9783-7FDBE4DC0327}" srcOrd="0" destOrd="0" presId="urn:microsoft.com/office/officeart/2005/8/layout/list1"/>
    <dgm:cxn modelId="{812E3C7B-2A14-4F72-9EAF-274760559DA7}" type="presParOf" srcId="{9D6343ED-41D6-4327-9B21-3D1A364937AD}" destId="{F314AB50-F624-4248-97C1-9159BCC0B675}" srcOrd="1" destOrd="0" presId="urn:microsoft.com/office/officeart/2005/8/layout/list1"/>
    <dgm:cxn modelId="{C4334A0D-5B79-4427-B03A-91101DF99B22}" type="presParOf" srcId="{B81DA116-9EBB-4CF7-8B7D-0301ADCD11B1}" destId="{E0DF2B22-08EB-4476-9F2F-2703A50DA6C5}" srcOrd="5" destOrd="0" presId="urn:microsoft.com/office/officeart/2005/8/layout/list1"/>
    <dgm:cxn modelId="{457FFE44-4D41-4101-BE3F-E1389607D14A}" type="presParOf" srcId="{B81DA116-9EBB-4CF7-8B7D-0301ADCD11B1}" destId="{FF35F5E2-B564-4D39-A414-0494A316E3E8}" srcOrd="6" destOrd="0" presId="urn:microsoft.com/office/officeart/2005/8/layout/list1"/>
    <dgm:cxn modelId="{6D7DCB4E-4229-4E4A-8C42-47F89B3D2426}" type="presParOf" srcId="{B81DA116-9EBB-4CF7-8B7D-0301ADCD11B1}" destId="{C21DAA12-5B0D-4FF6-820B-6FF552F3A5DE}" srcOrd="7" destOrd="0" presId="urn:microsoft.com/office/officeart/2005/8/layout/list1"/>
    <dgm:cxn modelId="{5DDEF7A7-BED3-4684-ACB2-65B0E7EC0144}" type="presParOf" srcId="{B81DA116-9EBB-4CF7-8B7D-0301ADCD11B1}" destId="{C990E92D-7C20-4A7F-BF2C-2E88ED1A3E35}" srcOrd="8" destOrd="0" presId="urn:microsoft.com/office/officeart/2005/8/layout/list1"/>
    <dgm:cxn modelId="{71231339-27A4-4576-A753-0994EBA80FD9}" type="presParOf" srcId="{C990E92D-7C20-4A7F-BF2C-2E88ED1A3E35}" destId="{FF2D99FD-C083-4A9E-A715-773B90052409}" srcOrd="0" destOrd="0" presId="urn:microsoft.com/office/officeart/2005/8/layout/list1"/>
    <dgm:cxn modelId="{311C2F0F-FB5D-4B74-8B87-45F20743BD70}" type="presParOf" srcId="{C990E92D-7C20-4A7F-BF2C-2E88ED1A3E35}" destId="{45F6843D-D475-41D0-A8F7-83423536ED9E}" srcOrd="1" destOrd="0" presId="urn:microsoft.com/office/officeart/2005/8/layout/list1"/>
    <dgm:cxn modelId="{74C6E95A-EAFD-4B31-8AA4-D38CDDAEBFBE}" type="presParOf" srcId="{B81DA116-9EBB-4CF7-8B7D-0301ADCD11B1}" destId="{FA5569C6-25CD-40C1-8EFE-8D7108F398C0}" srcOrd="9" destOrd="0" presId="urn:microsoft.com/office/officeart/2005/8/layout/list1"/>
    <dgm:cxn modelId="{80E84F6A-ECF3-427C-80C3-373C3BAE5849}" type="presParOf" srcId="{B81DA116-9EBB-4CF7-8B7D-0301ADCD11B1}" destId="{B06F4BF8-6164-4D66-B2EC-02A285D3777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939963-C750-4070-AD3E-3C0E1269B3ED}">
      <dsp:nvSpPr>
        <dsp:cNvPr id="0" name=""/>
        <dsp:cNvSpPr/>
      </dsp:nvSpPr>
      <dsp:spPr>
        <a:xfrm>
          <a:off x="0" y="0"/>
          <a:ext cx="2016224" cy="201622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35B322-D43C-4BD6-BB58-4F739EAD843D}">
      <dsp:nvSpPr>
        <dsp:cNvPr id="0" name=""/>
        <dsp:cNvSpPr/>
      </dsp:nvSpPr>
      <dsp:spPr>
        <a:xfrm>
          <a:off x="972095" y="0"/>
          <a:ext cx="6408712" cy="20162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 сроках проведения ГИА – до 1 апреля;</a:t>
          </a:r>
          <a:endParaRPr lang="ru-RU" sz="1600" kern="1200" dirty="0">
            <a:solidFill>
              <a:srgbClr val="C00000"/>
            </a:solidFill>
          </a:endParaRPr>
        </a:p>
      </dsp:txBody>
      <dsp:txXfrm>
        <a:off x="972095" y="0"/>
        <a:ext cx="6408712" cy="604868"/>
      </dsp:txXfrm>
    </dsp:sp>
    <dsp:sp modelId="{FABA7C02-F2E0-41F1-AADB-5C09551B5528}">
      <dsp:nvSpPr>
        <dsp:cNvPr id="0" name=""/>
        <dsp:cNvSpPr/>
      </dsp:nvSpPr>
      <dsp:spPr>
        <a:xfrm>
          <a:off x="352839" y="604868"/>
          <a:ext cx="1310544" cy="131054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BADADB-638E-406B-9B62-56D18F0D751E}">
      <dsp:nvSpPr>
        <dsp:cNvPr id="0" name=""/>
        <dsp:cNvSpPr/>
      </dsp:nvSpPr>
      <dsp:spPr>
        <a:xfrm>
          <a:off x="1008112" y="604868"/>
          <a:ext cx="6408712" cy="13105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solidFill>
                <a:srgbClr val="362B36"/>
              </a:solidFill>
              <a:latin typeface="Times New Roman" pitchFamily="18" charset="0"/>
              <a:cs typeface="Times New Roman" pitchFamily="18" charset="0"/>
            </a:rPr>
            <a:t>о сроках, местах и порядке подачи и рассмотрения апелляций – до 20 апреля;</a:t>
          </a: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1008112" y="604868"/>
        <a:ext cx="6408712" cy="604866"/>
      </dsp:txXfrm>
    </dsp:sp>
    <dsp:sp modelId="{0BA3C369-9AC9-4C45-A60C-597458F17D9B}">
      <dsp:nvSpPr>
        <dsp:cNvPr id="0" name=""/>
        <dsp:cNvSpPr/>
      </dsp:nvSpPr>
      <dsp:spPr>
        <a:xfrm>
          <a:off x="705678" y="1209735"/>
          <a:ext cx="604866" cy="60486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D9A93A-AEFE-4AC7-88E6-1B264FAA7161}">
      <dsp:nvSpPr>
        <dsp:cNvPr id="0" name=""/>
        <dsp:cNvSpPr/>
      </dsp:nvSpPr>
      <dsp:spPr>
        <a:xfrm>
          <a:off x="1008112" y="1209735"/>
          <a:ext cx="6408712" cy="6048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362B36"/>
              </a:solidFill>
              <a:latin typeface="Times New Roman" pitchFamily="18" charset="0"/>
              <a:cs typeface="Times New Roman" pitchFamily="18" charset="0"/>
            </a:rPr>
            <a:t>о сроках, местах и порядке информирования о результатах ГИА – до 20 апреля.</a:t>
          </a:r>
          <a:endParaRPr lang="ru-RU" sz="1400" kern="1200" dirty="0"/>
        </a:p>
      </dsp:txBody>
      <dsp:txXfrm>
        <a:off x="1008112" y="1209735"/>
        <a:ext cx="6408712" cy="6048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3DF320-470F-453A-A359-77E97997CC70}">
      <dsp:nvSpPr>
        <dsp:cNvPr id="0" name=""/>
        <dsp:cNvSpPr/>
      </dsp:nvSpPr>
      <dsp:spPr>
        <a:xfrm>
          <a:off x="0" y="478955"/>
          <a:ext cx="8429684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376A378-9F72-4E77-BA21-6E503BBF8370}">
      <dsp:nvSpPr>
        <dsp:cNvPr id="0" name=""/>
        <dsp:cNvSpPr/>
      </dsp:nvSpPr>
      <dsp:spPr>
        <a:xfrm>
          <a:off x="379239" y="63343"/>
          <a:ext cx="8026302" cy="8856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3035" tIns="0" rIns="22303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получившие на ГИА неудовлетворительный результат по двум учебных предметов;</a:t>
          </a:r>
          <a:endParaRPr lang="ru-RU" sz="1800" kern="1200" dirty="0"/>
        </a:p>
      </dsp:txBody>
      <dsp:txXfrm>
        <a:off x="422470" y="106574"/>
        <a:ext cx="7939840" cy="799138"/>
      </dsp:txXfrm>
    </dsp:sp>
    <dsp:sp modelId="{FF35F5E2-B564-4D39-A414-0494A316E3E8}">
      <dsp:nvSpPr>
        <dsp:cNvPr id="0" name=""/>
        <dsp:cNvSpPr/>
      </dsp:nvSpPr>
      <dsp:spPr>
        <a:xfrm>
          <a:off x="0" y="1839755"/>
          <a:ext cx="8429684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314AB50-F624-4248-97C1-9159BCC0B675}">
      <dsp:nvSpPr>
        <dsp:cNvPr id="0" name=""/>
        <dsp:cNvSpPr/>
      </dsp:nvSpPr>
      <dsp:spPr>
        <a:xfrm>
          <a:off x="421484" y="1396955"/>
          <a:ext cx="7797643" cy="8856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3035" tIns="0" rIns="22303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не явившиеся на экзамены по уважительным причинам (болезнь или иные обстоятельства, подтвержденные документально);</a:t>
          </a:r>
        </a:p>
      </dsp:txBody>
      <dsp:txXfrm>
        <a:off x="464715" y="1440186"/>
        <a:ext cx="7711181" cy="799138"/>
      </dsp:txXfrm>
    </dsp:sp>
    <dsp:sp modelId="{B06F4BF8-6164-4D66-B2EC-02A285D37774}">
      <dsp:nvSpPr>
        <dsp:cNvPr id="0" name=""/>
        <dsp:cNvSpPr/>
      </dsp:nvSpPr>
      <dsp:spPr>
        <a:xfrm>
          <a:off x="0" y="3431236"/>
          <a:ext cx="8429684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5F6843D-D475-41D0-A8F7-83423536ED9E}">
      <dsp:nvSpPr>
        <dsp:cNvPr id="0" name=""/>
        <dsp:cNvSpPr/>
      </dsp:nvSpPr>
      <dsp:spPr>
        <a:xfrm>
          <a:off x="421484" y="2757755"/>
          <a:ext cx="7806317" cy="111628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3035" tIns="0" rIns="22303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не завершившие выполнение экзаменационной работы по уважительным причинам (болезнь или иные обстоятельства, подтвержденные документально);</a:t>
          </a:r>
          <a:endParaRPr lang="ru-RU" sz="1800" kern="1200" dirty="0"/>
        </a:p>
      </dsp:txBody>
      <dsp:txXfrm>
        <a:off x="475976" y="2812247"/>
        <a:ext cx="7697333" cy="10072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410BB29-8ED7-494C-9D28-2B8F556E3AF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2551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46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82947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82948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82949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82950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95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295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2953" name="Rectangle 9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2954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2955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fld id="{306D7760-DEE9-4131-B4CC-7976CA444E8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C1190-D491-429E-BCD6-5FD90A068E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6D8E6E-91C2-4833-B221-2D1FF0A6864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8E8C0F-BCEA-46BF-9B07-861405D7B0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356599-8EA0-4618-B004-3637215CF1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4DEFE4-CC9F-4BDD-ACCE-9750C86526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AF00C2-29E5-454C-9F37-F61122DD18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95C62-47DD-4FF4-AEAD-CC6221FAEC7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7E329-FC6B-4997-9B6B-798FD88E5A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A4CD44-D261-410C-9E0D-3CD0859D24D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B16CB-600C-4A1F-AC66-932FFE422D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2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81923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81924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81925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192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2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8192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/>
          </a:p>
        </p:txBody>
      </p:sp>
      <p:sp>
        <p:nvSpPr>
          <p:cNvPr id="8193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D158A097-7EC4-4807-B195-3F602397BAB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    РОДИТЕЛЯМ ОБ ОГЭ 9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780000">
            <a:off x="1678901" y="3018281"/>
            <a:ext cx="4686106" cy="2981143"/>
          </a:xfrm>
          <a:prstGeom prst="flowChartDocumen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4313" y="1268760"/>
            <a:ext cx="16855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2023 год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260648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Муниципальное бюджетное общеобразовательное учреждение «Средняя общеобразовательная школа №24»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27984" y="5517232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Заместитель директора по УВР Рыжкова Ирина Леонидовна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ПРОВЕДЕНИЯ ГИА 9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Стрелка вниз 3"/>
          <p:cNvSpPr/>
          <p:nvPr/>
        </p:nvSpPr>
        <p:spPr bwMode="auto">
          <a:xfrm>
            <a:off x="3033856" y="1356720"/>
            <a:ext cx="2752853" cy="376646"/>
          </a:xfrm>
          <a:prstGeom prst="downArrow">
            <a:avLst/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755650" y="1838325"/>
            <a:ext cx="7704137" cy="401638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0" dirty="0">
                <a:solidFill>
                  <a:srgbClr val="FF0000"/>
                </a:solidFill>
                <a:latin typeface="Cambria" pitchFamily="18" charset="0"/>
              </a:rPr>
              <a:t>Обязательные предметы: 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1365249" y="2382837"/>
            <a:ext cx="6532562" cy="458153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0" dirty="0">
                <a:solidFill>
                  <a:srgbClr val="333399"/>
                </a:solidFill>
                <a:latin typeface="Cambria" pitchFamily="18" charset="0"/>
              </a:rPr>
              <a:t>русский язык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365249" y="2884487"/>
            <a:ext cx="6532562" cy="417512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0" dirty="0">
                <a:solidFill>
                  <a:srgbClr val="333399"/>
                </a:solidFill>
                <a:latin typeface="Cambria" pitchFamily="18" charset="0"/>
              </a:rPr>
              <a:t>математика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1365249" y="3460749"/>
            <a:ext cx="6532562" cy="1912937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0" dirty="0">
                <a:solidFill>
                  <a:srgbClr val="C00000"/>
                </a:solidFill>
                <a:latin typeface="Cambria" pitchFamily="18" charset="0"/>
              </a:rPr>
              <a:t>2 предмета по выбору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0" dirty="0" smtClean="0">
                <a:solidFill>
                  <a:srgbClr val="333399"/>
                </a:solidFill>
                <a:latin typeface="Cambria" pitchFamily="18" charset="0"/>
              </a:rPr>
              <a:t>физика</a:t>
            </a:r>
            <a:r>
              <a:rPr lang="ru-RU" sz="2400" kern="0" dirty="0">
                <a:solidFill>
                  <a:srgbClr val="333399"/>
                </a:solidFill>
                <a:latin typeface="Cambria" pitchFamily="18" charset="0"/>
              </a:rPr>
              <a:t>, химия, биология, история, география, информатика и ИКТ, иностранные языки, обществознание, </a:t>
            </a:r>
            <a:r>
              <a:rPr lang="ru-RU" sz="2400" kern="0" dirty="0" smtClean="0">
                <a:solidFill>
                  <a:srgbClr val="333399"/>
                </a:solidFill>
                <a:latin typeface="Cambria" pitchFamily="18" charset="0"/>
              </a:rPr>
              <a:t>литература</a:t>
            </a:r>
            <a:endParaRPr lang="ru-RU" sz="2400" kern="0" dirty="0">
              <a:solidFill>
                <a:srgbClr val="333399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99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Предметы по выбору 2023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0899388"/>
              </p:ext>
            </p:extLst>
          </p:nvPr>
        </p:nvGraphicFramePr>
        <p:xfrm>
          <a:off x="609600" y="1600200"/>
          <a:ext cx="79248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132226587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36425261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Предмет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учащихся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9094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865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Химия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5455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8288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История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405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География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823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Информатика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6300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Английский язык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122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3142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Литература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37721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3410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расписания ОГЭ -2023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7191490"/>
              </p:ext>
            </p:extLst>
          </p:nvPr>
        </p:nvGraphicFramePr>
        <p:xfrm>
          <a:off x="609600" y="1600200"/>
          <a:ext cx="79248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183329001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32845986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Предметы по выбору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4839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История, физика, биология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24.05.2023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352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Обществознание, информатика</a:t>
                      </a:r>
                      <a:r>
                        <a:rPr lang="ru-RU" baseline="0" dirty="0" smtClean="0"/>
                        <a:t> и ИКТ, география, химия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30.05.2023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4354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Иностранные языки (английский)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02.06.23-03.06.23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594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Русский язык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06.06.2023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7063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Математика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09.06.2023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903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Литература, физика, информатика и ИКТ, география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14.06.2023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998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Обществознание, биология, химия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17.06.2023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557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97445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429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500174"/>
            <a:ext cx="8248430" cy="1938992"/>
          </a:xfrm>
          <a:prstGeom prst="rect">
            <a:avLst/>
          </a:prstGeom>
        </p:spPr>
        <p:txBody>
          <a:bodyPr wrap="square" lIns="252000">
            <a:spAutoFit/>
          </a:bodyPr>
          <a:lstStyle/>
          <a:p>
            <a:pPr lvl="1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Выбранные учащимся учебные предметы,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указываются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им 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заявлении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1 марта.</a:t>
            </a:r>
          </a:p>
          <a:p>
            <a:pPr lvl="1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Школа регистрирует учащихся на сдачу ГИА 9 по всем предметам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 22 декабря 2022 г.</a:t>
            </a:r>
          </a:p>
          <a:p>
            <a:pPr marL="457200" indent="-4572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11760" y="476672"/>
            <a:ext cx="26873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Заявление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2451" t="12329" r="70382" b="74569"/>
          <a:stretch>
            <a:fillRect/>
          </a:stretch>
        </p:blipFill>
        <p:spPr bwMode="auto">
          <a:xfrm>
            <a:off x="0" y="214290"/>
            <a:ext cx="1500166" cy="10001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5" y="260648"/>
            <a:ext cx="6912769" cy="914400"/>
          </a:xfrm>
        </p:spPr>
        <p:txBody>
          <a:bodyPr/>
          <a:lstStyle/>
          <a:p>
            <a:pPr algn="ctr"/>
            <a:r>
              <a:rPr lang="ru-RU" sz="2800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Сроки  ГИА 9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700808"/>
            <a:ext cx="7924800" cy="3843536"/>
          </a:xfrm>
        </p:spPr>
        <p:txBody>
          <a:bodyPr/>
          <a:lstStyle/>
          <a:p>
            <a:pPr marL="0" indent="0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81790209"/>
              </p:ext>
            </p:extLst>
          </p:nvPr>
        </p:nvGraphicFramePr>
        <p:xfrm>
          <a:off x="755576" y="2636912"/>
          <a:ext cx="7416824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42367" y="1285309"/>
            <a:ext cx="7776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целях информирования граждан о порядке проведения ГИА в средствах массовой информации публикуется следующая информация: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4725144"/>
            <a:ext cx="7848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лиц, повторно допущенных к сдаче экзаменов предусматриваются дополнительные сроки проведения ГИА.</a:t>
            </a:r>
          </a:p>
          <a:p>
            <a:pPr lvl="0" algn="just" eaLnBrk="0" hangingPunct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учащихся, не имеющих возможности по уважительным причинам, подтвержденным документально, пройти ГИА в установленные сроки ГИА проводится досрочно, но не ранее 20 апреля.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 l="12451" t="12329" r="70382" b="74569"/>
          <a:stretch>
            <a:fillRect/>
          </a:stretch>
        </p:blipFill>
        <p:spPr bwMode="auto">
          <a:xfrm>
            <a:off x="0" y="214290"/>
            <a:ext cx="1500166" cy="10001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571612"/>
            <a:ext cx="810441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Удовлетворительные результаты государственной итоговой аттестации </a:t>
            </a:r>
            <a:r>
              <a:rPr lang="ru-RU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результатам 4 экзаменов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являются основанием выдачи учащимся  аттестата о основном общем образовании.</a:t>
            </a:r>
          </a:p>
          <a:p>
            <a:pPr lvl="0"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Результаты ГИА признаются удовлетворительными в случае, если учащийся по учебным предметам набрал минимальное количество баллов, определенное органом исполнительной власти субъекта Российской Федерации.  </a:t>
            </a:r>
          </a:p>
          <a:p>
            <a:pPr lvl="0"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Обработка и проверка экзаменационных работ занимает </a:t>
            </a:r>
          </a:p>
          <a:p>
            <a:pPr lvl="0" algn="ctr"/>
            <a:r>
              <a:rPr lang="ru-RU" sz="20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более десяти рабочих дней.</a:t>
            </a: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Полученные результаты в первичных баллах (сумма баллов за правильно выполненные задания экзаменационной работы) переводятся в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пятибалльную систему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оценивания.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5656" y="228600"/>
            <a:ext cx="6734894" cy="914400"/>
          </a:xfrm>
        </p:spPr>
        <p:txBody>
          <a:bodyPr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Аттестат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2451" t="12329" r="70382" b="74569"/>
          <a:stretch>
            <a:fillRect/>
          </a:stretch>
        </p:blipFill>
        <p:spPr bwMode="auto">
          <a:xfrm>
            <a:off x="0" y="214290"/>
            <a:ext cx="1500166" cy="10001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5" y="260648"/>
            <a:ext cx="6912769" cy="914400"/>
          </a:xfrm>
        </p:spPr>
        <p:txBody>
          <a:bodyPr/>
          <a:lstStyle/>
          <a:p>
            <a:pPr algn="ctr"/>
            <a:r>
              <a:rPr lang="ru-RU" sz="2400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Повторно к сдаче ГИА допускаются учащиеся: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700808"/>
            <a:ext cx="7924800" cy="3843536"/>
          </a:xfrm>
        </p:spPr>
        <p:txBody>
          <a:bodyPr/>
          <a:lstStyle/>
          <a:p>
            <a:pPr marL="0" indent="0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66740467"/>
              </p:ext>
            </p:extLst>
          </p:nvPr>
        </p:nvGraphicFramePr>
        <p:xfrm>
          <a:off x="285720" y="2348880"/>
          <a:ext cx="8429684" cy="4223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67544" y="1340768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учащийся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получает результат ниже минимального количества баллов по двум  предметов,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 он может пересдать эти экзамены в этом же году в основной период.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/>
          <a:srcRect l="12451" t="12329" r="70382" b="74569"/>
          <a:stretch>
            <a:fillRect/>
          </a:stretch>
        </p:blipFill>
        <p:spPr bwMode="auto">
          <a:xfrm>
            <a:off x="0" y="214290"/>
            <a:ext cx="1500166" cy="10001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857364"/>
            <a:ext cx="75009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учащийся  получает неудовлетворительные результаты  более чем по двум учебным предметам,  либо повторно неудовлетворительный результат по одному 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 этих предметов он может пройти ГИА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соответствующим предметам </a:t>
            </a:r>
            <a:r>
              <a:rPr lang="ru-RU" sz="2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дополнительный период.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5656" y="228600"/>
            <a:ext cx="6734894" cy="914400"/>
          </a:xfrm>
        </p:spPr>
        <p:txBody>
          <a:bodyPr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Аттестат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725144"/>
            <a:ext cx="172819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12451" t="12329" r="70382" b="74569"/>
          <a:stretch>
            <a:fillRect/>
          </a:stretch>
        </p:blipFill>
        <p:spPr bwMode="auto">
          <a:xfrm>
            <a:off x="0" y="214290"/>
            <a:ext cx="1500166" cy="10001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548680"/>
            <a:ext cx="6336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ИНТЕРНЕТ-РЕСУРСЫ по вопросам ГИА 9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484784"/>
            <a:ext cx="777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Официальный информационный портал ГИА 9  - </a:t>
            </a:r>
            <a:r>
              <a:rPr lang="en-US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www. gia.edu.ru</a:t>
            </a:r>
            <a:endParaRPr lang="ru-RU" sz="20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-основные сведения о ГИА 9 - нормативные правовые документы;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правила и процедура проведения  ГИА 9;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ГИА 9 для участников с ограниченными  возможностями здоровья;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демонстрационные варианты ГИА 9;</a:t>
            </a:r>
          </a:p>
          <a:p>
            <a:pPr eaLnBrk="1" hangingPunct="1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новости ГИА </a:t>
            </a:r>
          </a:p>
          <a:p>
            <a:pPr algn="ctr"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Сайт  федерального института педагогических измерений </a:t>
            </a:r>
            <a:r>
              <a:rPr lang="en-US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www.fipi.ru 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Демоверсии, спецификации, кодификаторы  с  2009  года</a:t>
            </a:r>
          </a:p>
          <a:p>
            <a:pPr eaLnBrk="1" hangingPunct="1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Открытый банк заданий ГИА-9;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2451" t="12329" r="70382" b="74569"/>
          <a:stretch>
            <a:fillRect/>
          </a:stretch>
        </p:blipFill>
        <p:spPr bwMode="auto">
          <a:xfrm>
            <a:off x="0" y="214290"/>
            <a:ext cx="1357290" cy="10001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kern="1200" dirty="0">
                <a:solidFill>
                  <a:prstClr val="white"/>
                </a:solidFill>
                <a:latin typeface="Book Antiqua"/>
              </a:rPr>
              <a:t>Решу ОГЭ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9" y="1412776"/>
            <a:ext cx="8930253" cy="5020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342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76672"/>
            <a:ext cx="50038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Нормативные документы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556793"/>
            <a:ext cx="7920880" cy="475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ts val="2000"/>
              </a:lnSpc>
              <a:spcBef>
                <a:spcPts val="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Федеральный закон «Об образовании в Российской Федерации» от 29 декабря 2012 года N 273-ФЗ </a:t>
            </a:r>
          </a:p>
          <a:p>
            <a:pPr>
              <a:spcBef>
                <a:spcPct val="65000"/>
              </a:spcBef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Приказы Министерства просвещения Российской Федерации и Федеральной службы по надзору в сфере образования и науки Приказ Министерства просвещения Российской Федерации и Федеральной службы по надзору в сфере образования и науки от 07.11.2018 N 189/1513 «Об утверждении Порядка проведения государственной итоговой аттестации по образовательным программам основного общего образования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Российской Федерации от 05.10.2020 No546 «Об утверждении Порядка заполнения, учета и выдачи аттестатов об основном общем и среднем общем образовании и их дубликатов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spcBef>
                <a:spcPct val="65000"/>
              </a:spcBef>
              <a:defRPr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РФ от 1 апреля 2022 г. N 196 “О внесении изменений в Порядок заполнения, учета и выдачи аттестатов об основном общем и среднем общем образовании и их дубликатов, утвержденный приказом Министерства просвещения Российской Федерации от 5 октября 2020 г. N 546” (документ не вступил в силу)</a:t>
            </a:r>
          </a:p>
          <a:p>
            <a:pPr>
              <a:spcBef>
                <a:spcPct val="65000"/>
              </a:spcBef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 fontAlgn="auto">
              <a:spcAft>
                <a:spcPts val="0"/>
              </a:spcAft>
              <a:buClrTx/>
              <a:buSzTx/>
              <a:buNone/>
            </a:pPr>
            <a:r>
              <a:rPr lang="ru-RU" altLang="ru-RU" sz="20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Помните: ваш ребенок единственный и неповторимый. Особенный! </a:t>
            </a:r>
          </a:p>
          <a:p>
            <a:pPr lvl="0" fontAlgn="auto">
              <a:spcAft>
                <a:spcPts val="0"/>
              </a:spcAft>
              <a:buClrTx/>
              <a:buSzTx/>
              <a:buNone/>
            </a:pPr>
            <a:r>
              <a:rPr lang="ru-RU" altLang="ru-RU" sz="20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Поэтому любой надежный рецепт, опробованный поколениями родителей, может оказаться бесполезным. </a:t>
            </a:r>
          </a:p>
          <a:p>
            <a:pPr lvl="0" fontAlgn="auto">
              <a:spcAft>
                <a:spcPts val="0"/>
              </a:spcAft>
              <a:buClrTx/>
              <a:buSzTx/>
              <a:buNone/>
            </a:pPr>
            <a:r>
              <a:rPr lang="ru-RU" altLang="ru-RU" sz="20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Ищите то, что поможет именно вашему сыну, дочери. </a:t>
            </a:r>
          </a:p>
          <a:p>
            <a:pPr lvl="0" fontAlgn="auto">
              <a:spcAft>
                <a:spcPts val="0"/>
              </a:spcAft>
              <a:buClrTx/>
              <a:buSzTx/>
              <a:buNone/>
            </a:pPr>
            <a:r>
              <a:rPr lang="ru-RU" altLang="ru-RU" sz="20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Наблюдайте, размышляйте, обсуждайте с ребенком все проблемы.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1" y="1600201"/>
            <a:ext cx="3530352" cy="441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966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ОГЭ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2020-2021уч.г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14905980"/>
              </p:ext>
            </p:extLst>
          </p:nvPr>
        </p:nvGraphicFramePr>
        <p:xfrm>
          <a:off x="457200" y="2174875"/>
          <a:ext cx="4040190" cy="1153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2472">
                  <a:extLst>
                    <a:ext uri="{9D8B030D-6E8A-4147-A177-3AD203B41FA5}">
                      <a16:colId xmlns:a16="http://schemas.microsoft.com/office/drawing/2014/main" val="275102699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54945570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1400781148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1106871438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168299121"/>
                    </a:ext>
                  </a:extLst>
                </a:gridCol>
                <a:gridCol w="429446">
                  <a:extLst>
                    <a:ext uri="{9D8B030D-6E8A-4147-A177-3AD203B41FA5}">
                      <a16:colId xmlns:a16="http://schemas.microsoft.com/office/drawing/2014/main" val="843146337"/>
                    </a:ext>
                  </a:extLst>
                </a:gridCol>
              </a:tblGrid>
              <a:tr h="33014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 участников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488917"/>
                  </a:ext>
                </a:extLst>
              </a:tr>
              <a:tr h="34792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666438"/>
                  </a:ext>
                </a:extLst>
              </a:tr>
              <a:tr h="34792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0340456"/>
                  </a:ext>
                </a:extLst>
              </a:tr>
            </a:tbl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2021-2022уч.г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926604541"/>
              </p:ext>
            </p:extLst>
          </p:nvPr>
        </p:nvGraphicFramePr>
        <p:xfrm>
          <a:off x="4645025" y="2174875"/>
          <a:ext cx="4041774" cy="3776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9103">
                  <a:extLst>
                    <a:ext uri="{9D8B030D-6E8A-4147-A177-3AD203B41FA5}">
                      <a16:colId xmlns:a16="http://schemas.microsoft.com/office/drawing/2014/main" val="224344118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48005841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73234494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364252179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4046554424"/>
                    </a:ext>
                  </a:extLst>
                </a:gridCol>
                <a:gridCol w="442391">
                  <a:extLst>
                    <a:ext uri="{9D8B030D-6E8A-4147-A177-3AD203B41FA5}">
                      <a16:colId xmlns:a16="http://schemas.microsoft.com/office/drawing/2014/main" val="3545701975"/>
                    </a:ext>
                  </a:extLst>
                </a:gridCol>
              </a:tblGrid>
              <a:tr h="444551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 участников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516971"/>
                  </a:ext>
                </a:extLst>
              </a:tr>
              <a:tr h="28476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168874"/>
                  </a:ext>
                </a:extLst>
              </a:tr>
              <a:tr h="28006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194963"/>
                  </a:ext>
                </a:extLst>
              </a:tr>
              <a:tr h="28006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145454"/>
                  </a:ext>
                </a:extLst>
              </a:tr>
              <a:tr h="28006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131947"/>
                  </a:ext>
                </a:extLst>
              </a:tr>
              <a:tr h="44455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 и ИКТ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7822864"/>
                  </a:ext>
                </a:extLst>
              </a:tr>
              <a:tr h="26673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56111"/>
                  </a:ext>
                </a:extLst>
              </a:tr>
              <a:tr h="2689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9743504"/>
                  </a:ext>
                </a:extLst>
              </a:tr>
              <a:tr h="25030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221683"/>
                  </a:ext>
                </a:extLst>
              </a:tr>
              <a:tr h="36058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Английский язык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429381"/>
                  </a:ext>
                </a:extLst>
              </a:tr>
              <a:tr h="36058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9458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727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7026574" cy="8823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Государственная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итоговая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аттестация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Завершающая  освоение  основных  образовательных  программ  является обязательной.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628800"/>
            <a:ext cx="331236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Основной государственный экзамен </a:t>
            </a:r>
            <a:r>
              <a:rPr lang="ru-RU" dirty="0" smtClean="0">
                <a:solidFill>
                  <a:srgbClr val="C00000"/>
                </a:solidFill>
              </a:rPr>
              <a:t>(ОГЭ)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92080" y="1628800"/>
            <a:ext cx="316835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Государственный выпускной экзамен </a:t>
            </a:r>
            <a:r>
              <a:rPr lang="ru-RU" dirty="0" smtClean="0">
                <a:solidFill>
                  <a:srgbClr val="C00000"/>
                </a:solidFill>
              </a:rPr>
              <a:t>(ГВЭ)</a:t>
            </a:r>
          </a:p>
        </p:txBody>
      </p:sp>
      <p:sp>
        <p:nvSpPr>
          <p:cNvPr id="9" name="Выгнутая вправо стрелка 8"/>
          <p:cNvSpPr/>
          <p:nvPr/>
        </p:nvSpPr>
        <p:spPr>
          <a:xfrm>
            <a:off x="3707904" y="1340768"/>
            <a:ext cx="720000" cy="50405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>
            <a:off x="4572000" y="1340768"/>
            <a:ext cx="720000" cy="50405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428596" y="3429001"/>
          <a:ext cx="8215370" cy="3072677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181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4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9075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использованием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контрольных измерительных материалов, представляющих собой комплексы заданий стандартизированной формы (КИМ)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 форме  письменных  и  устных  экзаменов  с  использование  текстов, тем, заданий,  билетов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9637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учащихся образовательных организаций, 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в том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числе иностранных граждан, лиц без гражданства, беженцев 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и вынужденных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переселенцев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Ø"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 учащихся  с  ограниченными  возможностями  здоровья  (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ОВЗ)</a:t>
                      </a:r>
                      <a:endParaRPr lang="ru-RU" sz="18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buFont typeface="Wingdings" pitchFamily="2" charset="2"/>
                        <a:buChar char="Ø"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дети-инвалиды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Выгнутая вправо стрелка 15"/>
          <p:cNvSpPr/>
          <p:nvPr/>
        </p:nvSpPr>
        <p:spPr>
          <a:xfrm>
            <a:off x="6429388" y="2571744"/>
            <a:ext cx="720000" cy="85725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лево стрелка 16"/>
          <p:cNvSpPr/>
          <p:nvPr/>
        </p:nvSpPr>
        <p:spPr>
          <a:xfrm>
            <a:off x="1428728" y="2571744"/>
            <a:ext cx="720000" cy="85725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 l="12451" t="12329" r="70382" b="74569"/>
          <a:stretch>
            <a:fillRect/>
          </a:stretch>
        </p:blipFill>
        <p:spPr bwMode="auto">
          <a:xfrm>
            <a:off x="0" y="214290"/>
            <a:ext cx="1500166" cy="10001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9057257" cy="914400"/>
          </a:xfrm>
        </p:spPr>
        <p:txBody>
          <a:bodyPr/>
          <a:lstStyle/>
          <a:p>
            <a:r>
              <a:rPr lang="ru-RU" dirty="0" smtClean="0"/>
              <a:t>ИТОГОВОЕ СОБЕСЕДОВАНИЕ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352928" cy="4419600"/>
          </a:xfrm>
        </p:spPr>
        <p:txBody>
          <a:bodyPr/>
          <a:lstStyle/>
          <a:p>
            <a:r>
              <a:rPr lang="ru-RU" dirty="0" smtClean="0"/>
              <a:t>Итоговое собеседование как допуск к ГИА в 9 классе (февраль 2023 </a:t>
            </a:r>
            <a:r>
              <a:rPr lang="ru-RU" dirty="0"/>
              <a:t>года )</a:t>
            </a:r>
          </a:p>
        </p:txBody>
      </p:sp>
      <p:pic>
        <p:nvPicPr>
          <p:cNvPr id="5" name="Picture 2" descr="http://vikulovo72.ru/i/n/536/192536/tn_192536_72b63638eefcb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680" y="2706216"/>
            <a:ext cx="6284640" cy="377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86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404664"/>
            <a:ext cx="3929702" cy="713048"/>
          </a:xfrm>
        </p:spPr>
        <p:txBody>
          <a:bodyPr>
            <a:normAutofit fontScale="90000"/>
          </a:bodyPr>
          <a:lstStyle/>
          <a:p>
            <a:r>
              <a:rPr lang="ru-RU" sz="4000" b="1" kern="10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КИМ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412776"/>
            <a:ext cx="7886700" cy="519432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КИМ входит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четыре задания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базового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сложности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открытого типа с развёрнутым ответом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выразительное чтение вслух текста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научно-публицистического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стиля.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пересказ текста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привлечением дополнительной информации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тематическое монологическое высказывание.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участие в диалоге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7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8128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оценивания 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008600"/>
              </p:ext>
            </p:extLst>
          </p:nvPr>
        </p:nvGraphicFramePr>
        <p:xfrm>
          <a:off x="628650" y="1323975"/>
          <a:ext cx="78867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4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5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66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u="none" strike="noStrike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работы с языковым материалом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u="none" strike="noStrike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</a:p>
                    <a:p>
                      <a:pPr algn="l"/>
                      <a:r>
                        <a:rPr lang="ru-RU" sz="1400" b="1" i="0" u="none" strike="noStrike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u="none" strike="noStrike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Максим.</a:t>
                      </a:r>
                    </a:p>
                    <a:p>
                      <a:pPr algn="l"/>
                      <a:r>
                        <a:rPr lang="ru-RU" sz="1400" b="1" i="0" u="none" strike="noStrike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первичный балл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Выразительное чтение текста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Пересказ текста с привлечением дополнительной информации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Создание устного монологического высказывания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Участие в диалоге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Соблюдение норм современного русского литературного языка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Комплексно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24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Итого</a:t>
                      </a:r>
                      <a:r>
                        <a:rPr lang="ru-RU" sz="24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07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необходимо помнить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419600"/>
          </a:xfrm>
        </p:spPr>
        <p:txBody>
          <a:bodyPr/>
          <a:lstStyle/>
          <a:p>
            <a:r>
              <a:rPr lang="ru-RU" sz="2800" dirty="0" smtClean="0"/>
              <a:t>Продолжительность – 15 минут (для участников с ОВЗ – 30 минут)</a:t>
            </a:r>
          </a:p>
          <a:p>
            <a:r>
              <a:rPr lang="ru-RU" sz="2800" dirty="0" smtClean="0"/>
              <a:t>Время на подготовку к каждому заданию – до 2х минут</a:t>
            </a:r>
          </a:p>
          <a:p>
            <a:r>
              <a:rPr lang="ru-RU" sz="2800" dirty="0" smtClean="0"/>
              <a:t>Специальное оборудование – звукозаписывающее</a:t>
            </a:r>
          </a:p>
          <a:p>
            <a:r>
              <a:rPr lang="ru-RU" sz="2800" dirty="0" smtClean="0"/>
              <a:t>Экзаменатор-собеседник – учитель, который не преподает русский язык в 9 классе</a:t>
            </a:r>
          </a:p>
          <a:p>
            <a:r>
              <a:rPr lang="ru-RU" sz="2800" dirty="0" smtClean="0"/>
              <a:t>Экзаменатор-эксперт – учитель русского языка и литературы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Оценка – в системе «зачет/незачет»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28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60648"/>
            <a:ext cx="5040560" cy="914400"/>
          </a:xfrm>
        </p:spPr>
        <p:txBody>
          <a:bodyPr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Допуск  к  ГИА 9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357298"/>
            <a:ext cx="79208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 ГИА допускаются учащиеся, не имеющие академической задолженности и в полном объеме выполнившие учебный план (имеющие годовые отметки по всем учебным предметам учебного плана за IX класс не ниже удовлетворительных), а также имеющие результат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«зачет»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за итоговое собеседование по русскому языку</a:t>
            </a:r>
            <a:endParaRPr lang="ru-RU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12451" t="12329" r="70382" b="74569"/>
          <a:stretch>
            <a:fillRect/>
          </a:stretch>
        </p:blipFill>
        <p:spPr bwMode="auto">
          <a:xfrm>
            <a:off x="0" y="214290"/>
            <a:ext cx="1500166" cy="10001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кругленный">
  <a:themeElements>
    <a:clrScheme name="Другая 12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A3C1C1"/>
      </a:accent1>
      <a:accent2>
        <a:srgbClr val="4C7272"/>
      </a:accent2>
      <a:accent3>
        <a:srgbClr val="FFFFFF"/>
      </a:accent3>
      <a:accent4>
        <a:srgbClr val="000000"/>
      </a:accent4>
      <a:accent5>
        <a:srgbClr val="CAE2FF"/>
      </a:accent5>
      <a:accent6>
        <a:srgbClr val="A3C1C1"/>
      </a:accent6>
      <a:hlink>
        <a:srgbClr val="996666"/>
      </a:hlink>
      <a:folHlink>
        <a:srgbClr val="4C7272"/>
      </a:folHlink>
    </a:clrScheme>
    <a:fontScheme name="Скругленный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ругленный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2275</TotalTime>
  <Words>713</Words>
  <Application>Microsoft Office PowerPoint</Application>
  <PresentationFormat>Экран (4:3)</PresentationFormat>
  <Paragraphs>239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</vt:lpstr>
      <vt:lpstr>Arial Black</vt:lpstr>
      <vt:lpstr>Book Antiqua</vt:lpstr>
      <vt:lpstr>Calibri</vt:lpstr>
      <vt:lpstr>Cambria</vt:lpstr>
      <vt:lpstr>Times New Roman</vt:lpstr>
      <vt:lpstr>Wingdings</vt:lpstr>
      <vt:lpstr>Wingdings 2</vt:lpstr>
      <vt:lpstr>Скругленный</vt:lpstr>
      <vt:lpstr>     РОДИТЕЛЯМ ОБ ОГЭ 9</vt:lpstr>
      <vt:lpstr>Презентация PowerPoint</vt:lpstr>
      <vt:lpstr>Результаты ОГЭ </vt:lpstr>
      <vt:lpstr>Государственная итоговая аттестация Завершающая  освоение  основных  образовательных  программ  является обязательной. </vt:lpstr>
      <vt:lpstr>ИТОГОВОЕ СОБЕСЕДОВАНИЕ</vt:lpstr>
      <vt:lpstr>Структура КИМ</vt:lpstr>
      <vt:lpstr>Принцип оценивания </vt:lpstr>
      <vt:lpstr>Что необходимо помнить</vt:lpstr>
      <vt:lpstr>Допуск  к  ГИА 9</vt:lpstr>
      <vt:lpstr>ПОРЯДОК ПРОВЕДЕНИЯ ГИА 9</vt:lpstr>
      <vt:lpstr>Предметы по выбору 2023</vt:lpstr>
      <vt:lpstr>Проект расписания ОГЭ -2023</vt:lpstr>
      <vt:lpstr>Презентация PowerPoint</vt:lpstr>
      <vt:lpstr> Сроки  ГИА 9</vt:lpstr>
      <vt:lpstr>   Аттестат</vt:lpstr>
      <vt:lpstr> Повторно к сдаче ГИА допускаются учащиеся:</vt:lpstr>
      <vt:lpstr>   Аттестат</vt:lpstr>
      <vt:lpstr>Презентация PowerPoint</vt:lpstr>
      <vt:lpstr>Решу ОГЭ</vt:lpstr>
      <vt:lpstr>СПАСИБО ЗА ВНИМАНИЕ!</vt:lpstr>
    </vt:vector>
  </TitlesOfParts>
  <Company>МОУ СОШ № 8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РОДИТЕЛЯМ О ЕГЭ 2012</dc:title>
  <dc:creator>Гоголева</dc:creator>
  <cp:lastModifiedBy>Вероника Буланова</cp:lastModifiedBy>
  <cp:revision>230</cp:revision>
  <dcterms:created xsi:type="dcterms:W3CDTF">2012-02-15T12:28:40Z</dcterms:created>
  <dcterms:modified xsi:type="dcterms:W3CDTF">2022-10-13T07:22:09Z</dcterms:modified>
</cp:coreProperties>
</file>