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9" r:id="rId3"/>
    <p:sldId id="272" r:id="rId4"/>
    <p:sldId id="285" r:id="rId5"/>
    <p:sldId id="273" r:id="rId6"/>
    <p:sldId id="276" r:id="rId7"/>
    <p:sldId id="277" r:id="rId8"/>
    <p:sldId id="286" r:id="rId9"/>
    <p:sldId id="278" r:id="rId10"/>
    <p:sldId id="279" r:id="rId11"/>
    <p:sldId id="280" r:id="rId12"/>
    <p:sldId id="289" r:id="rId13"/>
    <p:sldId id="287" r:id="rId14"/>
    <p:sldId id="281" r:id="rId15"/>
    <p:sldId id="283" r:id="rId16"/>
    <p:sldId id="261" r:id="rId17"/>
    <p:sldId id="265" r:id="rId18"/>
    <p:sldId id="288" r:id="rId19"/>
    <p:sldId id="290" r:id="rId20"/>
    <p:sldId id="284" r:id="rId2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1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5FC71D-1240-4BAB-9A26-D2BCFE095409}" type="doc">
      <dgm:prSet loTypeId="urn:microsoft.com/office/officeart/2005/8/layout/hierarchy1" loCatId="hierarchy" qsTypeId="urn:microsoft.com/office/officeart/2005/8/quickstyle/3d2#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B25B24-0166-4880-962C-BF66420B415D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Формы проведения государственной итоговой аттестации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33818E-E8A8-4753-9B35-D108CC55DF42}" type="parTrans" cxnId="{2DDC3199-0F32-4F4A-B00F-9C9A27980547}">
      <dgm:prSet/>
      <dgm:spPr/>
      <dgm:t>
        <a:bodyPr/>
        <a:lstStyle/>
        <a:p>
          <a:endParaRPr lang="ru-RU"/>
        </a:p>
      </dgm:t>
    </dgm:pt>
    <dgm:pt modelId="{6BADF923-4CFC-4BEA-BC8F-BEE69124AD78}" type="sibTrans" cxnId="{2DDC3199-0F32-4F4A-B00F-9C9A27980547}">
      <dgm:prSet/>
      <dgm:spPr/>
      <dgm:t>
        <a:bodyPr/>
        <a:lstStyle/>
        <a:p>
          <a:endParaRPr lang="ru-RU"/>
        </a:p>
      </dgm:t>
    </dgm:pt>
    <dgm:pt modelId="{BDD81ED5-D698-4733-A24C-3AAE00A19FED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Основной государственный экзамен – ОГЭ</a:t>
          </a:r>
          <a:endParaRPr lang="ru-RU" sz="28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601C4B-6BDD-4459-A88D-83841042F427}" type="parTrans" cxnId="{2246B2BE-EB72-48A6-9ADE-0421DF34FCC4}">
      <dgm:prSet/>
      <dgm:spPr/>
      <dgm:t>
        <a:bodyPr/>
        <a:lstStyle/>
        <a:p>
          <a:endParaRPr lang="ru-RU"/>
        </a:p>
      </dgm:t>
    </dgm:pt>
    <dgm:pt modelId="{65DB50B4-05ED-40AF-B6E7-E9E995BEAA8F}" type="sibTrans" cxnId="{2246B2BE-EB72-48A6-9ADE-0421DF34FCC4}">
      <dgm:prSet/>
      <dgm:spPr/>
      <dgm:t>
        <a:bodyPr/>
        <a:lstStyle/>
        <a:p>
          <a:endParaRPr lang="ru-RU"/>
        </a:p>
      </dgm:t>
    </dgm:pt>
    <dgm:pt modelId="{5B4C3025-D504-4AAD-91F7-D88B3DC993A1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240AE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Государственный выпускной экзамен - ГВЭ</a:t>
          </a:r>
          <a:endParaRPr lang="ru-RU" sz="2800" b="1" dirty="0">
            <a:solidFill>
              <a:srgbClr val="240AE4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040DE1-6893-425C-9986-11AB90C77AA8}" type="parTrans" cxnId="{3D4275BF-5C4C-4421-A5D5-0E46A086532B}">
      <dgm:prSet/>
      <dgm:spPr/>
      <dgm:t>
        <a:bodyPr/>
        <a:lstStyle/>
        <a:p>
          <a:endParaRPr lang="ru-RU"/>
        </a:p>
      </dgm:t>
    </dgm:pt>
    <dgm:pt modelId="{4B833345-77F7-40BF-B917-E044803A7CF6}" type="sibTrans" cxnId="{3D4275BF-5C4C-4421-A5D5-0E46A086532B}">
      <dgm:prSet/>
      <dgm:spPr/>
      <dgm:t>
        <a:bodyPr/>
        <a:lstStyle/>
        <a:p>
          <a:endParaRPr lang="ru-RU"/>
        </a:p>
      </dgm:t>
    </dgm:pt>
    <dgm:pt modelId="{2C8F85EB-3C1F-46D0-A489-F1AAC62D9F37}" type="pres">
      <dgm:prSet presAssocID="{935FC71D-1240-4BAB-9A26-D2BCFE09540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5B2A2C0-57CB-4F91-BFF7-3265C7071607}" type="pres">
      <dgm:prSet presAssocID="{88B25B24-0166-4880-962C-BF66420B415D}" presName="hierRoot1" presStyleCnt="0"/>
      <dgm:spPr/>
    </dgm:pt>
    <dgm:pt modelId="{4E6E0550-D95D-4EBF-BB26-B761BB24378F}" type="pres">
      <dgm:prSet presAssocID="{88B25B24-0166-4880-962C-BF66420B415D}" presName="composite" presStyleCnt="0"/>
      <dgm:spPr/>
    </dgm:pt>
    <dgm:pt modelId="{A6817EC0-83AD-4991-803F-FA58DB797836}" type="pres">
      <dgm:prSet presAssocID="{88B25B24-0166-4880-962C-BF66420B415D}" presName="background" presStyleLbl="node0" presStyleIdx="0" presStyleCnt="1"/>
      <dgm:spPr/>
    </dgm:pt>
    <dgm:pt modelId="{992FE0F1-1884-4B2D-AD96-EF5BC3230670}" type="pres">
      <dgm:prSet presAssocID="{88B25B24-0166-4880-962C-BF66420B415D}" presName="text" presStyleLbl="fgAcc0" presStyleIdx="0" presStyleCnt="1" custScaleX="212453" custScaleY="1069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1F0D2E-4937-4061-B2C4-30517A010BA1}" type="pres">
      <dgm:prSet presAssocID="{88B25B24-0166-4880-962C-BF66420B415D}" presName="hierChild2" presStyleCnt="0"/>
      <dgm:spPr/>
    </dgm:pt>
    <dgm:pt modelId="{D5EC57DF-2175-4F8A-AC8A-0465F0451AEB}" type="pres">
      <dgm:prSet presAssocID="{1B601C4B-6BDD-4459-A88D-83841042F427}" presName="Name10" presStyleLbl="parChTrans1D2" presStyleIdx="0" presStyleCnt="2"/>
      <dgm:spPr/>
      <dgm:t>
        <a:bodyPr/>
        <a:lstStyle/>
        <a:p>
          <a:endParaRPr lang="ru-RU"/>
        </a:p>
      </dgm:t>
    </dgm:pt>
    <dgm:pt modelId="{C8DCCB72-3A78-4EBF-9739-98CD468CE746}" type="pres">
      <dgm:prSet presAssocID="{BDD81ED5-D698-4733-A24C-3AAE00A19FED}" presName="hierRoot2" presStyleCnt="0"/>
      <dgm:spPr/>
    </dgm:pt>
    <dgm:pt modelId="{7375BFC8-57F1-40ED-BDB0-DD844FEDB982}" type="pres">
      <dgm:prSet presAssocID="{BDD81ED5-D698-4733-A24C-3AAE00A19FED}" presName="composite2" presStyleCnt="0"/>
      <dgm:spPr/>
    </dgm:pt>
    <dgm:pt modelId="{2CF4BA57-961A-4FCF-8CC1-5A99605133D1}" type="pres">
      <dgm:prSet presAssocID="{BDD81ED5-D698-4733-A24C-3AAE00A19FED}" presName="background2" presStyleLbl="node2" presStyleIdx="0" presStyleCnt="2"/>
      <dgm:spPr/>
    </dgm:pt>
    <dgm:pt modelId="{D2B80F19-2E9B-49F3-AC49-853B16E6AD2C}" type="pres">
      <dgm:prSet presAssocID="{BDD81ED5-D698-4733-A24C-3AAE00A19FED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0C4F58-8F68-46A6-8BB5-5C495D45CD62}" type="pres">
      <dgm:prSet presAssocID="{BDD81ED5-D698-4733-A24C-3AAE00A19FED}" presName="hierChild3" presStyleCnt="0"/>
      <dgm:spPr/>
    </dgm:pt>
    <dgm:pt modelId="{B0D6F533-20DA-40B2-84ED-FC51D0949572}" type="pres">
      <dgm:prSet presAssocID="{4F040DE1-6893-425C-9986-11AB90C77AA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1420BF79-F822-4DB7-8C1A-67417AD50B93}" type="pres">
      <dgm:prSet presAssocID="{5B4C3025-D504-4AAD-91F7-D88B3DC993A1}" presName="hierRoot2" presStyleCnt="0"/>
      <dgm:spPr/>
    </dgm:pt>
    <dgm:pt modelId="{453FE24D-6559-4F66-A202-8316D0BE76CD}" type="pres">
      <dgm:prSet presAssocID="{5B4C3025-D504-4AAD-91F7-D88B3DC993A1}" presName="composite2" presStyleCnt="0"/>
      <dgm:spPr/>
    </dgm:pt>
    <dgm:pt modelId="{C5383235-FCDB-4A8C-BD65-028F6930E0B9}" type="pres">
      <dgm:prSet presAssocID="{5B4C3025-D504-4AAD-91F7-D88B3DC993A1}" presName="background2" presStyleLbl="node2" presStyleIdx="1" presStyleCnt="2"/>
      <dgm:spPr/>
    </dgm:pt>
    <dgm:pt modelId="{AB9EE5BC-8497-4C14-9067-4C2AF0FA55A1}" type="pres">
      <dgm:prSet presAssocID="{5B4C3025-D504-4AAD-91F7-D88B3DC993A1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3D8C7E-344B-4608-8EB6-4A1B0561FA48}" type="pres">
      <dgm:prSet presAssocID="{5B4C3025-D504-4AAD-91F7-D88B3DC993A1}" presName="hierChild3" presStyleCnt="0"/>
      <dgm:spPr/>
    </dgm:pt>
  </dgm:ptLst>
  <dgm:cxnLst>
    <dgm:cxn modelId="{C05EE577-570B-4DBD-869B-620F42C4517B}" type="presOf" srcId="{935FC71D-1240-4BAB-9A26-D2BCFE095409}" destId="{2C8F85EB-3C1F-46D0-A489-F1AAC62D9F37}" srcOrd="0" destOrd="0" presId="urn:microsoft.com/office/officeart/2005/8/layout/hierarchy1"/>
    <dgm:cxn modelId="{DCF82E2C-1B72-4C13-8293-2FD619760BC8}" type="presOf" srcId="{1B601C4B-6BDD-4459-A88D-83841042F427}" destId="{D5EC57DF-2175-4F8A-AC8A-0465F0451AEB}" srcOrd="0" destOrd="0" presId="urn:microsoft.com/office/officeart/2005/8/layout/hierarchy1"/>
    <dgm:cxn modelId="{96A8707D-3E6A-4DFB-AA84-0D52424F0BD0}" type="presOf" srcId="{88B25B24-0166-4880-962C-BF66420B415D}" destId="{992FE0F1-1884-4B2D-AD96-EF5BC3230670}" srcOrd="0" destOrd="0" presId="urn:microsoft.com/office/officeart/2005/8/layout/hierarchy1"/>
    <dgm:cxn modelId="{9B9B9306-1BA0-4049-A876-28B6269B8BAA}" type="presOf" srcId="{BDD81ED5-D698-4733-A24C-3AAE00A19FED}" destId="{D2B80F19-2E9B-49F3-AC49-853B16E6AD2C}" srcOrd="0" destOrd="0" presId="urn:microsoft.com/office/officeart/2005/8/layout/hierarchy1"/>
    <dgm:cxn modelId="{3D4275BF-5C4C-4421-A5D5-0E46A086532B}" srcId="{88B25B24-0166-4880-962C-BF66420B415D}" destId="{5B4C3025-D504-4AAD-91F7-D88B3DC993A1}" srcOrd="1" destOrd="0" parTransId="{4F040DE1-6893-425C-9986-11AB90C77AA8}" sibTransId="{4B833345-77F7-40BF-B917-E044803A7CF6}"/>
    <dgm:cxn modelId="{2C90ABB9-DDCE-4AA7-B0E2-B1AB5AC288FA}" type="presOf" srcId="{5B4C3025-D504-4AAD-91F7-D88B3DC993A1}" destId="{AB9EE5BC-8497-4C14-9067-4C2AF0FA55A1}" srcOrd="0" destOrd="0" presId="urn:microsoft.com/office/officeart/2005/8/layout/hierarchy1"/>
    <dgm:cxn modelId="{2DDC3199-0F32-4F4A-B00F-9C9A27980547}" srcId="{935FC71D-1240-4BAB-9A26-D2BCFE095409}" destId="{88B25B24-0166-4880-962C-BF66420B415D}" srcOrd="0" destOrd="0" parTransId="{3C33818E-E8A8-4753-9B35-D108CC55DF42}" sibTransId="{6BADF923-4CFC-4BEA-BC8F-BEE69124AD78}"/>
    <dgm:cxn modelId="{5AD65B17-F2AC-4B91-A2F0-A0DC4743A14C}" type="presOf" srcId="{4F040DE1-6893-425C-9986-11AB90C77AA8}" destId="{B0D6F533-20DA-40B2-84ED-FC51D0949572}" srcOrd="0" destOrd="0" presId="urn:microsoft.com/office/officeart/2005/8/layout/hierarchy1"/>
    <dgm:cxn modelId="{2246B2BE-EB72-48A6-9ADE-0421DF34FCC4}" srcId="{88B25B24-0166-4880-962C-BF66420B415D}" destId="{BDD81ED5-D698-4733-A24C-3AAE00A19FED}" srcOrd="0" destOrd="0" parTransId="{1B601C4B-6BDD-4459-A88D-83841042F427}" sibTransId="{65DB50B4-05ED-40AF-B6E7-E9E995BEAA8F}"/>
    <dgm:cxn modelId="{358041A9-F3C7-4946-8AB6-0EF9BC7D9FA3}" type="presParOf" srcId="{2C8F85EB-3C1F-46D0-A489-F1AAC62D9F37}" destId="{A5B2A2C0-57CB-4F91-BFF7-3265C7071607}" srcOrd="0" destOrd="0" presId="urn:microsoft.com/office/officeart/2005/8/layout/hierarchy1"/>
    <dgm:cxn modelId="{E9B15233-D329-4A5C-85E6-63E4114B1C3E}" type="presParOf" srcId="{A5B2A2C0-57CB-4F91-BFF7-3265C7071607}" destId="{4E6E0550-D95D-4EBF-BB26-B761BB24378F}" srcOrd="0" destOrd="0" presId="urn:microsoft.com/office/officeart/2005/8/layout/hierarchy1"/>
    <dgm:cxn modelId="{191BC469-7B22-4F30-8820-E8DBB83FE010}" type="presParOf" srcId="{4E6E0550-D95D-4EBF-BB26-B761BB24378F}" destId="{A6817EC0-83AD-4991-803F-FA58DB797836}" srcOrd="0" destOrd="0" presId="urn:microsoft.com/office/officeart/2005/8/layout/hierarchy1"/>
    <dgm:cxn modelId="{69412DC4-F93F-49F6-899C-378052BD4B22}" type="presParOf" srcId="{4E6E0550-D95D-4EBF-BB26-B761BB24378F}" destId="{992FE0F1-1884-4B2D-AD96-EF5BC3230670}" srcOrd="1" destOrd="0" presId="urn:microsoft.com/office/officeart/2005/8/layout/hierarchy1"/>
    <dgm:cxn modelId="{D97EB5A4-4C79-4183-9B8F-27FD11C827E1}" type="presParOf" srcId="{A5B2A2C0-57CB-4F91-BFF7-3265C7071607}" destId="{221F0D2E-4937-4061-B2C4-30517A010BA1}" srcOrd="1" destOrd="0" presId="urn:microsoft.com/office/officeart/2005/8/layout/hierarchy1"/>
    <dgm:cxn modelId="{F9458BC4-5ACC-4557-BFD2-ADD552673D9A}" type="presParOf" srcId="{221F0D2E-4937-4061-B2C4-30517A010BA1}" destId="{D5EC57DF-2175-4F8A-AC8A-0465F0451AEB}" srcOrd="0" destOrd="0" presId="urn:microsoft.com/office/officeart/2005/8/layout/hierarchy1"/>
    <dgm:cxn modelId="{9E184D24-CCBA-4E09-9FBC-E077009DE498}" type="presParOf" srcId="{221F0D2E-4937-4061-B2C4-30517A010BA1}" destId="{C8DCCB72-3A78-4EBF-9739-98CD468CE746}" srcOrd="1" destOrd="0" presId="urn:microsoft.com/office/officeart/2005/8/layout/hierarchy1"/>
    <dgm:cxn modelId="{F8C44A5E-B706-4CF6-B02E-C1DD1A73155B}" type="presParOf" srcId="{C8DCCB72-3A78-4EBF-9739-98CD468CE746}" destId="{7375BFC8-57F1-40ED-BDB0-DD844FEDB982}" srcOrd="0" destOrd="0" presId="urn:microsoft.com/office/officeart/2005/8/layout/hierarchy1"/>
    <dgm:cxn modelId="{23F6A32B-DA5C-4D07-874D-3E2ECAA985A5}" type="presParOf" srcId="{7375BFC8-57F1-40ED-BDB0-DD844FEDB982}" destId="{2CF4BA57-961A-4FCF-8CC1-5A99605133D1}" srcOrd="0" destOrd="0" presId="urn:microsoft.com/office/officeart/2005/8/layout/hierarchy1"/>
    <dgm:cxn modelId="{4598C67D-6F60-43C5-8A0B-1DCF2567A57C}" type="presParOf" srcId="{7375BFC8-57F1-40ED-BDB0-DD844FEDB982}" destId="{D2B80F19-2E9B-49F3-AC49-853B16E6AD2C}" srcOrd="1" destOrd="0" presId="urn:microsoft.com/office/officeart/2005/8/layout/hierarchy1"/>
    <dgm:cxn modelId="{8EDDE554-E0C4-4FBC-85E5-33B956D26603}" type="presParOf" srcId="{C8DCCB72-3A78-4EBF-9739-98CD468CE746}" destId="{A00C4F58-8F68-46A6-8BB5-5C495D45CD62}" srcOrd="1" destOrd="0" presId="urn:microsoft.com/office/officeart/2005/8/layout/hierarchy1"/>
    <dgm:cxn modelId="{C33B6919-2DF2-453D-84F2-E2A440D94301}" type="presParOf" srcId="{221F0D2E-4937-4061-B2C4-30517A010BA1}" destId="{B0D6F533-20DA-40B2-84ED-FC51D0949572}" srcOrd="2" destOrd="0" presId="urn:microsoft.com/office/officeart/2005/8/layout/hierarchy1"/>
    <dgm:cxn modelId="{348C5DB8-A3FB-42B8-82E7-AE6260EFA79A}" type="presParOf" srcId="{221F0D2E-4937-4061-B2C4-30517A010BA1}" destId="{1420BF79-F822-4DB7-8C1A-67417AD50B93}" srcOrd="3" destOrd="0" presId="urn:microsoft.com/office/officeart/2005/8/layout/hierarchy1"/>
    <dgm:cxn modelId="{D7B1BEE7-8C4A-45A5-8136-DBAEFEAAC061}" type="presParOf" srcId="{1420BF79-F822-4DB7-8C1A-67417AD50B93}" destId="{453FE24D-6559-4F66-A202-8316D0BE76CD}" srcOrd="0" destOrd="0" presId="urn:microsoft.com/office/officeart/2005/8/layout/hierarchy1"/>
    <dgm:cxn modelId="{5467A4F6-3093-4299-A224-A51DE22F5078}" type="presParOf" srcId="{453FE24D-6559-4F66-A202-8316D0BE76CD}" destId="{C5383235-FCDB-4A8C-BD65-028F6930E0B9}" srcOrd="0" destOrd="0" presId="urn:microsoft.com/office/officeart/2005/8/layout/hierarchy1"/>
    <dgm:cxn modelId="{C91C8B37-78F1-4E63-A51D-99E8018395AD}" type="presParOf" srcId="{453FE24D-6559-4F66-A202-8316D0BE76CD}" destId="{AB9EE5BC-8497-4C14-9067-4C2AF0FA55A1}" srcOrd="1" destOrd="0" presId="urn:microsoft.com/office/officeart/2005/8/layout/hierarchy1"/>
    <dgm:cxn modelId="{789C59D2-8AA6-4316-9EA4-7CE50A2C44CA}" type="presParOf" srcId="{1420BF79-F822-4DB7-8C1A-67417AD50B93}" destId="{FC3D8C7E-344B-4608-8EB6-4A1B0561FA4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D6F533-20DA-40B2-84ED-FC51D0949572}">
      <dsp:nvSpPr>
        <dsp:cNvPr id="0" name=""/>
        <dsp:cNvSpPr/>
      </dsp:nvSpPr>
      <dsp:spPr>
        <a:xfrm>
          <a:off x="4330281" y="2301283"/>
          <a:ext cx="2067627" cy="9840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0569"/>
              </a:lnTo>
              <a:lnTo>
                <a:pt x="2067627" y="670569"/>
              </a:lnTo>
              <a:lnTo>
                <a:pt x="2067627" y="9840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EC57DF-2175-4F8A-AC8A-0465F0451AEB}">
      <dsp:nvSpPr>
        <dsp:cNvPr id="0" name=""/>
        <dsp:cNvSpPr/>
      </dsp:nvSpPr>
      <dsp:spPr>
        <a:xfrm>
          <a:off x="2262653" y="2301283"/>
          <a:ext cx="2067627" cy="984002"/>
        </a:xfrm>
        <a:custGeom>
          <a:avLst/>
          <a:gdLst/>
          <a:ahLst/>
          <a:cxnLst/>
          <a:rect l="0" t="0" r="0" b="0"/>
          <a:pathLst>
            <a:path>
              <a:moveTo>
                <a:pt x="2067627" y="0"/>
              </a:moveTo>
              <a:lnTo>
                <a:pt x="2067627" y="670569"/>
              </a:lnTo>
              <a:lnTo>
                <a:pt x="0" y="670569"/>
              </a:lnTo>
              <a:lnTo>
                <a:pt x="0" y="9840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817EC0-83AD-4991-803F-FA58DB797836}">
      <dsp:nvSpPr>
        <dsp:cNvPr id="0" name=""/>
        <dsp:cNvSpPr/>
      </dsp:nvSpPr>
      <dsp:spPr>
        <a:xfrm>
          <a:off x="736223" y="2631"/>
          <a:ext cx="7188116" cy="22986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2FE0F1-1884-4B2D-AD96-EF5BC3230670}">
      <dsp:nvSpPr>
        <dsp:cNvPr id="0" name=""/>
        <dsp:cNvSpPr/>
      </dsp:nvSpPr>
      <dsp:spPr>
        <a:xfrm>
          <a:off x="1112156" y="359767"/>
          <a:ext cx="7188116" cy="22986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Формы проведения государственной итоговой аттестации</a:t>
          </a:r>
          <a:endParaRPr lang="ru-RU" sz="4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79481" y="427092"/>
        <a:ext cx="7053466" cy="2164001"/>
      </dsp:txXfrm>
    </dsp:sp>
    <dsp:sp modelId="{2CF4BA57-961A-4FCF-8CC1-5A99605133D1}">
      <dsp:nvSpPr>
        <dsp:cNvPr id="0" name=""/>
        <dsp:cNvSpPr/>
      </dsp:nvSpPr>
      <dsp:spPr>
        <a:xfrm>
          <a:off x="570958" y="3285286"/>
          <a:ext cx="3383391" cy="21484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B80F19-2E9B-49F3-AC49-853B16E6AD2C}">
      <dsp:nvSpPr>
        <dsp:cNvPr id="0" name=""/>
        <dsp:cNvSpPr/>
      </dsp:nvSpPr>
      <dsp:spPr>
        <a:xfrm>
          <a:off x="946890" y="3642422"/>
          <a:ext cx="3383391" cy="21484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Основной государственный экзамен – ОГЭ</a:t>
          </a:r>
          <a:endParaRPr lang="ru-RU" sz="28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09816" y="3705348"/>
        <a:ext cx="3257539" cy="2022601"/>
      </dsp:txXfrm>
    </dsp:sp>
    <dsp:sp modelId="{C5383235-FCDB-4A8C-BD65-028F6930E0B9}">
      <dsp:nvSpPr>
        <dsp:cNvPr id="0" name=""/>
        <dsp:cNvSpPr/>
      </dsp:nvSpPr>
      <dsp:spPr>
        <a:xfrm>
          <a:off x="4706214" y="3285286"/>
          <a:ext cx="3383391" cy="21484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9EE5BC-8497-4C14-9067-4C2AF0FA55A1}">
      <dsp:nvSpPr>
        <dsp:cNvPr id="0" name=""/>
        <dsp:cNvSpPr/>
      </dsp:nvSpPr>
      <dsp:spPr>
        <a:xfrm>
          <a:off x="5082146" y="3642422"/>
          <a:ext cx="3383391" cy="21484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240AE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Государственный выпускной экзамен - ГВЭ</a:t>
          </a:r>
          <a:endParaRPr lang="ru-RU" sz="2800" b="1" kern="1200" dirty="0">
            <a:solidFill>
              <a:srgbClr val="240AE4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45072" y="3705348"/>
        <a:ext cx="3257539" cy="20226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CD6103-6840-4AC3-B672-4F50ACE0F18D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F965E-5271-490D-A562-D8F0A040B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396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79450" y="798513"/>
            <a:ext cx="5319713" cy="39909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217" tIns="45108" rIns="90217" bIns="45108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9460" name="Номер слайда 3"/>
          <p:cNvSpPr txBox="1">
            <a:spLocks noGrp="1"/>
          </p:cNvSpPr>
          <p:nvPr/>
        </p:nvSpPr>
        <p:spPr bwMode="auto">
          <a:xfrm>
            <a:off x="3781207" y="10104147"/>
            <a:ext cx="2893732" cy="53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217" tIns="45108" rIns="90217" bIns="45108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FF5B881-F74D-4FC0-99C7-060B57F82E75}" type="slidenum">
              <a:rPr lang="ru-RU" altLang="ru-RU" sz="1200"/>
              <a:pPr algn="r" eaLnBrk="1" hangingPunct="1"/>
              <a:t>9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4105107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0484" name="Номер слайда 3"/>
          <p:cNvSpPr txBox="1">
            <a:spLocks noGrp="1"/>
          </p:cNvSpPr>
          <p:nvPr/>
        </p:nvSpPr>
        <p:spPr bwMode="auto">
          <a:xfrm>
            <a:off x="3781207" y="10105869"/>
            <a:ext cx="2893732" cy="53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68" tIns="44984" rIns="89968" bIns="44984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B599638-000E-44D6-8281-C0A7C7521925}" type="slidenum">
              <a:rPr lang="ru-RU" altLang="ru-RU" sz="1200">
                <a:latin typeface="Calibri" panose="020F0502020204030204" pitchFamily="34" charset="0"/>
              </a:rPr>
              <a:pPr algn="r" eaLnBrk="1" hangingPunct="1"/>
              <a:t>10</a:t>
            </a:fld>
            <a:endParaRPr lang="ru-RU" altLang="ru-RU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52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F32B26C-4793-458F-8F15-52BA2BED0A0B}" type="slidenum">
              <a:rPr lang="ru-RU" altLang="ru-RU">
                <a:latin typeface="Calibri" panose="020F0502020204030204" pitchFamily="34" charset="0"/>
              </a:rPr>
              <a:pPr/>
              <a:t>11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76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2532" name="Номер слайда 3"/>
          <p:cNvSpPr txBox="1">
            <a:spLocks noGrp="1"/>
          </p:cNvSpPr>
          <p:nvPr/>
        </p:nvSpPr>
        <p:spPr bwMode="auto">
          <a:xfrm>
            <a:off x="3781207" y="10105869"/>
            <a:ext cx="2893732" cy="53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68" tIns="44984" rIns="89968" bIns="44984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C21FDEA-63AE-4BF5-B379-1CC0603E49B3}" type="slidenum">
              <a:rPr lang="ru-RU" altLang="ru-RU" sz="1200">
                <a:latin typeface="Calibri" panose="020F0502020204030204" pitchFamily="34" charset="0"/>
              </a:rPr>
              <a:pPr algn="r" eaLnBrk="1" hangingPunct="1"/>
              <a:t>14</a:t>
            </a:fld>
            <a:endParaRPr lang="ru-RU" altLang="ru-RU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384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4" descr="https://png.pngtree.com/element_origin_min_pic/16/09/11/2057d54861615d2.jpg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264" y="2996952"/>
            <a:ext cx="2205803" cy="355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1026" name="Picture 2" descr="https://img-fotki.yandex.ru/get/9504/56195015.3f/0_b4d7b_d5daf4b_XL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40568" y="-443626"/>
            <a:ext cx="10153128" cy="773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Организационное 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родительское собрание 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в 9 классе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979712" y="3886200"/>
            <a:ext cx="4896544" cy="1752600"/>
          </a:xfrm>
        </p:spPr>
        <p:txBody>
          <a:bodyPr>
            <a:normAutofit/>
          </a:bodyPr>
          <a:lstStyle/>
          <a:p>
            <a:pPr algn="r"/>
            <a:endParaRPr lang="ru-RU" sz="2800" dirty="0" smtClean="0">
              <a:solidFill>
                <a:schemeClr val="bg1"/>
              </a:solidFill>
            </a:endParaRPr>
          </a:p>
          <a:p>
            <a:pPr algn="r"/>
            <a:r>
              <a:rPr lang="ru-RU" sz="2800" dirty="0" smtClean="0">
                <a:solidFill>
                  <a:schemeClr val="bg1"/>
                </a:solidFill>
              </a:rPr>
              <a:t>Заместитель директора по УВР С.С. Фролова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14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alt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государственной итоговой аттестации</a:t>
            </a:r>
            <a:endParaRPr lang="ru-RU" altLang="ru-RU" sz="3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4869160"/>
            <a:ext cx="1376272" cy="1682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Объект 2"/>
          <p:cNvSpPr>
            <a:spLocks noGrp="1"/>
          </p:cNvSpPr>
          <p:nvPr>
            <p:ph idx="4294967295"/>
          </p:nvPr>
        </p:nvSpPr>
        <p:spPr>
          <a:xfrm>
            <a:off x="468313" y="1341438"/>
            <a:ext cx="8229600" cy="478472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altLang="ru-RU" b="1" dirty="0" smtClean="0">
                <a:latin typeface="Times New Roman" panose="02020603050405020304" pitchFamily="18" charset="0"/>
                <a:cs typeface="Aharoni" panose="02010803020104030203" pitchFamily="2" charset="-79"/>
              </a:rPr>
              <a:t>	</a:t>
            </a:r>
            <a:r>
              <a:rPr lang="ru-RU" alt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 ГИА допускаются обучающиеся, </a:t>
            </a:r>
            <a:r>
              <a:rPr lang="ru-RU" altLang="ru-RU" sz="28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 имеющие академической задолженности, </a:t>
            </a:r>
            <a:r>
              <a:rPr lang="ru-RU" alt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полном объеме выполнившие учебный план или индивидуальный учебный план (имеющие годовые отметки по всем учебным предметам учебного плана за </a:t>
            </a:r>
            <a:r>
              <a:rPr lang="ru-RU" alt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alt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класс </a:t>
            </a:r>
            <a:r>
              <a:rPr lang="ru-RU" alt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 ниже удовлетворительных</a:t>
            </a:r>
            <a:r>
              <a:rPr lang="ru-RU" alt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а также </a:t>
            </a:r>
            <a:r>
              <a:rPr lang="ru-RU" alt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имеющие результат «зачет» за итоговое собеседование по русскому языку».</a:t>
            </a:r>
            <a:r>
              <a:rPr lang="ru-RU" dirty="0"/>
              <a:t> </a:t>
            </a:r>
            <a:r>
              <a:rPr lang="ru-RU" sz="3300" dirty="0"/>
              <a:t>Одним из условий допуска к ГИА-9 </a:t>
            </a:r>
            <a:r>
              <a:rPr lang="ru-RU" sz="3300" dirty="0" smtClean="0"/>
              <a:t>является </a:t>
            </a:r>
            <a:r>
              <a:rPr lang="ru-RU" sz="3300" dirty="0"/>
              <a:t>зачет по русскому языку в форме устного итогового собеседования.  Основной этап государственной итоговой аттестации для выпускников уровня основного общего образования, включая резервные дни, </a:t>
            </a:r>
            <a:r>
              <a:rPr lang="ru-RU" sz="3300" dirty="0" smtClean="0"/>
              <a:t>проходит </a:t>
            </a:r>
            <a:r>
              <a:rPr lang="ru-RU" sz="3300" dirty="0"/>
              <a:t>с </a:t>
            </a:r>
            <a:r>
              <a:rPr lang="ru-RU" sz="3300" dirty="0" smtClean="0"/>
              <a:t> </a:t>
            </a:r>
            <a:r>
              <a:rPr lang="ru-RU" sz="3300" dirty="0"/>
              <a:t>мая по </a:t>
            </a:r>
            <a:r>
              <a:rPr lang="ru-RU" sz="3300" dirty="0" smtClean="0"/>
              <a:t>июль</a:t>
            </a:r>
            <a:r>
              <a:rPr lang="ru-RU" sz="3300" b="1" dirty="0" smtClean="0"/>
              <a:t>. </a:t>
            </a:r>
            <a:endParaRPr lang="ru-RU" altLang="ru-RU" sz="33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547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189706"/>
            <a:ext cx="8229600" cy="620713"/>
          </a:xfrm>
        </p:spPr>
        <p:txBody>
          <a:bodyPr/>
          <a:lstStyle/>
          <a:p>
            <a:r>
              <a:rPr lang="ru-RU" altLang="ru-RU" sz="32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собеседование по русскому языку</a:t>
            </a:r>
            <a:endParaRPr lang="ru-RU" altLang="ru-RU" sz="3200" u="sng" dirty="0" smtClean="0">
              <a:solidFill>
                <a:srgbClr val="FFFF00"/>
              </a:solidFill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179388" y="500063"/>
            <a:ext cx="8785225" cy="614362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>
              <a:buNone/>
            </a:pPr>
            <a:r>
              <a:rPr lang="ru-RU" altLang="ru-RU" sz="1400" dirty="0" smtClean="0"/>
              <a:t> </a:t>
            </a:r>
            <a:r>
              <a:rPr lang="ru-RU" altLang="ru-RU" sz="2400" b="1" dirty="0" smtClean="0">
                <a:solidFill>
                  <a:schemeClr val="bg1"/>
                </a:solidFill>
              </a:rPr>
              <a:t>Основной срок проведения этого испытания для всех девятиклассников - </a:t>
            </a:r>
            <a:r>
              <a:rPr lang="ru-RU" sz="2400" b="1" dirty="0" smtClean="0">
                <a:solidFill>
                  <a:schemeClr val="bg1"/>
                </a:solidFill>
              </a:rPr>
              <a:t> февраль 2022г. (</a:t>
            </a:r>
            <a:r>
              <a:rPr lang="ru-RU" sz="2000" dirty="0" smtClean="0">
                <a:solidFill>
                  <a:schemeClr val="bg1"/>
                </a:solidFill>
              </a:rPr>
              <a:t>приказ </a:t>
            </a:r>
            <a:r>
              <a:rPr lang="ru-RU" sz="2000" dirty="0" err="1" smtClean="0">
                <a:solidFill>
                  <a:schemeClr val="bg1"/>
                </a:solidFill>
              </a:rPr>
              <a:t>Министерсва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образованияКузбасса</a:t>
            </a:r>
            <a:r>
              <a:rPr lang="ru-RU" sz="2000" dirty="0" smtClean="0">
                <a:solidFill>
                  <a:schemeClr val="bg1"/>
                </a:solidFill>
              </a:rPr>
              <a:t> №2608 от 16.09.21г.</a:t>
            </a:r>
          </a:p>
          <a:p>
            <a:pPr marL="0" indent="0">
              <a:buNone/>
            </a:pPr>
            <a:r>
              <a:rPr lang="ru-RU" altLang="ru-RU" sz="2400" u="sng" dirty="0">
                <a:solidFill>
                  <a:schemeClr val="bg1"/>
                </a:solidFill>
              </a:rPr>
              <a:t> </a:t>
            </a:r>
            <a:r>
              <a:rPr lang="ru-RU" altLang="ru-RU" sz="2400" u="sng" dirty="0" smtClean="0">
                <a:solidFill>
                  <a:schemeClr val="bg1"/>
                </a:solidFill>
              </a:rPr>
              <a:t>   </a:t>
            </a:r>
            <a:r>
              <a:rPr lang="ru-RU" altLang="ru-RU" sz="24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собеседования включает следующие типы заданий: </a:t>
            </a:r>
            <a:br>
              <a:rPr lang="ru-RU" altLang="ru-RU" sz="24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чтение текста вслух; </a:t>
            </a:r>
            <a:br>
              <a:rPr lang="ru-RU" alt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пересказ текста с привлечением дополнительной информации; </a:t>
            </a:r>
            <a:br>
              <a:rPr lang="ru-RU" alt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монологическое высказывание по одной из выбранных тем; </a:t>
            </a:r>
            <a:br>
              <a:rPr lang="ru-RU" alt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диалог с экзаменатором-собеседником. </a:t>
            </a:r>
            <a:endParaRPr lang="ru-RU" alt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ru-RU" alt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На выполнение работы каждому участнику будет отводиться около 15 минут. В процессе проведения собеседования будет вестись аудиозапись. </a:t>
            </a:r>
            <a:br>
              <a:rPr lang="ru-RU" alt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Оцениваться оно будет по системе </a:t>
            </a:r>
            <a:r>
              <a:rPr lang="ru-RU" altLang="ru-RU" sz="24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«зачет»/«незачет»</a:t>
            </a:r>
            <a:endParaRPr lang="ru-RU" altLang="ru-RU" sz="2400" dirty="0" smtClean="0"/>
          </a:p>
        </p:txBody>
      </p:sp>
      <p:sp>
        <p:nvSpPr>
          <p:cNvPr id="9220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8221202-A5C3-4762-B735-0DDE68373FD1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11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64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Изменения в 2020-21году в КИМ по математике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Изменения произошли и в содержании контрольно-измерительных материалов (далее КИМ), предоставляемых участнику во время проведения ОГЭ по математике: в рамках усиления акцента на проверку применения математических знаний в различных ситуациях количество заданий уменьшилось на одно за счет объединения заданий на преобразование алгебраических 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и числовых выражений 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в одно задание на преобразование выражений на позиции 8 в КИМ 2021 г. Задание на работу с последовательностями и прогрессиями 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заменено на задание с практическим содержанием, направленное на проверку умения применять знания о последовательностях и прогрессиях в прикладных </a:t>
            </a:r>
            <a:r>
              <a:rPr lang="ru-RU" dirty="0" smtClean="0">
                <a:solidFill>
                  <a:schemeClr val="bg1"/>
                </a:solidFill>
              </a:rPr>
              <a:t>ситуациях. </a:t>
            </a:r>
            <a:r>
              <a:rPr lang="ru-RU" dirty="0">
                <a:solidFill>
                  <a:schemeClr val="bg1"/>
                </a:solidFill>
              </a:rPr>
              <a:t>Скорректирован порядок заданий в соответствии с тематикой и сложностью. Максимальный </a:t>
            </a:r>
            <a:r>
              <a:rPr lang="ru-RU" dirty="0" smtClean="0">
                <a:solidFill>
                  <a:schemeClr val="bg1"/>
                </a:solidFill>
              </a:rPr>
              <a:t>первичный </a:t>
            </a:r>
            <a:r>
              <a:rPr lang="ru-RU" dirty="0">
                <a:solidFill>
                  <a:schemeClr val="bg1"/>
                </a:solidFill>
              </a:rPr>
              <a:t>балл уменьшен с 32 до 31. </a:t>
            </a:r>
          </a:p>
        </p:txBody>
      </p:sp>
    </p:spTree>
    <p:extLst>
      <p:ext uri="{BB962C8B-B14F-4D97-AF65-F5344CB8AC3E}">
        <p14:creationId xmlns:p14="http://schemas.microsoft.com/office/powerpoint/2010/main" val="3398048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080119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План-график проведения внешних процедур оценки качества в 9-х классах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556792"/>
            <a:ext cx="7232848" cy="4082008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</a:rPr>
              <a:t>-</a:t>
            </a:r>
            <a:r>
              <a:rPr lang="ru-RU" b="1" u="sng" dirty="0" smtClean="0">
                <a:solidFill>
                  <a:schemeClr val="bg1"/>
                </a:solidFill>
              </a:rPr>
              <a:t>Ноябрь2021</a:t>
            </a:r>
            <a:r>
              <a:rPr lang="ru-RU" b="1" dirty="0" smtClean="0">
                <a:solidFill>
                  <a:schemeClr val="bg1"/>
                </a:solidFill>
              </a:rPr>
              <a:t>г.: Функциональная грамотность (диагностика на платформе РЭШ)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</a:rPr>
              <a:t>-</a:t>
            </a:r>
            <a:r>
              <a:rPr lang="ru-RU" b="1" u="sng" dirty="0" smtClean="0">
                <a:solidFill>
                  <a:schemeClr val="bg1"/>
                </a:solidFill>
              </a:rPr>
              <a:t>декабрь2021</a:t>
            </a:r>
            <a:r>
              <a:rPr lang="ru-RU" b="1" dirty="0" smtClean="0">
                <a:solidFill>
                  <a:schemeClr val="bg1"/>
                </a:solidFill>
              </a:rPr>
              <a:t>г.:Региональное диагностическое тестирование по математике(тестовая часть)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</a:rPr>
              <a:t>- </a:t>
            </a:r>
            <a:r>
              <a:rPr lang="ru-RU" b="1" u="sng" dirty="0" smtClean="0">
                <a:solidFill>
                  <a:schemeClr val="bg1"/>
                </a:solidFill>
              </a:rPr>
              <a:t>Март 2022г.: </a:t>
            </a:r>
            <a:r>
              <a:rPr lang="ru-RU" b="1" dirty="0" smtClean="0">
                <a:solidFill>
                  <a:schemeClr val="bg1"/>
                </a:solidFill>
              </a:rPr>
              <a:t>Федеральное диагностическое тестирование по математике (пробный экзамен)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81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430213"/>
            <a:ext cx="8229600" cy="134260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b="1" dirty="0" smtClean="0">
                <a:solidFill>
                  <a:schemeClr val="folHlink"/>
                </a:solidFill>
                <a:latin typeface="Arial" charset="0"/>
              </a:rPr>
              <a:t/>
            </a:r>
            <a:br>
              <a:rPr lang="ru-RU" sz="2800" b="1" dirty="0" smtClean="0">
                <a:solidFill>
                  <a:schemeClr val="folHlink"/>
                </a:solidFill>
                <a:latin typeface="Arial" charset="0"/>
              </a:rPr>
            </a:br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начала экзаменов в </a:t>
            </a:r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классах - 10.00 часов по местному времени</a:t>
            </a:r>
            <a:b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</a:t>
            </a:r>
            <a:r>
              <a:rPr lang="ru-RU" alt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экзаменов :</a:t>
            </a:r>
            <a:br>
              <a:rPr lang="ru-RU" alt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240AE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240AE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b="1" dirty="0" smtClean="0">
              <a:solidFill>
                <a:srgbClr val="240AE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3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1700213"/>
            <a:ext cx="8785225" cy="4656137"/>
          </a:xfrm>
        </p:spPr>
        <p:txBody>
          <a:bodyPr/>
          <a:lstStyle/>
          <a:p>
            <a:r>
              <a:rPr lang="ru-RU" alt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математика, русский язык, литература – 3 часа 55 минут  (235 мин),</a:t>
            </a:r>
          </a:p>
          <a:p>
            <a:r>
              <a:rPr lang="ru-RU" alt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обществознание, физика – 3 часа (180 мин.), </a:t>
            </a:r>
          </a:p>
          <a:p>
            <a:r>
              <a:rPr lang="ru-RU" alt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биология, история - 3 часа (180 мин.), </a:t>
            </a:r>
          </a:p>
          <a:p>
            <a:r>
              <a:rPr lang="ru-RU" alt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химия, география - 2 часа (120 мин.), </a:t>
            </a:r>
          </a:p>
          <a:p>
            <a:r>
              <a:rPr lang="ru-RU" alt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 и ИКТ  – 2 часа 30 минут (150 мин.).</a:t>
            </a:r>
          </a:p>
          <a:p>
            <a:r>
              <a:rPr lang="ru-RU" alt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иностранные языки (письменная часть) – 2 часа 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(120 минут)</a:t>
            </a:r>
          </a:p>
          <a:p>
            <a:endParaRPr lang="ru-RU" altLang="ru-RU" sz="2400" dirty="0" smtClean="0">
              <a:latin typeface="Arial" panose="020B0604020202020204" pitchFamily="34" charset="0"/>
            </a:endParaRPr>
          </a:p>
          <a:p>
            <a:pPr algn="just">
              <a:buClr>
                <a:srgbClr val="240AE4"/>
              </a:buClr>
              <a:buSzPct val="120000"/>
              <a:buFont typeface="Wingdings" panose="05000000000000000000" pitchFamily="2" charset="2"/>
              <a:buNone/>
            </a:pPr>
            <a:endParaRPr lang="ru-RU" altLang="ru-RU" sz="2400" dirty="0" smtClean="0">
              <a:latin typeface="Arial" panose="020B0604020202020204" pitchFamily="34" charset="0"/>
            </a:endParaRPr>
          </a:p>
        </p:txBody>
      </p:sp>
      <p:pic>
        <p:nvPicPr>
          <p:cNvPr id="10244" name="Picture 5" descr="http://www.cdtnp.ru/images/front_page_2014/atte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288" y="2781300"/>
            <a:ext cx="16319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215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>
            <a:normAutofit fontScale="90000"/>
          </a:bodyPr>
          <a:lstStyle/>
          <a:p>
            <a:r>
              <a:rPr lang="ru-RU" altLang="ru-RU" sz="3200" b="1" dirty="0" smtClean="0">
                <a:solidFill>
                  <a:srgbClr val="240A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по ГИА 2022</a:t>
            </a:r>
            <a:br>
              <a:rPr lang="ru-RU" altLang="ru-RU" sz="3200" b="1" dirty="0" smtClean="0">
                <a:solidFill>
                  <a:srgbClr val="240A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 smtClean="0">
                <a:solidFill>
                  <a:srgbClr val="240A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найти:</a:t>
            </a:r>
          </a:p>
        </p:txBody>
      </p:sp>
      <p:pic>
        <p:nvPicPr>
          <p:cNvPr id="15363" name="Объект 5" descr="http://rcokio-chel.ru/pics/banners/4file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1350" y="2894011"/>
            <a:ext cx="2894013" cy="1096963"/>
          </a:xfrm>
        </p:spPr>
      </p:pic>
      <p:sp>
        <p:nvSpPr>
          <p:cNvPr id="15364" name="Прямоугольник 12"/>
          <p:cNvSpPr>
            <a:spLocks noChangeArrowheads="1"/>
          </p:cNvSpPr>
          <p:nvPr/>
        </p:nvSpPr>
        <p:spPr bwMode="auto">
          <a:xfrm>
            <a:off x="3209131" y="5216524"/>
            <a:ext cx="37734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http://gia.edu.ru/</a:t>
            </a:r>
            <a:endParaRPr lang="ru-RU" alt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5" name="Прямоугольник 10"/>
          <p:cNvSpPr>
            <a:spLocks noChangeArrowheads="1"/>
          </p:cNvSpPr>
          <p:nvPr/>
        </p:nvSpPr>
        <p:spPr bwMode="auto">
          <a:xfrm>
            <a:off x="3967163" y="3244850"/>
            <a:ext cx="2493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http://fipi.ru/</a:t>
            </a:r>
            <a:endParaRPr lang="ru-RU" alt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6" name="Прямоугольник 11"/>
          <p:cNvSpPr>
            <a:spLocks noChangeArrowheads="1"/>
          </p:cNvSpPr>
          <p:nvPr/>
        </p:nvSpPr>
        <p:spPr bwMode="auto">
          <a:xfrm>
            <a:off x="4128708" y="1958723"/>
            <a:ext cx="4446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ru-RU" alt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минобрнауки.рф</a:t>
            </a:r>
            <a:r>
              <a:rPr lang="ru-RU" altLang="ru-RU" dirty="0">
                <a:solidFill>
                  <a:schemeClr val="bg1"/>
                </a:solidFill>
              </a:rPr>
              <a:t>/</a:t>
            </a:r>
          </a:p>
        </p:txBody>
      </p:sp>
      <p:sp>
        <p:nvSpPr>
          <p:cNvPr id="15367" name="Прямоугольник 13"/>
          <p:cNvSpPr>
            <a:spLocks noChangeArrowheads="1"/>
          </p:cNvSpPr>
          <p:nvPr/>
        </p:nvSpPr>
        <p:spPr bwMode="auto">
          <a:xfrm>
            <a:off x="3209131" y="4311649"/>
            <a:ext cx="4010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http://www.rustest.ru</a:t>
            </a:r>
            <a:r>
              <a:rPr lang="en-US" altLang="ru-RU" dirty="0">
                <a:solidFill>
                  <a:schemeClr val="bg1"/>
                </a:solidFill>
              </a:rPr>
              <a:t>/</a:t>
            </a:r>
            <a:endParaRPr lang="ru-RU" altLang="ru-RU" dirty="0">
              <a:solidFill>
                <a:schemeClr val="bg1"/>
              </a:solidFill>
            </a:endParaRPr>
          </a:p>
        </p:txBody>
      </p:sp>
      <p:pic>
        <p:nvPicPr>
          <p:cNvPr id="15368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003" y="1529449"/>
            <a:ext cx="367794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082" y="5216525"/>
            <a:ext cx="2232025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214" y="4070747"/>
            <a:ext cx="122396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43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950" y="1573057"/>
            <a:ext cx="86741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FFFF00"/>
                </a:solidFill>
              </a:rPr>
              <a:t>Самообразование </a:t>
            </a:r>
            <a:r>
              <a:rPr lang="ru-RU" sz="3600" b="1" dirty="0" smtClean="0">
                <a:solidFill>
                  <a:srgbClr val="FFFF00"/>
                </a:solidFill>
              </a:rPr>
              <a:t> -  </a:t>
            </a:r>
            <a:br>
              <a:rPr lang="ru-RU" sz="3600" b="1" dirty="0" smtClean="0">
                <a:solidFill>
                  <a:srgbClr val="FFFF00"/>
                </a:solidFill>
              </a:rPr>
            </a:br>
            <a:r>
              <a:rPr lang="ru-RU" sz="3600" b="1" dirty="0" smtClean="0">
                <a:solidFill>
                  <a:srgbClr val="FFFF00"/>
                </a:solidFill>
              </a:rPr>
              <a:t>залог успеха!</a:t>
            </a:r>
          </a:p>
          <a:p>
            <a:pPr marL="0" indent="0" algn="ctr">
              <a:buNone/>
            </a:pPr>
            <a:endParaRPr lang="ru-RU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4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Решу ОГЭ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022" y="1556792"/>
            <a:ext cx="86741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369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ПАМЯТКИ</a:t>
            </a: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u="sng" dirty="0" smtClean="0">
                <a:solidFill>
                  <a:schemeClr val="bg1"/>
                </a:solidFill>
              </a:rPr>
              <a:t>Советы </a:t>
            </a:r>
            <a:r>
              <a:rPr lang="ru-RU" u="sng" dirty="0">
                <a:solidFill>
                  <a:schemeClr val="bg1"/>
                </a:solidFill>
              </a:rPr>
              <a:t>психолога по подготовке к </a:t>
            </a:r>
            <a:r>
              <a:rPr lang="ru-RU" u="sng" dirty="0" smtClean="0">
                <a:solidFill>
                  <a:schemeClr val="bg1"/>
                </a:solidFill>
              </a:rPr>
              <a:t>ОГЭ</a:t>
            </a:r>
            <a:endParaRPr lang="ru-RU" dirty="0">
              <a:solidFill>
                <a:schemeClr val="bg1"/>
              </a:solidFill>
            </a:endParaRPr>
          </a:p>
          <a:p>
            <a:pPr lvl="0"/>
            <a:r>
              <a:rPr lang="ru-RU" u="sng" dirty="0">
                <a:solidFill>
                  <a:schemeClr val="bg1"/>
                </a:solidFill>
              </a:rPr>
              <a:t>Памятка для </a:t>
            </a:r>
            <a:r>
              <a:rPr lang="ru-RU" u="sng" dirty="0" smtClean="0">
                <a:solidFill>
                  <a:schemeClr val="bg1"/>
                </a:solidFill>
              </a:rPr>
              <a:t>родителей</a:t>
            </a:r>
          </a:p>
          <a:p>
            <a:pPr lvl="0"/>
            <a:r>
              <a:rPr lang="ru-RU" u="sng" dirty="0" smtClean="0">
                <a:solidFill>
                  <a:schemeClr val="bg1"/>
                </a:solidFill>
              </a:rPr>
              <a:t>Памятка "Советы психолога"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FFFF00"/>
                </a:solidFill>
              </a:rPr>
              <a:t>Ссылки можно найти на официальном сайте </a:t>
            </a:r>
            <a:r>
              <a:rPr lang="ru-RU" b="1" dirty="0" smtClean="0">
                <a:solidFill>
                  <a:srgbClr val="FFFF00"/>
                </a:solidFill>
              </a:rPr>
              <a:t>Кемеровского Научно-методического </a:t>
            </a:r>
            <a:r>
              <a:rPr lang="ru-RU" b="1" dirty="0">
                <a:solidFill>
                  <a:srgbClr val="FFFF00"/>
                </a:solidFill>
              </a:rPr>
              <a:t>центра (НМЦ) в разделе «Государственная итоговая аттестация (ОГЭ)»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262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93610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r>
              <a:rPr lang="ru-RU" b="1" dirty="0" smtClean="0">
                <a:solidFill>
                  <a:srgbClr val="FFFF00"/>
                </a:solidFill>
              </a:rPr>
              <a:t>Результаты </a:t>
            </a:r>
            <a:r>
              <a:rPr lang="ru-RU" b="1" dirty="0">
                <a:solidFill>
                  <a:srgbClr val="FFFF00"/>
                </a:solidFill>
              </a:rPr>
              <a:t>ОГЭ</a:t>
            </a: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124744"/>
            <a:ext cx="7086600" cy="5184576"/>
          </a:xfrm>
        </p:spPr>
        <p:txBody>
          <a:bodyPr>
            <a:normAutofit fontScale="47500" lnSpcReduction="20000"/>
          </a:bodyPr>
          <a:lstStyle/>
          <a:p>
            <a:pPr algn="r"/>
            <a:r>
              <a:rPr lang="ru-RU" sz="4200" dirty="0" smtClean="0">
                <a:solidFill>
                  <a:schemeClr val="bg1"/>
                </a:solidFill>
              </a:rPr>
              <a:t>Экзаменационные </a:t>
            </a:r>
            <a:r>
              <a:rPr lang="ru-RU" sz="4200" dirty="0">
                <a:solidFill>
                  <a:schemeClr val="bg1"/>
                </a:solidFill>
              </a:rPr>
              <a:t>работы обрабатываются и проверяются не более 10 календарных дней. Примерный график публикации результатов экзаменов можно увидеть на </a:t>
            </a:r>
            <a:r>
              <a:rPr lang="ru-RU" sz="4200" u="sng" dirty="0">
                <a:solidFill>
                  <a:srgbClr val="FFFF00"/>
                </a:solidFill>
              </a:rPr>
              <a:t>сайте Регионального центра обработки информации города Москвы</a:t>
            </a:r>
            <a:r>
              <a:rPr lang="ru-RU" sz="4200" dirty="0">
                <a:solidFill>
                  <a:schemeClr val="bg1"/>
                </a:solidFill>
              </a:rPr>
              <a:t>.</a:t>
            </a:r>
          </a:p>
          <a:p>
            <a:pPr algn="r" fontAlgn="t"/>
            <a:r>
              <a:rPr lang="ru-RU" sz="4200" dirty="0">
                <a:solidFill>
                  <a:schemeClr val="bg1"/>
                </a:solidFill>
              </a:rPr>
              <a:t>Проверить результаты можно</a:t>
            </a:r>
            <a:r>
              <a:rPr lang="ru-RU" sz="4200" dirty="0">
                <a:solidFill>
                  <a:srgbClr val="FFFF00"/>
                </a:solidFill>
              </a:rPr>
              <a:t> </a:t>
            </a:r>
            <a:r>
              <a:rPr lang="ru-RU" sz="4200" u="sng" dirty="0" smtClean="0">
                <a:solidFill>
                  <a:srgbClr val="FFFF00"/>
                </a:solidFill>
              </a:rPr>
              <a:t>онлайн</a:t>
            </a:r>
            <a:r>
              <a:rPr lang="ru-RU" sz="4200" dirty="0">
                <a:solidFill>
                  <a:srgbClr val="FFFF00"/>
                </a:solidFill>
              </a:rPr>
              <a:t> </a:t>
            </a:r>
            <a:r>
              <a:rPr lang="ru-RU" sz="4200" dirty="0" smtClean="0">
                <a:solidFill>
                  <a:srgbClr val="FFFF00"/>
                </a:solidFill>
              </a:rPr>
              <a:t>на</a:t>
            </a:r>
            <a:r>
              <a:rPr lang="ru-RU" sz="4200" dirty="0">
                <a:solidFill>
                  <a:srgbClr val="FFFF00"/>
                </a:solidFill>
              </a:rPr>
              <a:t> mos.ru </a:t>
            </a:r>
            <a:r>
              <a:rPr lang="ru-RU" sz="4200" dirty="0">
                <a:solidFill>
                  <a:schemeClr val="bg1"/>
                </a:solidFill>
              </a:rPr>
              <a:t>— для этого </a:t>
            </a:r>
            <a:r>
              <a:rPr lang="ru-RU" sz="4200" dirty="0" smtClean="0">
                <a:solidFill>
                  <a:schemeClr val="bg1"/>
                </a:solidFill>
              </a:rPr>
              <a:t>нужно зарегистрироваться </a:t>
            </a:r>
            <a:r>
              <a:rPr lang="ru-RU" sz="4200" dirty="0">
                <a:solidFill>
                  <a:schemeClr val="bg1"/>
                </a:solidFill>
              </a:rPr>
              <a:t>на портале. Как это сделать, можно прочитать в </a:t>
            </a:r>
            <a:r>
              <a:rPr lang="ru-RU" sz="4200" u="sng" dirty="0">
                <a:solidFill>
                  <a:srgbClr val="FFFF00"/>
                </a:solidFill>
              </a:rPr>
              <a:t>инструкции</a:t>
            </a:r>
            <a:r>
              <a:rPr lang="ru-RU" sz="4200" dirty="0">
                <a:solidFill>
                  <a:schemeClr val="bg1"/>
                </a:solidFill>
              </a:rPr>
              <a:t>.</a:t>
            </a:r>
          </a:p>
          <a:p>
            <a:pPr algn="r"/>
            <a:r>
              <a:rPr lang="ru-RU" sz="4200" b="1" dirty="0">
                <a:solidFill>
                  <a:schemeClr val="bg1"/>
                </a:solidFill>
              </a:rPr>
              <a:t>После экзаменов</a:t>
            </a:r>
            <a:endParaRPr lang="ru-RU" sz="4200" dirty="0">
              <a:solidFill>
                <a:schemeClr val="bg1"/>
              </a:solidFill>
            </a:endParaRPr>
          </a:p>
          <a:p>
            <a:pPr algn="r" fontAlgn="ctr"/>
            <a:r>
              <a:rPr lang="ru-RU" sz="4200" dirty="0">
                <a:solidFill>
                  <a:schemeClr val="bg1"/>
                </a:solidFill>
              </a:rPr>
              <a:t>Результаты ОГЭ влияют на </a:t>
            </a:r>
            <a:r>
              <a:rPr lang="ru-RU" sz="4200" dirty="0" smtClean="0">
                <a:solidFill>
                  <a:schemeClr val="bg1"/>
                </a:solidFill>
              </a:rPr>
              <a:t> </a:t>
            </a:r>
            <a:r>
              <a:rPr lang="ru-RU" sz="4200" dirty="0">
                <a:solidFill>
                  <a:schemeClr val="bg1"/>
                </a:solidFill>
              </a:rPr>
              <a:t>оценку в аттестате за 9 класс по четырем предметам, которые  </a:t>
            </a:r>
            <a:r>
              <a:rPr lang="ru-RU" sz="4200" dirty="0" smtClean="0">
                <a:solidFill>
                  <a:schemeClr val="bg1"/>
                </a:solidFill>
              </a:rPr>
              <a:t>сдавал учащийся </a:t>
            </a:r>
            <a:r>
              <a:rPr lang="ru-RU" sz="4200" dirty="0">
                <a:solidFill>
                  <a:schemeClr val="bg1"/>
                </a:solidFill>
              </a:rPr>
              <a:t>на экзаменах. Итоговая отметка рассчитывается как среднее арифметическое годовой отметки и отметки за экзамен и округляется в большую сторону.</a:t>
            </a:r>
            <a:br>
              <a:rPr lang="ru-RU" sz="4200" dirty="0">
                <a:solidFill>
                  <a:schemeClr val="bg1"/>
                </a:solidFill>
              </a:rPr>
            </a:br>
            <a:r>
              <a:rPr lang="ru-RU" sz="4200" dirty="0">
                <a:solidFill>
                  <a:schemeClr val="bg1"/>
                </a:solidFill>
              </a:rPr>
              <a:t/>
            </a:r>
            <a:br>
              <a:rPr lang="ru-RU" sz="4200" dirty="0">
                <a:solidFill>
                  <a:schemeClr val="bg1"/>
                </a:solidFill>
              </a:rPr>
            </a:br>
            <a:r>
              <a:rPr lang="ru-RU" sz="4200" dirty="0">
                <a:solidFill>
                  <a:schemeClr val="bg1"/>
                </a:solidFill>
              </a:rPr>
              <a:t> </a:t>
            </a:r>
          </a:p>
          <a:p>
            <a:r>
              <a:rPr lang="ru-RU" sz="4200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8930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Выбор пути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https://www.chitalnya.ru/upload3/938/219cb616788a2ab4f1b3bfcc0674d9d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807908"/>
            <a:ext cx="4320480" cy="538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5004048" y="3501008"/>
            <a:ext cx="1656184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35896" y="2827784"/>
            <a:ext cx="9144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536" y="1052736"/>
            <a:ext cx="4392488" cy="53285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FFFF00"/>
                </a:solidFill>
              </a:rPr>
              <a:t>Основная задача, которая стоит перед учащимися девятого класса, - </a:t>
            </a:r>
            <a:r>
              <a:rPr lang="ru-RU" sz="2000" b="1" dirty="0" smtClean="0">
                <a:solidFill>
                  <a:srgbClr val="FFFF00"/>
                </a:solidFill>
              </a:rPr>
              <a:t>принятие решения </a:t>
            </a:r>
            <a:r>
              <a:rPr lang="ru-RU" sz="2000" b="1" dirty="0">
                <a:solidFill>
                  <a:srgbClr val="FFFF00"/>
                </a:solidFill>
              </a:rPr>
              <a:t> о характере дальнейшего образования. Школьник должен 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>
                <a:solidFill>
                  <a:srgbClr val="FFFF00"/>
                </a:solidFill>
              </a:rPr>
              <a:t>выбрать форму завершения среднего </a:t>
            </a:r>
            <a:r>
              <a:rPr lang="ru-RU" sz="2000" b="1" dirty="0" smtClean="0">
                <a:solidFill>
                  <a:srgbClr val="FFFF00"/>
                </a:solidFill>
              </a:rPr>
              <a:t>образования: (продолжить </a:t>
            </a:r>
            <a:r>
              <a:rPr lang="ru-RU" sz="2000" b="1" dirty="0">
                <a:solidFill>
                  <a:srgbClr val="FFFF00"/>
                </a:solidFill>
              </a:rPr>
              <a:t>обучение в своей школе, поступить в другую</a:t>
            </a:r>
            <a:r>
              <a:rPr lang="ru-RU" sz="2000" b="1" dirty="0" smtClean="0">
                <a:solidFill>
                  <a:srgbClr val="FFFF00"/>
                </a:solidFill>
              </a:rPr>
              <a:t>, в СПО, </a:t>
            </a:r>
            <a:r>
              <a:rPr lang="ru-RU" sz="2000" b="1" dirty="0">
                <a:solidFill>
                  <a:srgbClr val="FFFF00"/>
                </a:solidFill>
              </a:rPr>
              <a:t>в колледж </a:t>
            </a:r>
            <a:r>
              <a:rPr lang="ru-RU" sz="2000" b="1" dirty="0" smtClean="0">
                <a:solidFill>
                  <a:srgbClr val="FFFF00"/>
                </a:solidFill>
              </a:rPr>
              <a:t>) </a:t>
            </a:r>
            <a:r>
              <a:rPr lang="ru-RU" sz="2000" b="1" dirty="0">
                <a:solidFill>
                  <a:srgbClr val="FFFF00"/>
                </a:solidFill>
              </a:rPr>
              <a:t>Именно вопрос самоопределения становится важнейшим для учащихся девятых классов и их родителей.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44208" y="1916832"/>
            <a:ext cx="1872208" cy="5760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10 класс</a:t>
            </a:r>
            <a:endParaRPr lang="ru-RU" sz="28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660232" y="3284984"/>
            <a:ext cx="1512168" cy="5760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ССУЗ</a:t>
            </a:r>
            <a:endParaRPr lang="ru-RU" sz="28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04048" y="2492896"/>
            <a:ext cx="828092" cy="7920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?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413104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ъект 2"/>
          <p:cNvSpPr>
            <a:spLocks noGrp="1"/>
          </p:cNvSpPr>
          <p:nvPr>
            <p:ph idx="1"/>
          </p:nvPr>
        </p:nvSpPr>
        <p:spPr>
          <a:xfrm>
            <a:off x="3203575" y="273050"/>
            <a:ext cx="5940425" cy="6324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alt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</a:t>
            </a:r>
            <a:r>
              <a:rPr lang="ru-RU" alt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 ребенок единственный и неповторимый. Особенный! </a:t>
            </a:r>
          </a:p>
          <a:p>
            <a:pPr eaLnBrk="1" hangingPunct="1">
              <a:buFontTx/>
              <a:buNone/>
            </a:pPr>
            <a:r>
              <a:rPr lang="ru-RU" alt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Поэтому любой надежный рецепт, опробованный поколениями родителей, может оказаться бесполезным. </a:t>
            </a:r>
          </a:p>
          <a:p>
            <a:pPr eaLnBrk="1" hangingPunct="1">
              <a:buFontTx/>
              <a:buNone/>
            </a:pPr>
            <a:r>
              <a:rPr lang="ru-RU" alt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Ищите то, что поможет именно вашему сыну, дочери. </a:t>
            </a:r>
          </a:p>
          <a:p>
            <a:pPr eaLnBrk="1" hangingPunct="1">
              <a:buFontTx/>
              <a:buNone/>
            </a:pPr>
            <a:r>
              <a:rPr lang="ru-RU" alt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Наблюдайте, размышляйте, обсуждайте с ребенком все проблемы.</a:t>
            </a:r>
          </a:p>
          <a:p>
            <a:endParaRPr lang="ru-RU" altLang="ru-RU" dirty="0" smtClean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371" y="548680"/>
            <a:ext cx="2787204" cy="42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16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19256" cy="55054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i="1" dirty="0">
                <a:solidFill>
                  <a:srgbClr val="FFFF00"/>
                </a:solidFill>
              </a:rPr>
              <a:t>Правильно выбранная профессия — это единство из «хочу, могу и надо». Между этими тремя составляющими и необходимо искать </a:t>
            </a:r>
            <a:r>
              <a:rPr lang="ru-RU" sz="3600" b="1" i="1" dirty="0" smtClean="0">
                <a:solidFill>
                  <a:srgbClr val="FFFF00"/>
                </a:solidFill>
              </a:rPr>
              <a:t>баланс.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4098" name="Picture 2" descr="https://ap47.ru/news/img/319_1b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3076070"/>
            <a:ext cx="489654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2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chemeClr val="bg1"/>
                </a:solidFill>
              </a:rPr>
              <a:t>Не нужно доказывать, </a:t>
            </a: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что </a:t>
            </a:r>
            <a:r>
              <a:rPr lang="ru-RU" b="1" dirty="0">
                <a:solidFill>
                  <a:schemeClr val="bg1"/>
                </a:solidFill>
              </a:rPr>
              <a:t>образование — самое великое благо для человека. Без образования люди грубы, и бедны, и несчастны.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(Чернышевский </a:t>
            </a:r>
            <a:r>
              <a:rPr lang="ru-RU" b="1" dirty="0">
                <a:solidFill>
                  <a:schemeClr val="bg1"/>
                </a:solidFill>
              </a:rPr>
              <a:t>Н. Г</a:t>
            </a:r>
            <a:r>
              <a:rPr lang="ru-RU" b="1" dirty="0" smtClean="0">
                <a:solidFill>
                  <a:schemeClr val="bg1"/>
                </a:solidFill>
              </a:rPr>
              <a:t>.)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https://sunveter.ru/uploads/posts/2015-08/1439925568_bell16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370947"/>
            <a:ext cx="1883706" cy="145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5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19256" cy="55054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chemeClr val="bg1"/>
                </a:solidFill>
              </a:rPr>
              <a:t>Преимущества </a:t>
            </a:r>
            <a:r>
              <a:rPr lang="ru-RU" sz="3600" b="1" dirty="0" smtClean="0">
                <a:solidFill>
                  <a:schemeClr val="bg1"/>
                </a:solidFill>
              </a:rPr>
              <a:t/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успешно </a:t>
            </a:r>
            <a:r>
              <a:rPr lang="ru-RU" sz="3600" b="1" dirty="0">
                <a:solidFill>
                  <a:schemeClr val="bg1"/>
                </a:solidFill>
              </a:rPr>
              <a:t>сданных экзаменов</a:t>
            </a:r>
            <a:r>
              <a:rPr lang="ru-RU" sz="3600" b="1" dirty="0" smtClean="0">
                <a:solidFill>
                  <a:schemeClr val="bg1"/>
                </a:solidFill>
              </a:rPr>
              <a:t>: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chemeClr val="bg1"/>
                </a:solidFill>
              </a:rPr>
              <a:t> 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FFFF00"/>
                </a:solidFill>
              </a:rPr>
              <a:t>- </a:t>
            </a:r>
            <a:r>
              <a:rPr lang="ru-RU" sz="2800" b="1" dirty="0">
                <a:solidFill>
                  <a:srgbClr val="FFFF00"/>
                </a:solidFill>
              </a:rPr>
              <a:t>Приобретение отличного образования. </a:t>
            </a:r>
            <a:br>
              <a:rPr lang="ru-RU" sz="2800" b="1" dirty="0">
                <a:solidFill>
                  <a:srgbClr val="FFFF00"/>
                </a:solidFill>
              </a:rPr>
            </a:br>
            <a:r>
              <a:rPr lang="ru-RU" sz="2800" b="1" dirty="0">
                <a:solidFill>
                  <a:srgbClr val="FFFF00"/>
                </a:solidFill>
              </a:rPr>
              <a:t>- Шанс получения хорошей работы. </a:t>
            </a:r>
            <a:br>
              <a:rPr lang="ru-RU" sz="2800" b="1" dirty="0">
                <a:solidFill>
                  <a:srgbClr val="FFFF00"/>
                </a:solidFill>
              </a:rPr>
            </a:br>
            <a:r>
              <a:rPr lang="ru-RU" sz="2800" b="1" dirty="0">
                <a:solidFill>
                  <a:srgbClr val="FFFF00"/>
                </a:solidFill>
              </a:rPr>
              <a:t>- Обретение уверенности в себе. </a:t>
            </a:r>
            <a:br>
              <a:rPr lang="ru-RU" sz="2800" b="1" dirty="0">
                <a:solidFill>
                  <a:srgbClr val="FFFF00"/>
                </a:solidFill>
              </a:rPr>
            </a:br>
            <a:r>
              <a:rPr lang="ru-RU" sz="2800" b="1" dirty="0">
                <a:solidFill>
                  <a:srgbClr val="FFFF00"/>
                </a:solidFill>
              </a:rPr>
              <a:t>- Рост чувства собственного достоинства. </a:t>
            </a:r>
            <a:br>
              <a:rPr lang="ru-RU" sz="2800" b="1" dirty="0">
                <a:solidFill>
                  <a:srgbClr val="FFFF00"/>
                </a:solidFill>
              </a:rPr>
            </a:br>
            <a:r>
              <a:rPr lang="ru-RU" sz="2800" b="1" dirty="0">
                <a:solidFill>
                  <a:srgbClr val="FFFF00"/>
                </a:solidFill>
              </a:rPr>
              <a:t>- Уважение со стороны людей. </a:t>
            </a:r>
          </a:p>
        </p:txBody>
      </p:sp>
    </p:spTree>
    <p:extLst>
      <p:ext uri="{BB962C8B-B14F-4D97-AF65-F5344CB8AC3E}">
        <p14:creationId xmlns:p14="http://schemas.microsoft.com/office/powerpoint/2010/main" val="403128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4294967295"/>
          </p:nvPr>
        </p:nvGraphicFramePr>
        <p:xfrm>
          <a:off x="107504" y="332656"/>
          <a:ext cx="9036496" cy="5793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099" name="Номер слайда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FF831C32-FF20-46EA-B78B-E87DBD14D3B3}" type="slidenum">
              <a:rPr lang="ru-RU" altLang="ru-RU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6</a:t>
            </a:fld>
            <a:endParaRPr lang="ru-RU" altLang="ru-RU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57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 idx="4294967295"/>
          </p:nvPr>
        </p:nvSpPr>
        <p:spPr>
          <a:xfrm>
            <a:off x="207963" y="115888"/>
            <a:ext cx="8540750" cy="1598612"/>
          </a:xfrm>
        </p:spPr>
        <p:txBody>
          <a:bodyPr/>
          <a:lstStyle/>
          <a:p>
            <a:r>
              <a:rPr lang="ru-RU" alt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проведения государственной итоговой аттестации</a:t>
            </a:r>
          </a:p>
        </p:txBody>
      </p:sp>
      <p:sp>
        <p:nvSpPr>
          <p:cNvPr id="5123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1412874"/>
            <a:ext cx="8713788" cy="4896445"/>
          </a:xfrm>
        </p:spPr>
        <p:txBody>
          <a:bodyPr>
            <a:normAutofit/>
          </a:bodyPr>
          <a:lstStyle/>
          <a:p>
            <a:pPr>
              <a:buClr>
                <a:srgbClr val="FF3300"/>
              </a:buClr>
              <a:buSzPct val="120000"/>
              <a:buFont typeface="Wingdings" panose="05000000000000000000" pitchFamily="2" charset="2"/>
              <a:buChar char="v"/>
            </a:pPr>
            <a:r>
              <a:rPr lang="ru-RU" alt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государственный экзамен – </a:t>
            </a:r>
            <a:r>
              <a:rPr lang="ru-RU" alt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ГЭ</a:t>
            </a:r>
          </a:p>
          <a:p>
            <a:pPr>
              <a:buClr>
                <a:srgbClr val="FF3300"/>
              </a:buClr>
              <a:buSzPct val="120000"/>
              <a:buFont typeface="Arial" panose="020B0604020202020204" pitchFamily="34" charset="0"/>
              <a:buNone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alt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с использованием экзаменационных материалов, представляющих собой комплексы заданий стандартизированной формы (контрольных измерительных материалов -КИМ) </a:t>
            </a:r>
          </a:p>
          <a:p>
            <a:pPr>
              <a:buClr>
                <a:srgbClr val="FF3300"/>
              </a:buClr>
              <a:buSzPct val="120000"/>
              <a:buNone/>
            </a:pPr>
            <a:r>
              <a:rPr lang="ru-RU" sz="2800" b="1" dirty="0"/>
              <a:t>Выбранные обучающимся предметы, формы ГИА указываются им в заявлении, которое он должен подать в образовательную организацию</a:t>
            </a:r>
            <a:endParaRPr lang="ru-RU" alt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Номер слайда 2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484491B-4396-41D7-8A2A-0727BB43A943}" type="slidenum">
              <a:rPr lang="ru-RU" altLang="ru-RU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7</a:t>
            </a:fld>
            <a:endParaRPr lang="ru-RU" altLang="ru-RU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5125" name="Picture 6" descr="http://mou-udsosh1.narod.ru/EGE/16-17/ogeh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7430" y="5165453"/>
            <a:ext cx="2065139" cy="1190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612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 idx="4294967295"/>
          </p:nvPr>
        </p:nvSpPr>
        <p:spPr>
          <a:xfrm>
            <a:off x="207963" y="115888"/>
            <a:ext cx="8540750" cy="1598612"/>
          </a:xfrm>
        </p:spPr>
        <p:txBody>
          <a:bodyPr/>
          <a:lstStyle/>
          <a:p>
            <a:r>
              <a:rPr lang="ru-RU" alt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проведения государственной итоговой аттестации</a:t>
            </a:r>
          </a:p>
        </p:txBody>
      </p:sp>
      <p:sp>
        <p:nvSpPr>
          <p:cNvPr id="5123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1412874"/>
            <a:ext cx="8713788" cy="4896446"/>
          </a:xfrm>
        </p:spPr>
        <p:txBody>
          <a:bodyPr>
            <a:normAutofit fontScale="25000" lnSpcReduction="20000"/>
          </a:bodyPr>
          <a:lstStyle/>
          <a:p>
            <a:pPr>
              <a:buClr>
                <a:srgbClr val="FF3300"/>
              </a:buClr>
              <a:buSzPct val="120000"/>
              <a:buFont typeface="Wingdings" panose="05000000000000000000" pitchFamily="2" charset="2"/>
              <a:buChar char="v"/>
            </a:pPr>
            <a:endParaRPr lang="ru-RU" altLang="ru-RU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3300"/>
              </a:buClr>
              <a:buSzPct val="120000"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sz="9600" u="sng" dirty="0">
                <a:solidFill>
                  <a:schemeClr val="bg1"/>
                </a:solidFill>
              </a:rPr>
              <a:t>ГИА в форме ГВЭ</a:t>
            </a:r>
            <a:r>
              <a:rPr lang="ru-RU" sz="9600" dirty="0">
                <a:solidFill>
                  <a:schemeClr val="bg1"/>
                </a:solidFill>
              </a:rPr>
              <a:t> </a:t>
            </a:r>
            <a:endParaRPr lang="ru-RU" sz="9600" dirty="0" smtClean="0">
              <a:solidFill>
                <a:schemeClr val="bg1"/>
              </a:solidFill>
            </a:endParaRPr>
          </a:p>
          <a:p>
            <a:r>
              <a:rPr lang="ru-RU" sz="9600" dirty="0" smtClean="0">
                <a:solidFill>
                  <a:schemeClr val="bg1"/>
                </a:solidFill>
              </a:rPr>
              <a:t>    проводится для обучающихся, освоивших образовательные программы основного общего образования в специальных учебно-воспитательных учреждениях закрытого типа,  а также для обучающихся с ограниченными возможностями здоровья, обучающихся детей-инвалидов</a:t>
            </a:r>
          </a:p>
          <a:p>
            <a:r>
              <a:rPr lang="ru-RU" sz="9600" dirty="0" smtClean="0">
                <a:solidFill>
                  <a:schemeClr val="bg1"/>
                </a:solidFill>
                <a:latin typeface="Times New Roman"/>
              </a:rPr>
              <a:t>При </a:t>
            </a:r>
            <a:r>
              <a:rPr lang="ru-RU" sz="9600" dirty="0">
                <a:solidFill>
                  <a:schemeClr val="bg1"/>
                </a:solidFill>
                <a:latin typeface="Times New Roman"/>
              </a:rPr>
              <a:t>подаче заявления обучающиеся предъявляют:</a:t>
            </a:r>
          </a:p>
          <a:p>
            <a:r>
              <a:rPr lang="ru-RU" sz="9600" dirty="0">
                <a:solidFill>
                  <a:schemeClr val="bg1"/>
                </a:solidFill>
              </a:rPr>
              <a:t> </a:t>
            </a:r>
            <a:r>
              <a:rPr lang="ru-RU" sz="9600" dirty="0">
                <a:solidFill>
                  <a:schemeClr val="bg1"/>
                </a:solidFill>
                <a:latin typeface="Times New Roman"/>
              </a:rPr>
              <a:t>выпускники с ОВЗ – рекомендации ПМПК</a:t>
            </a:r>
          </a:p>
          <a:p>
            <a:r>
              <a:rPr lang="ru-RU" sz="9600" dirty="0">
                <a:solidFill>
                  <a:schemeClr val="bg1"/>
                </a:solidFill>
                <a:latin typeface="Times New Roman"/>
              </a:rPr>
              <a:t>дети-инвалиды и инвалиды – оригинал или</a:t>
            </a:r>
          </a:p>
          <a:p>
            <a:pPr marL="0" indent="0">
              <a:buNone/>
            </a:pPr>
            <a:r>
              <a:rPr lang="ru-RU" sz="9600" dirty="0" smtClean="0">
                <a:solidFill>
                  <a:schemeClr val="bg1"/>
                </a:solidFill>
                <a:latin typeface="Times New Roman"/>
              </a:rPr>
              <a:t>        заверенную </a:t>
            </a:r>
            <a:r>
              <a:rPr lang="ru-RU" sz="9600" dirty="0">
                <a:solidFill>
                  <a:schemeClr val="bg1"/>
                </a:solidFill>
                <a:latin typeface="Times New Roman"/>
              </a:rPr>
              <a:t>в установленном порядке копию</a:t>
            </a:r>
          </a:p>
          <a:p>
            <a:pPr marL="0" indent="0">
              <a:buNone/>
            </a:pPr>
            <a:r>
              <a:rPr lang="ru-RU" sz="9600" dirty="0" smtClean="0">
                <a:solidFill>
                  <a:schemeClr val="bg1"/>
                </a:solidFill>
                <a:latin typeface="Times New Roman"/>
              </a:rPr>
              <a:t>        справки</a:t>
            </a:r>
            <a:r>
              <a:rPr lang="ru-RU" sz="9600" dirty="0">
                <a:solidFill>
                  <a:schemeClr val="bg1"/>
                </a:solidFill>
                <a:latin typeface="Times New Roman"/>
              </a:rPr>
              <a:t>, подтверждающей факт установления</a:t>
            </a:r>
          </a:p>
          <a:p>
            <a:pPr marL="0" indent="0">
              <a:buNone/>
            </a:pPr>
            <a:r>
              <a:rPr lang="ru-RU" sz="9600" dirty="0" smtClean="0">
                <a:solidFill>
                  <a:schemeClr val="bg1"/>
                </a:solidFill>
                <a:latin typeface="Times New Roman"/>
              </a:rPr>
              <a:t>         инвалидности</a:t>
            </a:r>
            <a:r>
              <a:rPr lang="ru-RU" sz="9600" dirty="0">
                <a:solidFill>
                  <a:schemeClr val="bg1"/>
                </a:solidFill>
                <a:latin typeface="Times New Roman"/>
              </a:rPr>
              <a:t>, выданной федеральным</a:t>
            </a:r>
          </a:p>
          <a:p>
            <a:pPr marL="0" indent="0">
              <a:buNone/>
            </a:pPr>
            <a:r>
              <a:rPr lang="ru-RU" sz="9600" dirty="0" smtClean="0">
                <a:solidFill>
                  <a:schemeClr val="bg1"/>
                </a:solidFill>
                <a:latin typeface="Times New Roman"/>
              </a:rPr>
              <a:t>         государственным </a:t>
            </a:r>
            <a:r>
              <a:rPr lang="ru-RU" sz="9600" dirty="0">
                <a:solidFill>
                  <a:schemeClr val="bg1"/>
                </a:solidFill>
                <a:latin typeface="Times New Roman"/>
              </a:rPr>
              <a:t>учреждением медико-</a:t>
            </a:r>
          </a:p>
          <a:p>
            <a:pPr marL="0" indent="0">
              <a:buNone/>
            </a:pPr>
            <a:r>
              <a:rPr lang="ru-RU" sz="9600" dirty="0" smtClean="0">
                <a:solidFill>
                  <a:schemeClr val="bg1"/>
                </a:solidFill>
                <a:latin typeface="Times New Roman"/>
              </a:rPr>
              <a:t>         социальной </a:t>
            </a:r>
            <a:r>
              <a:rPr lang="ru-RU" sz="9600" dirty="0">
                <a:solidFill>
                  <a:schemeClr val="bg1"/>
                </a:solidFill>
                <a:latin typeface="Times New Roman"/>
              </a:rPr>
              <a:t>экспертизы.</a:t>
            </a:r>
          </a:p>
          <a:p>
            <a:pPr>
              <a:buClr>
                <a:srgbClr val="FF3300"/>
              </a:buClr>
              <a:buSzPct val="120000"/>
              <a:buNone/>
            </a:pPr>
            <a:endParaRPr lang="ru-RU" sz="9600" dirty="0" smtClean="0">
              <a:solidFill>
                <a:schemeClr val="bg1"/>
              </a:solidFill>
            </a:endParaRPr>
          </a:p>
          <a:p>
            <a:pPr>
              <a:buClr>
                <a:srgbClr val="FF3300"/>
              </a:buClr>
              <a:buSzPct val="120000"/>
              <a:buNone/>
            </a:pPr>
            <a:r>
              <a:rPr lang="ru-RU" sz="9600" dirty="0" smtClean="0">
                <a:solidFill>
                  <a:schemeClr val="bg1"/>
                </a:solidFill>
              </a:rPr>
              <a:t> </a:t>
            </a:r>
            <a:endParaRPr lang="ru-RU" altLang="ru-RU" sz="9600" dirty="0">
              <a:solidFill>
                <a:schemeClr val="bg1"/>
              </a:solidFill>
            </a:endParaRPr>
          </a:p>
        </p:txBody>
      </p:sp>
      <p:sp>
        <p:nvSpPr>
          <p:cNvPr id="5124" name="Номер слайда 2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484491B-4396-41D7-8A2A-0727BB43A943}" type="slidenum">
              <a:rPr lang="ru-RU" altLang="ru-RU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8</a:t>
            </a:fld>
            <a:endParaRPr lang="ru-RU" altLang="ru-RU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5125" name="Picture 6" descr="http://mou-udsosh1.narod.ru/EGE/16-17/ogeh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7430" y="5165453"/>
            <a:ext cx="2065139" cy="1190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347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9382"/>
            <a:ext cx="8568630" cy="645176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19113" y="0"/>
            <a:ext cx="8229600" cy="692150"/>
          </a:xfrm>
        </p:spPr>
        <p:txBody>
          <a:bodyPr/>
          <a:lstStyle/>
          <a:p>
            <a:r>
              <a:rPr lang="ru-RU" altLang="ru-RU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проведения ГИА-9</a:t>
            </a:r>
          </a:p>
        </p:txBody>
      </p:sp>
      <p:grpSp>
        <p:nvGrpSpPr>
          <p:cNvPr id="6148" name="Группа 17"/>
          <p:cNvGrpSpPr>
            <a:grpSpLocks/>
          </p:cNvGrpSpPr>
          <p:nvPr/>
        </p:nvGrpSpPr>
        <p:grpSpPr bwMode="auto">
          <a:xfrm>
            <a:off x="395288" y="692151"/>
            <a:ext cx="8424862" cy="5905497"/>
            <a:chOff x="4904319" y="1196753"/>
            <a:chExt cx="3997200" cy="5080616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075294" y="1196753"/>
              <a:ext cx="3655250" cy="162929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200" b="1" kern="0" dirty="0">
                <a:solidFill>
                  <a:srgbClr val="333399"/>
                </a:solidFill>
                <a:latin typeface="Cambria" pitchFamily="18" charset="0"/>
              </a:endParaRPr>
            </a:p>
          </p:txBody>
        </p:sp>
        <p:sp>
          <p:nvSpPr>
            <p:cNvPr id="7" name="Стрелка вниз 6"/>
            <p:cNvSpPr/>
            <p:nvPr/>
          </p:nvSpPr>
          <p:spPr>
            <a:xfrm>
              <a:off x="6156195" y="1768495"/>
              <a:ext cx="1306099" cy="324036"/>
            </a:xfrm>
            <a:prstGeom prst="downArrow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075294" y="2182829"/>
              <a:ext cx="3655250" cy="345537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kern="0" dirty="0">
                  <a:solidFill>
                    <a:srgbClr val="FF0000"/>
                  </a:solidFill>
                  <a:latin typeface="Cambria" pitchFamily="18" charset="0"/>
                </a:rPr>
                <a:t>Обязательные предметы: 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364520" y="3578633"/>
              <a:ext cx="3099393" cy="1645738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kern="0" dirty="0">
                  <a:solidFill>
                    <a:srgbClr val="C00000"/>
                  </a:solidFill>
                  <a:latin typeface="Cambria" pitchFamily="18" charset="0"/>
                </a:rPr>
                <a:t>2 предмета по выбору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kern="0" dirty="0">
                  <a:solidFill>
                    <a:srgbClr val="333399"/>
                  </a:solidFill>
                  <a:latin typeface="Cambria" pitchFamily="18" charset="0"/>
                </a:rPr>
                <a:t>(физика, химия, биология, история, география, информатика и ИКТ, иностранные языки, обществознание, литература)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364520" y="2651284"/>
              <a:ext cx="3099393" cy="394158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kern="0" dirty="0">
                  <a:solidFill>
                    <a:srgbClr val="333399"/>
                  </a:solidFill>
                  <a:latin typeface="Cambria" pitchFamily="18" charset="0"/>
                </a:rPr>
                <a:t>русский язык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364520" y="3082863"/>
              <a:ext cx="3099393" cy="359194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kern="0" dirty="0">
                  <a:solidFill>
                    <a:srgbClr val="333399"/>
                  </a:solidFill>
                  <a:latin typeface="Cambria" pitchFamily="18" charset="0"/>
                </a:rPr>
                <a:t>математика</a:t>
              </a:r>
            </a:p>
          </p:txBody>
        </p:sp>
        <p:sp>
          <p:nvSpPr>
            <p:cNvPr id="6157" name="Прямоугольник 16"/>
            <p:cNvSpPr>
              <a:spLocks noChangeArrowheads="1"/>
            </p:cNvSpPr>
            <p:nvPr/>
          </p:nvSpPr>
          <p:spPr bwMode="auto">
            <a:xfrm>
              <a:off x="4904319" y="5348074"/>
              <a:ext cx="3997200" cy="929295"/>
            </a:xfrm>
            <a:prstGeom prst="rect">
              <a:avLst/>
            </a:prstGeom>
            <a:solidFill>
              <a:srgbClr val="B9CDE5">
                <a:alpha val="3098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prstDash val="sysDash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3200" b="1">
                  <a:solidFill>
                    <a:srgbClr val="C00000"/>
                  </a:solidFill>
                  <a:latin typeface="Cambria" panose="02040503050406030204" pitchFamily="18" charset="0"/>
                </a:rPr>
                <a:t>Аттестат = успешные результаты ГИА </a:t>
              </a:r>
            </a:p>
            <a:p>
              <a:pPr algn="ctr"/>
              <a:r>
                <a:rPr lang="ru-RU" altLang="ru-RU" sz="3200" b="1">
                  <a:solidFill>
                    <a:srgbClr val="C00000"/>
                  </a:solidFill>
                  <a:latin typeface="Cambria" panose="02040503050406030204" pitchFamily="18" charset="0"/>
                </a:rPr>
                <a:t>по </a:t>
              </a:r>
              <a:r>
                <a:rPr lang="ru-RU" altLang="ru-RU" sz="3200" b="1" u="sng">
                  <a:solidFill>
                    <a:srgbClr val="C00000"/>
                  </a:solidFill>
                  <a:latin typeface="Cambria" panose="02040503050406030204" pitchFamily="18" charset="0"/>
                </a:rPr>
                <a:t>четырем</a:t>
              </a:r>
              <a:r>
                <a:rPr lang="ru-RU" altLang="ru-RU" sz="3200" b="1">
                  <a:solidFill>
                    <a:srgbClr val="C00000"/>
                  </a:solidFill>
                  <a:latin typeface="Cambria" panose="02040503050406030204" pitchFamily="18" charset="0"/>
                </a:rPr>
                <a:t>  учебным предметам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64715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436</Words>
  <Application>Microsoft Office PowerPoint</Application>
  <PresentationFormat>Экран (4:3)</PresentationFormat>
  <Paragraphs>94</Paragraphs>
  <Slides>20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Aharoni</vt:lpstr>
      <vt:lpstr>Arial</vt:lpstr>
      <vt:lpstr>Book Antiqua</vt:lpstr>
      <vt:lpstr>Calibri</vt:lpstr>
      <vt:lpstr>Cambria</vt:lpstr>
      <vt:lpstr>Century Gothic</vt:lpstr>
      <vt:lpstr>Times New Roman</vt:lpstr>
      <vt:lpstr>Wingdings</vt:lpstr>
      <vt:lpstr>Тема Office</vt:lpstr>
      <vt:lpstr>Организационное  родительское собрание  в 9 классе</vt:lpstr>
      <vt:lpstr>Выбор пути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Формы проведения государственной итоговой аттестации</vt:lpstr>
      <vt:lpstr>Формы проведения государственной итоговой аттестации</vt:lpstr>
      <vt:lpstr>Порядок проведения ГИА-9</vt:lpstr>
      <vt:lpstr>Участники государственной итоговой аттестации</vt:lpstr>
      <vt:lpstr>Итоговое собеседование по русскому языку</vt:lpstr>
      <vt:lpstr>Изменения в 2020-21году в КИМ по математике</vt:lpstr>
      <vt:lpstr>План-график проведения внешних процедур оценки качества в 9-х классах</vt:lpstr>
      <vt:lpstr> Время начала экзаменов в 9 классах - 10.00 часов по местному времени Продолжительность экзаменов :  </vt:lpstr>
      <vt:lpstr>Информацию по ГИА 2022 можно найти:</vt:lpstr>
      <vt:lpstr>Самообразование  -   залог успеха! </vt:lpstr>
      <vt:lpstr>Решу ОГЭ</vt:lpstr>
      <vt:lpstr>ПАМЯТКИ </vt:lpstr>
      <vt:lpstr> Результаты ОГЭ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Организационное  родительское собрание  в 9 классе</dc:title>
  <dc:creator>user</dc:creator>
  <cp:lastModifiedBy>Вероника Буланова</cp:lastModifiedBy>
  <cp:revision>33</cp:revision>
  <cp:lastPrinted>2021-10-01T10:17:42Z</cp:lastPrinted>
  <dcterms:created xsi:type="dcterms:W3CDTF">2018-09-12T11:43:10Z</dcterms:created>
  <dcterms:modified xsi:type="dcterms:W3CDTF">2021-10-05T08:20:41Z</dcterms:modified>
</cp:coreProperties>
</file>