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7" r:id="rId2"/>
    <p:sldId id="275" r:id="rId3"/>
    <p:sldId id="296" r:id="rId4"/>
    <p:sldId id="268" r:id="rId5"/>
    <p:sldId id="256" r:id="rId6"/>
    <p:sldId id="257" r:id="rId7"/>
    <p:sldId id="263" r:id="rId8"/>
    <p:sldId id="297" r:id="rId9"/>
    <p:sldId id="274" r:id="rId10"/>
    <p:sldId id="260" r:id="rId11"/>
    <p:sldId id="258" r:id="rId12"/>
    <p:sldId id="261" r:id="rId13"/>
    <p:sldId id="262" r:id="rId14"/>
    <p:sldId id="264" r:id="rId15"/>
    <p:sldId id="265" r:id="rId16"/>
    <p:sldId id="292" r:id="rId17"/>
    <p:sldId id="276" r:id="rId18"/>
    <p:sldId id="279" r:id="rId19"/>
    <p:sldId id="280" r:id="rId20"/>
    <p:sldId id="295" r:id="rId21"/>
    <p:sldId id="283" r:id="rId22"/>
    <p:sldId id="294" r:id="rId23"/>
    <p:sldId id="278" r:id="rId24"/>
    <p:sldId id="284" r:id="rId25"/>
    <p:sldId id="293" r:id="rId26"/>
    <p:sldId id="285" r:id="rId27"/>
    <p:sldId id="288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zRO" initials="K" lastIdx="0" clrIdx="0">
    <p:extLst>
      <p:ext uri="{19B8F6BF-5375-455C-9EA6-DF929625EA0E}">
        <p15:presenceInfo xmlns:p15="http://schemas.microsoft.com/office/powerpoint/2012/main" userId="Kuz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4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0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4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4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14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2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8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7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1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3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8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3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4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0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F534-F1FF-47D7-94CD-97A63A6E3573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E37D8B-A2D1-459D-A1B4-3C0086A63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demo=2&amp;base=LAW&amp;n=405174&amp;dst=100382&amp;field=134&amp;date=27.02.202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demo=2&amp;base=LAW&amp;n=405174&amp;dst=100216&amp;field=134&amp;date=27.02.2023" TargetMode="External"/><Relationship Id="rId2" Type="http://schemas.openxmlformats.org/officeDocument/2006/relationships/hyperlink" Target="https://login.consultant.ru/link/?req=doc&amp;demo=2&amp;base=LAW&amp;n=405174&amp;dst=100210&amp;field=134&amp;date=27.02.202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57669&amp;dst=100030&amp;field=134&amp;date=10.03.2023" TargetMode="External"/><Relationship Id="rId7" Type="http://schemas.openxmlformats.org/officeDocument/2006/relationships/hyperlink" Target="https://login.consultant.ru/link/?req=doc&amp;base=LAW&amp;n=421320&amp;dst=100033&amp;field=134&amp;date=10.03.2023" TargetMode="External"/><Relationship Id="rId2" Type="http://schemas.openxmlformats.org/officeDocument/2006/relationships/hyperlink" Target="https://login.consultant.ru/link/?req=doc&amp;base=LAW&amp;n=421320&amp;dst=100025&amp;field=134&amp;date=10.03.20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in.consultant.ru/link/?req=doc&amp;base=LAW&amp;n=357669&amp;dst=100024&amp;field=134&amp;date=10.03.2023" TargetMode="External"/><Relationship Id="rId5" Type="http://schemas.openxmlformats.org/officeDocument/2006/relationships/hyperlink" Target="https://login.consultant.ru/link/?req=doc&amp;base=LAW&amp;n=421320&amp;dst=100030&amp;field=134&amp;date=10.03.2023" TargetMode="External"/><Relationship Id="rId4" Type="http://schemas.openxmlformats.org/officeDocument/2006/relationships/hyperlink" Target="https://login.consultant.ru/link/?req=doc&amp;base=LAW&amp;n=357669&amp;dst=100027&amp;field=134&amp;date=10.03.202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30636&amp;date=10.03.2023&amp;dst=259&amp;field=13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27301&amp;date=10.03.2023&amp;dst=100038&amp;field=134" TargetMode="External"/><Relationship Id="rId2" Type="http://schemas.openxmlformats.org/officeDocument/2006/relationships/hyperlink" Target="https://login.consultant.ru/link/?req=doc&amp;base=LAW&amp;n=427301&amp;dst=100009&amp;field=134&amp;date=10.03.202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17970&amp;dst=100009&amp;field=134&amp;date=10.03.202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04665&amp;dst=100017&amp;field=134&amp;date=07.03.2023" TargetMode="External"/><Relationship Id="rId2" Type="http://schemas.openxmlformats.org/officeDocument/2006/relationships/hyperlink" Target="https://login.consultant.ru/link/?req=doc&amp;base=LAW&amp;n=434865&amp;dst=5661&amp;field=134&amp;date=07.03.202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03106&amp;date=07.03.2023&amp;dst=100007&amp;field=1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kontur.ru/courses/854-Obuchenie-bezopasnym-metodam-i-priemam-vypolneniya-rabot" TargetMode="External"/><Relationship Id="rId2" Type="http://schemas.openxmlformats.org/officeDocument/2006/relationships/hyperlink" Target="https://school.kontur.ru/courses/851-obuchenie-po-obshhim-voprosam-ohrani-tryd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ormativ.kontur.ru/document?moduleId=1&amp;documentId=411056" TargetMode="External"/><Relationship Id="rId4" Type="http://schemas.openxmlformats.org/officeDocument/2006/relationships/hyperlink" Target="https://school.kontur.ru/courses/857-Obuchenie-bezopasnym-metodam-i-priemam-vypolneniya-rabo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05174&amp;date=09.03.2023&amp;dst=100046&amp;field=13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886" y="152401"/>
            <a:ext cx="9251092" cy="13492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Новое в законодательстве по охране труда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5978" y="5750011"/>
            <a:ext cx="183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Кемерово</a:t>
            </a:r>
          </a:p>
          <a:p>
            <a:pPr algn="ctr"/>
            <a:r>
              <a:rPr lang="ru-RU" dirty="0"/>
              <a:t>2023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10" y="1915183"/>
            <a:ext cx="4438576" cy="4362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" y="4648200"/>
            <a:ext cx="37075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4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254" y="150941"/>
            <a:ext cx="10622692" cy="1686097"/>
          </a:xfrm>
        </p:spPr>
        <p:txBody>
          <a:bodyPr>
            <a:normAutofit/>
          </a:bodyPr>
          <a:lstStyle/>
          <a:p>
            <a:r>
              <a:rPr lang="ru-RU" dirty="0"/>
              <a:t>Обучение на предприятии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50"/>
            <a:ext cx="10020300" cy="600075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работодателя по проверке знания требований охраны труда работников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обучения по охране труда мин. количества работников в спец. организации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Минимальное количество работников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приложение № 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254" y="5804587"/>
            <a:ext cx="10947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4"/>
                </a:solidFill>
              </a:rPr>
              <a:t>Пункт 85. Постановление Правительства РФ от 24.12.2021 N 2464 </a:t>
            </a:r>
            <a:br>
              <a:rPr lang="ru-RU" sz="1600" i="1" dirty="0">
                <a:solidFill>
                  <a:schemeClr val="accent4"/>
                </a:solidFill>
              </a:rPr>
            </a:br>
            <a:r>
              <a:rPr lang="ru-RU" sz="1600" i="1" dirty="0">
                <a:solidFill>
                  <a:schemeClr val="accent4"/>
                </a:solidFill>
              </a:rPr>
              <a:t>"О порядке обучения по охране труда и проверки знания требований охраны труда" </a:t>
            </a:r>
          </a:p>
        </p:txBody>
      </p:sp>
    </p:spTree>
    <p:extLst>
      <p:ext uri="{BB962C8B-B14F-4D97-AF65-F5344CB8AC3E}">
        <p14:creationId xmlns:p14="http://schemas.microsoft.com/office/powerpoint/2010/main" val="35434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5837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Минимальное количество работников, подлежащих обучению в спец. организациях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25"/>
          <a:stretch/>
        </p:blipFill>
        <p:spPr>
          <a:xfrm>
            <a:off x="333712" y="1074438"/>
            <a:ext cx="9591338" cy="41463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10948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>
                <a:effectLst/>
                <a:latin typeface="Times New Roman" panose="02020603050405020304" pitchFamily="18" charset="0"/>
              </a:rPr>
              <a:t>&lt;*&gt; В соответствии с критериями отнесения деятельности работодателей, к определенной категории риска, (утв. постановлением Правительства Российской Федерации от 21 июля 2021 года №1230. Обозначения категорий риска организаций: НР - низкого риска, УР - умеренного риска, СР - среднего риска, ВР - высокого риска, ЗР - значительного риска. </a:t>
            </a:r>
          </a:p>
          <a:p>
            <a:pPr algn="just"/>
            <a:r>
              <a:rPr lang="ru-RU" b="0" dirty="0">
                <a:effectLst/>
                <a:latin typeface="Times New Roman" panose="02020603050405020304" pitchFamily="18" charset="0"/>
              </a:rPr>
              <a:t>&lt;**&gt; Но не менее 3 человек на каждое обособленное структурное подразделение (филиал) с численностью более 50 человек, включая руководителя. </a:t>
            </a:r>
          </a:p>
        </p:txBody>
      </p:sp>
    </p:spTree>
    <p:extLst>
      <p:ext uri="{BB962C8B-B14F-4D97-AF65-F5344CB8AC3E}">
        <p14:creationId xmlns:p14="http://schemas.microsoft.com/office/powerpoint/2010/main" val="90666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4" y="0"/>
            <a:ext cx="8596668" cy="1320800"/>
          </a:xfrm>
        </p:spPr>
        <p:txBody>
          <a:bodyPr/>
          <a:lstStyle/>
          <a:p>
            <a:r>
              <a:rPr lang="ru-RU" dirty="0"/>
              <a:t>Самостоятельное обучение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84" y="990600"/>
            <a:ext cx="10371666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Работодатели , осуществляющие деятельность по обучению своих работников вопросам охраны труда,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соответствующие</a:t>
            </a:r>
            <a:r>
              <a:rPr lang="ru-RU" sz="2800" dirty="0"/>
              <a:t> требованиям </a:t>
            </a:r>
            <a:r>
              <a:rPr lang="ru-RU" sz="2800" dirty="0">
                <a:hlinkClick r:id="rId2"/>
              </a:rPr>
              <a:t>пунктов 96</a:t>
            </a:r>
            <a:r>
              <a:rPr lang="ru-RU" sz="2800" dirty="0"/>
              <a:t> - </a:t>
            </a:r>
            <a:r>
              <a:rPr lang="ru-RU" sz="2800" dirty="0">
                <a:hlinkClick r:id="rId3"/>
              </a:rPr>
              <a:t>98</a:t>
            </a:r>
            <a:r>
              <a:rPr lang="ru-RU" sz="2800" dirty="0"/>
              <a:t> настоящих Правил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проинформировавшие</a:t>
            </a:r>
            <a:r>
              <a:rPr lang="ru-RU" sz="2800" dirty="0"/>
              <a:t> Министерство труда и социальной защиты Российской Федерации о намерении осуществлять деятельность по обучению своих работников вопросам охраны труда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подлежат регистрации </a:t>
            </a:r>
            <a:r>
              <a:rPr lang="ru-RU" sz="2800" dirty="0"/>
              <a:t>в реестре лиц, осуществляющих деятельность по обучению своих работников вопросам охраны труда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4"/>
                </a:solidFill>
              </a:rPr>
              <a:t>Пункт 106 Постановления Правительства РФ от 24.12.2021 N 2464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74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871" b="23511"/>
          <a:stretch/>
        </p:blipFill>
        <p:spPr>
          <a:xfrm>
            <a:off x="381000" y="732853"/>
            <a:ext cx="11522818" cy="5096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458659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Передача сведений в реестр обученных 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822" y="6385268"/>
            <a:ext cx="10777151" cy="472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</a:rPr>
              <a:t>Пункт 119 Постановления Правительства РФ от 24.12.2021 N 2464 </a:t>
            </a:r>
          </a:p>
        </p:txBody>
      </p:sp>
    </p:spTree>
    <p:extLst>
      <p:ext uri="{BB962C8B-B14F-4D97-AF65-F5344CB8AC3E}">
        <p14:creationId xmlns:p14="http://schemas.microsoft.com/office/powerpoint/2010/main" val="54036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84" y="15708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Актуализировать программы необходимо: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84" y="960439"/>
            <a:ext cx="9819216" cy="5478461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при вступлении в силу </a:t>
            </a:r>
            <a:r>
              <a:rPr lang="ru-RU" sz="2800" dirty="0"/>
              <a:t>нормативно-правовых актов, содержащих государственные требования охраны труда;</a:t>
            </a:r>
          </a:p>
          <a:p>
            <a:r>
              <a:rPr lang="ru-RU" sz="2800" b="1" dirty="0"/>
              <a:t>при вводе в эксплуатацию нового </a:t>
            </a:r>
            <a:r>
              <a:rPr lang="ru-RU" sz="2800" dirty="0"/>
              <a:t>вида оборудования, инструментов и приспособлений, введении новых технологических процессов, сырья и материалов, требующих дополнительных знаний;</a:t>
            </a:r>
          </a:p>
          <a:p>
            <a:r>
              <a:rPr lang="ru-RU" sz="2800" b="1" dirty="0"/>
              <a:t>по требованию должностных лиц </a:t>
            </a:r>
            <a:r>
              <a:rPr lang="ru-RU" sz="2800" dirty="0"/>
              <a:t>ГИТ, например во время проверки;</a:t>
            </a:r>
          </a:p>
          <a:p>
            <a:r>
              <a:rPr lang="ru-RU" sz="2800" b="1" dirty="0"/>
              <a:t>в случае изменения должностных обязанностей </a:t>
            </a:r>
            <a:r>
              <a:rPr lang="ru-RU" sz="2800" dirty="0"/>
              <a:t>работников, непосредственно связанных с производственной деятельностью.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1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84" y="171450"/>
            <a:ext cx="8596668" cy="1320800"/>
          </a:xfrm>
        </p:spPr>
        <p:txBody>
          <a:bodyPr/>
          <a:lstStyle/>
          <a:p>
            <a:r>
              <a:rPr lang="ru-RU" dirty="0"/>
              <a:t>Периодичность обучения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83" r="5643" b="9367"/>
          <a:stretch/>
        </p:blipFill>
        <p:spPr>
          <a:xfrm>
            <a:off x="228601" y="917994"/>
            <a:ext cx="11338232" cy="53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8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1584" y="2628900"/>
            <a:ext cx="10295466" cy="2076450"/>
          </a:xfrm>
        </p:spPr>
        <p:txBody>
          <a:bodyPr>
            <a:noAutofit/>
          </a:bodyPr>
          <a:lstStyle/>
          <a:p>
            <a:r>
              <a:rPr lang="en-US" sz="6000" dirty="0"/>
              <a:t>II. </a:t>
            </a:r>
            <a:r>
              <a:rPr lang="ru-RU" sz="6000" dirty="0"/>
              <a:t>Оказание первой помощи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35" y="4648200"/>
            <a:ext cx="37075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1" y="167418"/>
            <a:ext cx="6229350" cy="2024877"/>
          </a:xfrm>
        </p:spPr>
        <p:txBody>
          <a:bodyPr>
            <a:noAutofit/>
          </a:bodyPr>
          <a:lstStyle/>
          <a:p>
            <a:r>
              <a:rPr lang="ru-RU" sz="2800" b="1" dirty="0"/>
              <a:t>Письмо Минздрава России от 20.01.2023 N 30-2/И/2-791 </a:t>
            </a:r>
          </a:p>
          <a:p>
            <a:pPr marL="0" indent="0">
              <a:buNone/>
            </a:pPr>
            <a:r>
              <a:rPr lang="ru-RU" sz="2800" b="1" dirty="0"/>
              <a:t>«О направлении алгоритма оказания первой помощи»</a:t>
            </a:r>
          </a:p>
          <a:p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67418"/>
            <a:ext cx="5398930" cy="6332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92295"/>
            <a:ext cx="5360773" cy="40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Текстовое описание алгоритма первой помощи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06" y="1232500"/>
            <a:ext cx="6588293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81" y="3679139"/>
            <a:ext cx="5498284" cy="29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6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7" y="312467"/>
            <a:ext cx="10577384" cy="6545533"/>
          </a:xfrm>
        </p:spPr>
      </p:pic>
    </p:spTree>
    <p:extLst>
      <p:ext uri="{BB962C8B-B14F-4D97-AF65-F5344CB8AC3E}">
        <p14:creationId xmlns:p14="http://schemas.microsoft.com/office/powerpoint/2010/main" val="158703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975" y="516835"/>
            <a:ext cx="6868834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НОВОЕ В ЗАКОНОДАТЕЛЬСТВЕ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642" y="1421970"/>
            <a:ext cx="11427941" cy="543602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Обучение охране труда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Оказание первой помощи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Расследование и учет случаев профессиональных заболеваний работников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Правила эвакуации при чрезвычайных ситуациях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Обязательное психиатрическое освидетельствование работников сферы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3882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4" y="2019300"/>
            <a:ext cx="9438216" cy="2343150"/>
          </a:xfrm>
        </p:spPr>
        <p:txBody>
          <a:bodyPr>
            <a:noAutofit/>
          </a:bodyPr>
          <a:lstStyle/>
          <a:p>
            <a:r>
              <a:rPr lang="en-US" sz="4400" dirty="0"/>
              <a:t>III.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Расследование и учет случаев профессиональных заболеваний работников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35" y="4648200"/>
            <a:ext cx="37075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8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98" y="0"/>
            <a:ext cx="10515600" cy="1325563"/>
          </a:xfrm>
        </p:spPr>
        <p:txBody>
          <a:bodyPr/>
          <a:lstStyle/>
          <a:p>
            <a:r>
              <a:rPr lang="ru-RU" b="1" dirty="0"/>
              <a:t>Расследование и учет профзаболеваний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99" y="742950"/>
            <a:ext cx="11672501" cy="5981700"/>
          </a:xfrm>
        </p:spPr>
        <p:txBody>
          <a:bodyPr>
            <a:noAutofit/>
          </a:bodyPr>
          <a:lstStyle/>
          <a:p>
            <a:r>
              <a:rPr lang="ru-RU" sz="2800" b="1" dirty="0"/>
              <a:t>Постановление Правительства РФ от 05.07.2022 N 1206 </a:t>
            </a:r>
          </a:p>
          <a:p>
            <a:pPr marL="0" indent="0">
              <a:buNone/>
            </a:pPr>
            <a:r>
              <a:rPr lang="ru-RU" sz="2800" b="1" dirty="0"/>
              <a:t>"О порядке расследования и учета случаев профессиональных заболеваний работников"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/>
              <a:t> Мед. организации </a:t>
            </a:r>
            <a:r>
              <a:rPr lang="ru-RU" sz="2000" dirty="0">
                <a:hlinkClick r:id="rId2"/>
              </a:rPr>
              <a:t>должны направлять</a:t>
            </a:r>
            <a:r>
              <a:rPr lang="ru-RU" sz="2000" dirty="0"/>
              <a:t> работников в центр </a:t>
            </a:r>
            <a:r>
              <a:rPr lang="ru-RU" sz="2000" dirty="0" err="1"/>
              <a:t>профпатологии</a:t>
            </a:r>
            <a:r>
              <a:rPr lang="ru-RU" sz="2000" dirty="0"/>
              <a:t> при подозрении на острое профзаболевание. Прежде это </a:t>
            </a:r>
            <a:r>
              <a:rPr lang="ru-RU" sz="2000" dirty="0">
                <a:hlinkClick r:id="rId3"/>
              </a:rPr>
              <a:t>делали</a:t>
            </a:r>
            <a:r>
              <a:rPr lang="ru-RU" sz="2000" dirty="0"/>
              <a:t>, только если выявили хроническое заболевание (если острое, то заключительный диагноз </a:t>
            </a:r>
            <a:r>
              <a:rPr lang="ru-RU" sz="2000" dirty="0">
                <a:hlinkClick r:id="rId4"/>
              </a:rPr>
              <a:t>ставили</a:t>
            </a:r>
            <a:r>
              <a:rPr lang="ru-RU" sz="2000" dirty="0"/>
              <a:t> сами). </a:t>
            </a:r>
          </a:p>
          <a:p>
            <a:r>
              <a:rPr lang="ru-RU" sz="2000" dirty="0">
                <a:hlinkClick r:id="rId5"/>
              </a:rPr>
              <a:t>Информировать</a:t>
            </a:r>
            <a:r>
              <a:rPr lang="ru-RU" sz="2000" dirty="0"/>
              <a:t> работодателей клиникам придется не только о предварительном диагнозе острого заболевания, как </a:t>
            </a:r>
            <a:r>
              <a:rPr lang="ru-RU" sz="2000" dirty="0">
                <a:hlinkClick r:id="rId6"/>
              </a:rPr>
              <a:t>прежде</a:t>
            </a:r>
            <a:r>
              <a:rPr lang="ru-RU" sz="2000" dirty="0"/>
              <a:t>, но и о выявлении хронического. </a:t>
            </a:r>
          </a:p>
          <a:p>
            <a:r>
              <a:rPr lang="ru-RU" sz="2000" dirty="0"/>
              <a:t>При выявлении хронического заболевания мед. организации </a:t>
            </a:r>
            <a:r>
              <a:rPr lang="ru-RU" sz="2000" dirty="0">
                <a:hlinkClick r:id="rId7"/>
              </a:rPr>
              <a:t>подают</a:t>
            </a:r>
            <a:r>
              <a:rPr lang="ru-RU" sz="2000" dirty="0"/>
              <a:t> в центр </a:t>
            </a:r>
            <a:r>
              <a:rPr lang="ru-RU" sz="2000" dirty="0" err="1"/>
              <a:t>профпатологии</a:t>
            </a:r>
            <a:r>
              <a:rPr lang="ru-RU" sz="2000" dirty="0"/>
              <a:t> больше документов, чем было. </a:t>
            </a:r>
          </a:p>
          <a:p>
            <a:r>
              <a:rPr lang="ru-RU" sz="2000" dirty="0"/>
              <a:t>К </a:t>
            </a:r>
            <a:r>
              <a:rPr lang="ru-RU" sz="2000" dirty="0">
                <a:hlinkClick r:id="rId3"/>
              </a:rPr>
              <a:t>прежнему списку</a:t>
            </a:r>
            <a:r>
              <a:rPr lang="ru-RU" sz="2000" dirty="0"/>
              <a:t> добавили: </a:t>
            </a:r>
          </a:p>
          <a:p>
            <a:pPr marL="457200" lvl="1" indent="0">
              <a:buNone/>
            </a:pPr>
            <a:r>
              <a:rPr lang="ru-RU" sz="1800" dirty="0"/>
              <a:t>- карту эпидемиологического обследования (составляют при заражении инфекционным или паразитарным заболеванием); </a:t>
            </a:r>
          </a:p>
          <a:p>
            <a:pPr marL="457200" lvl="1" indent="0">
              <a:buNone/>
            </a:pPr>
            <a:r>
              <a:rPr lang="ru-RU" sz="1800" dirty="0"/>
              <a:t>- копии протоколов лабораторных испытаний на рабочем месте работника (при наличии их у работодателя). </a:t>
            </a:r>
          </a:p>
        </p:txBody>
      </p:sp>
    </p:spTree>
    <p:extLst>
      <p:ext uri="{BB962C8B-B14F-4D97-AF65-F5344CB8AC3E}">
        <p14:creationId xmlns:p14="http://schemas.microsoft.com/office/powerpoint/2010/main" val="973240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284" y="2667000"/>
            <a:ext cx="9342966" cy="2305050"/>
          </a:xfrm>
        </p:spPr>
        <p:txBody>
          <a:bodyPr>
            <a:noAutofit/>
          </a:bodyPr>
          <a:lstStyle/>
          <a:p>
            <a:r>
              <a:rPr lang="en-US" sz="5400" dirty="0"/>
              <a:t>IV.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Правила эвакуации при чрезвычайных ситуациях</a:t>
            </a:r>
            <a:br>
              <a:rPr lang="ru-RU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/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69697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634" y="13335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Эвакуация при чрезвычайных ситуациях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076" y="1027905"/>
            <a:ext cx="11650362" cy="5735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Федеральный закон от 21.12.1994 N 68-ФЗ </a:t>
            </a:r>
          </a:p>
          <a:p>
            <a:pPr marL="0" indent="0">
              <a:buNone/>
            </a:pPr>
            <a:r>
              <a:rPr lang="ru-RU" sz="2400" b="1" dirty="0"/>
              <a:t>"О защите населения и территорий от чрезвычайных ситуаций природного и техногенного характера" </a:t>
            </a:r>
          </a:p>
          <a:p>
            <a:pPr marL="0" indent="0">
              <a:buNone/>
            </a:pPr>
            <a:r>
              <a:rPr lang="ru-RU" dirty="0"/>
              <a:t>  </a:t>
            </a:r>
            <a:endParaRPr lang="ru-RU" sz="2000" dirty="0"/>
          </a:p>
          <a:p>
            <a:r>
              <a:rPr lang="ru-RU" sz="2400" dirty="0">
                <a:solidFill>
                  <a:srgbClr val="FF0000"/>
                </a:solidFill>
              </a:rPr>
              <a:t>Руководитель организации, на территории которой </a:t>
            </a:r>
            <a:r>
              <a:rPr lang="ru-RU" sz="2400" dirty="0"/>
              <a:t>может возникнуть или возникла чрезвычайная ситуация, </a:t>
            </a:r>
            <a:r>
              <a:rPr lang="ru-RU" sz="2400" dirty="0">
                <a:solidFill>
                  <a:srgbClr val="FF0000"/>
                </a:solidFill>
              </a:rPr>
              <a:t>вводит режим повышенной готовности или чрезвычайной ситуации </a:t>
            </a:r>
            <a:r>
              <a:rPr lang="en-US" sz="2400" dirty="0"/>
              <a:t>… </a:t>
            </a:r>
            <a:r>
              <a:rPr lang="ru-RU" sz="2400" dirty="0"/>
              <a:t>принимает решение об установлении уровня реагирования и о введении дополнительных мер по защите от чрезвычайной ситуации работников данной организации и иных граждан, находящихся на ее территории, а также </a:t>
            </a:r>
            <a:r>
              <a:rPr lang="ru-RU" sz="2400" b="1" dirty="0">
                <a:solidFill>
                  <a:srgbClr val="0070C0"/>
                </a:solidFill>
              </a:rPr>
              <a:t>о проведении эвакуационных мероприятий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dirty="0"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ru-RU" dirty="0"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ru-RU" dirty="0"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ru-RU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-RU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ru-RU" i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ст. 14, Федеральный закон от 21.12.1994 N 68-ФЗ (ред. от 04.11.2022) "О защите населения и территорий от чрезвычайных ситуаций природного и техногенного характера" 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53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hlinkClick r:id="rId2"/>
              </a:rPr>
              <a:t>Постановление</a:t>
            </a:r>
            <a:r>
              <a:rPr lang="ru-RU" dirty="0"/>
              <a:t> Правительства РФ от 19.09.2022 N 1654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1143000"/>
            <a:ext cx="11368731" cy="54637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При принятии решения о проведении эвакуационных мероприятий … при угрозе возникновения или возникновении чрезвычайных ситуаций на этих объектах :</a:t>
            </a:r>
          </a:p>
          <a:p>
            <a:r>
              <a:rPr lang="ru-RU" sz="2400" dirty="0"/>
              <a:t>а) </a:t>
            </a:r>
            <a:r>
              <a:rPr lang="ru-RU" sz="2400" b="1" dirty="0">
                <a:solidFill>
                  <a:srgbClr val="FF0000"/>
                </a:solidFill>
              </a:rPr>
              <a:t>осуществляют оповещение </a:t>
            </a:r>
            <a:r>
              <a:rPr lang="ru-RU" sz="2400" dirty="0"/>
              <a:t>работников и граждан, находящихся на объектах указанных органов, корпораций и организаций, </a:t>
            </a:r>
            <a:r>
              <a:rPr lang="ru-RU" sz="2400" dirty="0">
                <a:solidFill>
                  <a:schemeClr val="accent5"/>
                </a:solidFill>
              </a:rPr>
              <a:t>о проведении эвакуационных мероприятий, маршрутах и способах проведения эвакуационных мероприятий</a:t>
            </a:r>
            <a:r>
              <a:rPr lang="ru-RU" sz="2400" dirty="0"/>
              <a:t>;</a:t>
            </a:r>
          </a:p>
          <a:p>
            <a:r>
              <a:rPr lang="ru-RU" sz="2400" dirty="0"/>
              <a:t>б) </a:t>
            </a:r>
            <a:r>
              <a:rPr lang="ru-RU" sz="2400" b="1" dirty="0">
                <a:solidFill>
                  <a:srgbClr val="FF0000"/>
                </a:solidFill>
              </a:rPr>
              <a:t>организуют вывод (перевозку) </a:t>
            </a:r>
            <a:r>
              <a:rPr lang="ru-RU" sz="2400" dirty="0"/>
              <a:t>работников и граждан, находящихся на объектах указанных органов, корпораций и организаций, </a:t>
            </a:r>
            <a:r>
              <a:rPr lang="ru-RU" sz="2400" dirty="0">
                <a:solidFill>
                  <a:schemeClr val="accent5"/>
                </a:solidFill>
              </a:rPr>
              <a:t>в безопасные районы (места)</a:t>
            </a:r>
            <a:r>
              <a:rPr lang="ru-RU" sz="2400" dirty="0"/>
              <a:t>, а также при необходимости вынос (вывоз) материальных и культурных ценностей </a:t>
            </a:r>
            <a:r>
              <a:rPr lang="ru-RU" sz="2400" dirty="0">
                <a:solidFill>
                  <a:schemeClr val="accent5"/>
                </a:solidFill>
              </a:rPr>
              <a:t>за пределы воздействия поражающих факторов источника</a:t>
            </a:r>
            <a:r>
              <a:rPr lang="ru-RU" sz="2400" dirty="0"/>
              <a:t> чрезвычайной ситуации.</a:t>
            </a:r>
          </a:p>
          <a:p>
            <a:pPr marL="0" indent="0" algn="ctr">
              <a:buNone/>
            </a:pPr>
            <a:r>
              <a:rPr lang="ru-RU" i="1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-RU" i="1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ru-RU" i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пункт 11 Постановления Правительства РФ от 19.09.2022 N 1654 "Об утверждении Правил проведения эвакуационных мероприятий при угрозе возникновения или возникновении чрезвычайных ситуаций природного и техногенного характера"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3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34" y="1752600"/>
            <a:ext cx="9381066" cy="1320800"/>
          </a:xfrm>
        </p:spPr>
        <p:txBody>
          <a:bodyPr>
            <a:noAutofit/>
          </a:bodyPr>
          <a:lstStyle/>
          <a:p>
            <a:r>
              <a:rPr lang="en-US" sz="4400" dirty="0"/>
              <a:t>V.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Обязательное психиатрическое освидетельствование работников сферы образования </a:t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35" y="4648200"/>
            <a:ext cx="37075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0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3350"/>
            <a:ext cx="8596668" cy="1320800"/>
          </a:xfrm>
        </p:spPr>
        <p:txBody>
          <a:bodyPr/>
          <a:lstStyle/>
          <a:p>
            <a:r>
              <a:rPr lang="ru-RU" dirty="0"/>
              <a:t>Психиатрическое освидетельствование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454150"/>
            <a:ext cx="10401300" cy="5118099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Приказ Минздрава России от 20.05.2022 N 342н </a:t>
            </a:r>
          </a:p>
          <a:p>
            <a:pPr marL="0" indent="0">
              <a:buNone/>
            </a:pPr>
            <a:r>
              <a:rPr lang="ru-RU" sz="3200" dirty="0"/>
              <a:t>"Об утверждении порядка прохождения обязательного психиатрического освидетельствования работниками, осуществляющими отдельные виды деятельности, его периодичности, а также видов деятельности, при осуществлении которых проводится психиатрическое освидетельствование" </a:t>
            </a:r>
          </a:p>
          <a:p>
            <a:pPr marL="0" indent="0">
              <a:buNone/>
            </a:pPr>
            <a:r>
              <a:rPr lang="ru-RU" dirty="0"/>
              <a:t>(Зарегистрировано в Минюсте России 30.05.2022 N 68626) </a:t>
            </a:r>
          </a:p>
          <a:p>
            <a:endParaRPr lang="ru-RU" dirty="0"/>
          </a:p>
          <a:p>
            <a:r>
              <a:rPr lang="ru-RU" dirty="0"/>
              <a:t>Начало действия документа - </a:t>
            </a:r>
            <a:r>
              <a:rPr lang="ru-RU" dirty="0">
                <a:hlinkClick r:id="rId2"/>
              </a:rPr>
              <a:t>01.09.2022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821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17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Психиатрическое освидетельствование в образовании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017"/>
          <a:stretch/>
        </p:blipFill>
        <p:spPr>
          <a:xfrm>
            <a:off x="61082" y="1185498"/>
            <a:ext cx="11689421" cy="53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27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Ответственность работодателя за допуск работника к исполнению трудовых обязанностей без прохождения обязательного медосмотра, обязательного психиатрического освидетельствования либо при наличии медицинских противопоказаний</a:t>
            </a:r>
            <a:r>
              <a:rPr lang="ru-RU" sz="2000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821" y="1314879"/>
            <a:ext cx="9588329" cy="5250678"/>
          </a:xfrm>
        </p:spPr>
        <p:txBody>
          <a:bodyPr>
            <a:noAutofit/>
          </a:bodyPr>
          <a:lstStyle/>
          <a:p>
            <a:r>
              <a:rPr lang="ru-RU" sz="2800" dirty="0"/>
              <a:t>Допуск к исполнению трудовых обязанностей работника, который не прошел в установленном порядке </a:t>
            </a:r>
            <a:r>
              <a:rPr lang="en-US" sz="2800" dirty="0"/>
              <a:t>… </a:t>
            </a:r>
            <a:r>
              <a:rPr lang="ru-RU" sz="2800" dirty="0"/>
              <a:t>обязательное психиатрическое освидетельствование </a:t>
            </a:r>
            <a:r>
              <a:rPr lang="en-US" sz="2800" dirty="0"/>
              <a:t>… </a:t>
            </a:r>
            <a:r>
              <a:rPr lang="ru-RU" sz="2800" dirty="0"/>
              <a:t>может повлечь административное наказание по </a:t>
            </a:r>
            <a:r>
              <a:rPr lang="ru-RU" sz="2800" dirty="0">
                <a:hlinkClick r:id="rId2"/>
              </a:rPr>
              <a:t>ч. 3 ст. 5.27.1</a:t>
            </a:r>
            <a:r>
              <a:rPr lang="ru-RU" sz="2800" dirty="0"/>
              <a:t> КоАП РФ, а именно наложение штрафа: </a:t>
            </a:r>
          </a:p>
          <a:p>
            <a:r>
              <a:rPr lang="ru-RU" sz="2800" dirty="0"/>
              <a:t>- на </a:t>
            </a:r>
            <a:r>
              <a:rPr lang="ru-RU" sz="2800" dirty="0">
                <a:hlinkClick r:id="rId3"/>
              </a:rPr>
              <a:t>должностных лиц</a:t>
            </a:r>
            <a:r>
              <a:rPr lang="ru-RU" sz="2800" dirty="0"/>
              <a:t> и индивидуальных предпринимателей - в размере от 15 до 25 тыс. руб.; </a:t>
            </a:r>
          </a:p>
          <a:p>
            <a:r>
              <a:rPr lang="ru-RU" sz="2800" dirty="0"/>
              <a:t>- на юридических лиц - от 110 до 130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124546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4" y="2686050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/>
              <a:t>I.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Обучение охране труда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35" y="4648200"/>
            <a:ext cx="37075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8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19" y="491094"/>
            <a:ext cx="5094655" cy="5909705"/>
          </a:xfrm>
        </p:spPr>
        <p:txBody>
          <a:bodyPr>
            <a:normAutofit/>
          </a:bodyPr>
          <a:lstStyle/>
          <a:p>
            <a:r>
              <a:rPr lang="ru-RU" sz="2400" dirty="0"/>
              <a:t>Постановление Минтруда России, Минобразования России от 13.01.2003 N 1/29 "Об утверждении Порядка обучения по охране труда и проверки знаний требований охраны труда работников организаций"</a:t>
            </a:r>
          </a:p>
          <a:p>
            <a:pPr marL="0" indent="0">
              <a:buNone/>
            </a:pPr>
            <a:r>
              <a:rPr lang="ru-RU" sz="2400" dirty="0"/>
              <a:t>Зарегистрировано в Минюсте России 12.02.2003 N 4209)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 Документ утратил силу </a:t>
            </a:r>
            <a:r>
              <a:rPr lang="ru-RU" sz="2400" dirty="0" smtClean="0"/>
              <a:t>в </a:t>
            </a:r>
            <a:r>
              <a:rPr lang="ru-RU" sz="2400" dirty="0"/>
              <a:t>связи с изданием </a:t>
            </a:r>
            <a:r>
              <a:rPr lang="ru-RU" sz="2400" u="sng" dirty="0">
                <a:hlinkClick r:id="rId2"/>
              </a:rPr>
              <a:t>Приказа</a:t>
            </a:r>
            <a:r>
              <a:rPr lang="ru-RU" sz="2400" dirty="0"/>
              <a:t> Минтруда России от 29.10.2021 N 769н.</a:t>
            </a:r>
          </a:p>
          <a:p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44818" y="549703"/>
            <a:ext cx="5642670" cy="543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200" b="1" dirty="0"/>
              <a:t>Постановление Правительства РФ от 24.12.2021 N 2464 </a:t>
            </a:r>
          </a:p>
          <a:p>
            <a:pPr marL="0" indent="0" algn="ctr">
              <a:buNone/>
            </a:pPr>
            <a:r>
              <a:rPr lang="ru-RU" sz="4200" b="1" dirty="0"/>
              <a:t>"О порядке обучения по охране труда и проверки знания требований охраны труда"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2450" y="733425"/>
            <a:ext cx="4019550" cy="3343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14326" y="733425"/>
            <a:ext cx="4478680" cy="3343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9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085" y="170892"/>
            <a:ext cx="10375477" cy="69408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Круг лиц, обязанных проходить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обучение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639" y="1056546"/>
            <a:ext cx="11504140" cy="50292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/>
              <a:t>руководитель </a:t>
            </a:r>
            <a:r>
              <a:rPr lang="ru-RU" sz="2400" dirty="0">
                <a:solidFill>
                  <a:srgbClr val="FF0000"/>
                </a:solidFill>
              </a:rPr>
              <a:t>организации</a:t>
            </a:r>
            <a:r>
              <a:rPr lang="ru-RU" sz="2400" dirty="0"/>
              <a:t>, его заместители (обязанности по охране труда);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/>
              <a:t>руководители структурных подразделений и их заместители;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/>
              <a:t>работники организации, отнесенные к категории «специалисты»;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/>
              <a:t>специалисты по охране труда;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/>
              <a:t>работники рабочих профессий;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/>
              <a:t>члены комиссий по проверке знаний, ответственные за инструктажи и обучение;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/>
              <a:t>члены комиссий по охране труда,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/>
              <a:t>уполномоченные представители профсоюзов и иных представительных органов.</a:t>
            </a:r>
          </a:p>
          <a:p>
            <a:pPr algn="ctr"/>
            <a:r>
              <a:rPr lang="ru-RU" i="1" dirty="0">
                <a:solidFill>
                  <a:schemeClr val="accent4"/>
                </a:solidFill>
              </a:rPr>
              <a:t>Пункт 53 Постановления Правительства РФ от 24.12.2021 N 2464 "О порядке обучения по охране труда и проверки знания требований охраны труда"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24762" y="13384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639300" cy="21605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Сотрудники, которые должны учиться только в спец. учебных центрах*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16" y="1493839"/>
            <a:ext cx="9441834" cy="5040311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руководители организаций и филиалов;</a:t>
            </a:r>
          </a:p>
          <a:p>
            <a:r>
              <a:rPr lang="ru-RU" sz="2800" dirty="0"/>
              <a:t>председатель и члены комиссий по проверке знания требований по охране труда;</a:t>
            </a:r>
          </a:p>
          <a:p>
            <a:r>
              <a:rPr lang="ru-RU" sz="2800" dirty="0"/>
              <a:t>специалисты по охране труда, ответственные за инструктажи и обучение, </a:t>
            </a:r>
          </a:p>
          <a:p>
            <a:r>
              <a:rPr lang="ru-RU" sz="2800" dirty="0"/>
              <a:t>члены комиссий по охране труда, </a:t>
            </a:r>
          </a:p>
          <a:p>
            <a:r>
              <a:rPr lang="ru-RU" sz="2800" dirty="0"/>
              <a:t>уполномоченные представители профсоюзов;</a:t>
            </a:r>
          </a:p>
          <a:p>
            <a:r>
              <a:rPr lang="ru-RU" sz="2800" dirty="0"/>
              <a:t>сотрудники </a:t>
            </a:r>
            <a:r>
              <a:rPr lang="ru-RU" sz="2800" dirty="0" err="1"/>
              <a:t>микропредприятий</a:t>
            </a:r>
            <a:r>
              <a:rPr lang="ru-RU" sz="2800" dirty="0"/>
              <a:t>, ответственные за проверку знания требований охраны труда.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4"/>
                </a:solidFill>
              </a:rPr>
              <a:t>* Проверьте, чтобы он был внесен в реестр аккредитованных Минтрудом России обучающих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93695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281"/>
            <a:ext cx="11755395" cy="171943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Образцы программ обучения в спец. </a:t>
            </a:r>
            <a:r>
              <a:rPr lang="ru-RU" b="1" dirty="0">
                <a:solidFill>
                  <a:schemeClr val="accent4"/>
                </a:solidFill>
              </a:rPr>
              <a:t>организациях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05" y="1459149"/>
            <a:ext cx="9924195" cy="5398851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hlinkClick r:id="rId2"/>
              </a:rPr>
              <a:t>Обучение по общим вопросам и функционирования системы управления охраной труда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16 </a:t>
            </a:r>
            <a:r>
              <a:rPr lang="ru-RU" sz="3200" dirty="0" err="1"/>
              <a:t>ак</a:t>
            </a:r>
            <a:r>
              <a:rPr lang="ru-RU" sz="3200" dirty="0"/>
              <a:t>. </a:t>
            </a:r>
            <a:r>
              <a:rPr lang="ru-RU" sz="3200" dirty="0" smtClean="0"/>
              <a:t>часов.</a:t>
            </a:r>
            <a:endParaRPr lang="ru-RU" sz="3200" dirty="0"/>
          </a:p>
          <a:p>
            <a:r>
              <a:rPr lang="ru-RU" sz="3200" dirty="0">
                <a:hlinkClick r:id="rId3"/>
              </a:rPr>
              <a:t>Обучение по безопасным методам и приемам выполнения</a:t>
            </a:r>
            <a:r>
              <a:rPr lang="ru-RU" sz="3200" dirty="0"/>
              <a:t>, 16 </a:t>
            </a:r>
            <a:r>
              <a:rPr lang="ru-RU" sz="3200" dirty="0" err="1"/>
              <a:t>ак</a:t>
            </a:r>
            <a:r>
              <a:rPr lang="ru-RU" sz="3200" dirty="0"/>
              <a:t>. </a:t>
            </a:r>
            <a:r>
              <a:rPr lang="ru-RU" sz="3200" dirty="0" smtClean="0"/>
              <a:t>Часов.</a:t>
            </a:r>
            <a:endParaRPr lang="ru-RU" sz="3200" dirty="0"/>
          </a:p>
          <a:p>
            <a:r>
              <a:rPr lang="ru-RU" sz="3200" dirty="0">
                <a:hlinkClick r:id="rId4"/>
              </a:rPr>
              <a:t>Обучение безопасным методам и приемам выполнения работ повышенной опасности</a:t>
            </a:r>
            <a:r>
              <a:rPr lang="ru-RU" sz="3200" dirty="0"/>
              <a:t>, 16 </a:t>
            </a:r>
            <a:r>
              <a:rPr lang="ru-RU" sz="3200" dirty="0" err="1"/>
              <a:t>ак</a:t>
            </a:r>
            <a:r>
              <a:rPr lang="ru-RU" sz="3200" dirty="0"/>
              <a:t>. часов.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1900" i="1" dirty="0">
                <a:solidFill>
                  <a:schemeClr val="accent4"/>
                </a:solidFill>
              </a:rPr>
              <a:t>Примерные перечни тем к каждой из программ указаны в приложении № 3 к Порядку </a:t>
            </a:r>
            <a:r>
              <a:rPr lang="ru-RU" sz="1900" i="1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№ 2464</a:t>
            </a:r>
            <a:r>
              <a:rPr lang="ru-RU" sz="1900" i="1" dirty="0">
                <a:solidFill>
                  <a:schemeClr val="accent4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84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79"/>
          <a:stretch/>
        </p:blipFill>
        <p:spPr>
          <a:xfrm>
            <a:off x="0" y="477795"/>
            <a:ext cx="5662219" cy="3563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8777"/>
          <a:stretch/>
        </p:blipFill>
        <p:spPr>
          <a:xfrm>
            <a:off x="5662219" y="2710249"/>
            <a:ext cx="6466990" cy="4147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6870" y="589420"/>
            <a:ext cx="3488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Дистанционное</a:t>
            </a:r>
          </a:p>
          <a:p>
            <a:r>
              <a:rPr lang="ru-RU" dirty="0"/>
              <a:t> </a:t>
            </a:r>
            <a:r>
              <a:rPr lang="ru-RU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76467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91472" cy="1653702"/>
          </a:xfrm>
        </p:spPr>
        <p:txBody>
          <a:bodyPr>
            <a:normAutofit/>
          </a:bodyPr>
          <a:lstStyle/>
          <a:p>
            <a:r>
              <a:rPr lang="ru-RU" dirty="0"/>
              <a:t>Освобождение от прохождения первичного инструктажа по охране труда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41" y="1304555"/>
            <a:ext cx="10665116" cy="4810495"/>
          </a:xfrm>
        </p:spPr>
        <p:txBody>
          <a:bodyPr>
            <a:noAutofit/>
          </a:bodyPr>
          <a:lstStyle/>
          <a:p>
            <a:r>
              <a:rPr lang="ru-RU" sz="2400" b="1" dirty="0"/>
              <a:t>ОСВОБОЖДЕНИЕ  допускается, если их трудовая деятельность связана с персональными компьютерами и иная офисная организационная техника</a:t>
            </a:r>
          </a:p>
          <a:p>
            <a:pPr lvl="1"/>
            <a:r>
              <a:rPr lang="ru-RU" sz="2000" b="1" dirty="0"/>
              <a:t>при этом </a:t>
            </a:r>
          </a:p>
          <a:p>
            <a:r>
              <a:rPr lang="ru-RU" sz="2400" b="1" dirty="0"/>
              <a:t>другие источники опасности отсутствуют, а </a:t>
            </a:r>
          </a:p>
          <a:p>
            <a:r>
              <a:rPr lang="ru-RU" sz="2400" b="1" dirty="0"/>
              <a:t>условия труда по результатам проведения специальной оценки условий труда являются оптимальными или допустимыми.</a:t>
            </a:r>
          </a:p>
          <a:p>
            <a:endParaRPr lang="ru-RU" sz="2400" b="1" dirty="0"/>
          </a:p>
          <a:p>
            <a:r>
              <a:rPr lang="ru-RU" sz="2400" b="1" dirty="0"/>
              <a:t>Перечень профессий и должностей работников, освобожденных от прохождения первичного инструктажа по охране труда, утверждается работодателем.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пункт 13 Постановления Правительства РФ от 24.12.2021 N 2464 "О порядке обучения по охране труда и проверки знания требований охраны труда" 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2474</TotalTime>
  <Words>957</Words>
  <Application>Microsoft Office PowerPoint</Application>
  <PresentationFormat>Широкоэкранный</PresentationFormat>
  <Paragraphs>114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Trebuchet MS</vt:lpstr>
      <vt:lpstr>Wingdings</vt:lpstr>
      <vt:lpstr>Wingdings 3</vt:lpstr>
      <vt:lpstr>Аспект</vt:lpstr>
      <vt:lpstr>Новое в законодательстве по охране труда</vt:lpstr>
      <vt:lpstr>НОВОЕ В ЗАКОНОДАТЕЛЬСТВЕ</vt:lpstr>
      <vt:lpstr>I. Обучение охране труда</vt:lpstr>
      <vt:lpstr>Презентация PowerPoint</vt:lpstr>
      <vt:lpstr>Круг лиц, обязанных проходить обучение</vt:lpstr>
      <vt:lpstr>Сотрудники, которые должны учиться только в спец. учебных центрах* </vt:lpstr>
      <vt:lpstr>Образцы программ обучения в спец. организациях</vt:lpstr>
      <vt:lpstr>Презентация PowerPoint</vt:lpstr>
      <vt:lpstr>Освобождение от прохождения первичного инструктажа по охране труда </vt:lpstr>
      <vt:lpstr>Обучение на предприятии</vt:lpstr>
      <vt:lpstr>Минимальное количество работников, подлежащих обучению в спец. организациях</vt:lpstr>
      <vt:lpstr>Самостоятельное обучение работников</vt:lpstr>
      <vt:lpstr>Передача сведений в реестр обученных лиц</vt:lpstr>
      <vt:lpstr>Актуализировать программы необходимо: </vt:lpstr>
      <vt:lpstr>Периодичность обучения</vt:lpstr>
      <vt:lpstr>II. Оказание первой помощи</vt:lpstr>
      <vt:lpstr>Презентация PowerPoint</vt:lpstr>
      <vt:lpstr>Текстовое описание алгоритма первой помощи</vt:lpstr>
      <vt:lpstr>Презентация PowerPoint</vt:lpstr>
      <vt:lpstr>III. Расследование и учет случаев профессиональных заболеваний работников</vt:lpstr>
      <vt:lpstr>Расследование и учет профзаболеваний  </vt:lpstr>
      <vt:lpstr>IV. Правила эвакуации при чрезвычайных ситуациях  </vt:lpstr>
      <vt:lpstr>Эвакуация при чрезвычайных ситуациях  </vt:lpstr>
      <vt:lpstr>Постановление Правительства РФ от 19.09.2022 N 1654  </vt:lpstr>
      <vt:lpstr>V. Обязательное психиатрическое освидетельствование работников сферы образования  </vt:lpstr>
      <vt:lpstr>Психиатрическое освидетельствование</vt:lpstr>
      <vt:lpstr>Психиатрическое освидетельствование в образовании</vt:lpstr>
      <vt:lpstr>Ответственность работодателя за допуск работника к исполнению трудовых обязанностей без прохождения обязательного медосмотра, обязательного психиатрического освидетельствования либо при наличии медицинских противопоказаний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по охране труда Кто проходит обучение</dc:title>
  <dc:creator>KuzRO</dc:creator>
  <cp:lastModifiedBy>Андрей Остапенко</cp:lastModifiedBy>
  <cp:revision>75</cp:revision>
  <dcterms:created xsi:type="dcterms:W3CDTF">2023-02-27T04:40:04Z</dcterms:created>
  <dcterms:modified xsi:type="dcterms:W3CDTF">2023-04-10T03:06:30Z</dcterms:modified>
</cp:coreProperties>
</file>