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0A60-F728-45D6-8A4A-B8D6A9BA82B2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F5AD-3F26-491F-8424-EB278569A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060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0A60-F728-45D6-8A4A-B8D6A9BA82B2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F5AD-3F26-491F-8424-EB278569A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754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0A60-F728-45D6-8A4A-B8D6A9BA82B2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F5AD-3F26-491F-8424-EB278569A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37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0A60-F728-45D6-8A4A-B8D6A9BA82B2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F5AD-3F26-491F-8424-EB278569A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66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0A60-F728-45D6-8A4A-B8D6A9BA82B2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F5AD-3F26-491F-8424-EB278569A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368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0A60-F728-45D6-8A4A-B8D6A9BA82B2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F5AD-3F26-491F-8424-EB278569A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518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0A60-F728-45D6-8A4A-B8D6A9BA82B2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F5AD-3F26-491F-8424-EB278569A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61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0A60-F728-45D6-8A4A-B8D6A9BA82B2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F5AD-3F26-491F-8424-EB278569A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258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0A60-F728-45D6-8A4A-B8D6A9BA82B2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F5AD-3F26-491F-8424-EB278569A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27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0A60-F728-45D6-8A4A-B8D6A9BA82B2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F5AD-3F26-491F-8424-EB278569A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28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0A60-F728-45D6-8A4A-B8D6A9BA82B2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F5AD-3F26-491F-8424-EB278569A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97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A0A60-F728-45D6-8A4A-B8D6A9BA82B2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F5AD-3F26-491F-8424-EB278569A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91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p3"/><Relationship Id="rId13" Type="http://schemas.openxmlformats.org/officeDocument/2006/relationships/slideLayout" Target="../slideLayouts/slideLayout2.xml"/><Relationship Id="rId3" Type="http://schemas.microsoft.com/office/2007/relationships/media" Target="../media/media6.mp3"/><Relationship Id="rId7" Type="http://schemas.microsoft.com/office/2007/relationships/media" Target="../media/media8.mp3"/><Relationship Id="rId12" Type="http://schemas.openxmlformats.org/officeDocument/2006/relationships/audio" Target="../media/media10.mp3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audio" Target="../media/media7.mp3"/><Relationship Id="rId11" Type="http://schemas.microsoft.com/office/2007/relationships/media" Target="../media/media10.mp3"/><Relationship Id="rId5" Type="http://schemas.microsoft.com/office/2007/relationships/media" Target="../media/media7.mp3"/><Relationship Id="rId10" Type="http://schemas.openxmlformats.org/officeDocument/2006/relationships/audio" Target="../media/media9.mp3"/><Relationship Id="rId4" Type="http://schemas.openxmlformats.org/officeDocument/2006/relationships/audio" Target="../media/media6.mp3"/><Relationship Id="rId9" Type="http://schemas.microsoft.com/office/2007/relationships/media" Target="../media/media9.mp3"/><Relationship Id="rId1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p3"/><Relationship Id="rId3" Type="http://schemas.microsoft.com/office/2007/relationships/media" Target="../media/media12.mp3"/><Relationship Id="rId7" Type="http://schemas.microsoft.com/office/2007/relationships/media" Target="../media/media14.mp3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audio" Target="../media/media13.mp3"/><Relationship Id="rId5" Type="http://schemas.microsoft.com/office/2007/relationships/media" Target="../media/media13.mp3"/><Relationship Id="rId10" Type="http://schemas.openxmlformats.org/officeDocument/2006/relationships/image" Target="../media/image9.png"/><Relationship Id="rId4" Type="http://schemas.openxmlformats.org/officeDocument/2006/relationships/audio" Target="../media/media12.mp3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78879" y="5727443"/>
            <a:ext cx="3667432" cy="1130557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УРОК 1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325216" cy="78891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КИТАЙСКИЙ ЯЗЫК</a:t>
            </a:r>
            <a:endParaRPr lang="ru-RU" sz="6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047" y="788918"/>
            <a:ext cx="7831548" cy="520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2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723" y="374959"/>
            <a:ext cx="10515600" cy="903236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Китайцы – великие изобретатели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23" y="1690688"/>
            <a:ext cx="3619653" cy="208761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86" y="1690228"/>
            <a:ext cx="3287580" cy="21063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904" y="1690228"/>
            <a:ext cx="3977284" cy="20880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23" y="3966355"/>
            <a:ext cx="3619653" cy="24121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588" y="4062250"/>
            <a:ext cx="3178278" cy="21188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904" y="4011228"/>
            <a:ext cx="3977284" cy="24917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10371" y="191270"/>
            <a:ext cx="1829364" cy="129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9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ИЕРОГЛИФЫ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573161"/>
            <a:ext cx="8266472" cy="1386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8000" b="1" dirty="0" smtClean="0">
                <a:solidFill>
                  <a:schemeClr val="accent1">
                    <a:lumMod val="75000"/>
                  </a:schemeClr>
                </a:solidFill>
              </a:rPr>
              <a:t>中</a:t>
            </a:r>
            <a:r>
              <a:rPr lang="ru-RU" altLang="ja-JP" sz="8000" dirty="0" smtClean="0"/>
              <a:t> </a:t>
            </a:r>
            <a:r>
              <a:rPr lang="ru-RU" altLang="ja-JP" sz="4800" dirty="0" err="1" smtClean="0"/>
              <a:t>джонг</a:t>
            </a:r>
            <a:r>
              <a:rPr lang="ru-RU" altLang="ja-JP" sz="4800" dirty="0" smtClean="0"/>
              <a:t> – середина, центр</a:t>
            </a:r>
            <a:endParaRPr lang="ru-RU" sz="48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38198" y="2781197"/>
            <a:ext cx="6182034" cy="1386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8000" b="1" dirty="0">
                <a:solidFill>
                  <a:schemeClr val="accent1">
                    <a:lumMod val="75000"/>
                  </a:schemeClr>
                </a:solidFill>
              </a:rPr>
              <a:t>国</a:t>
            </a:r>
            <a:r>
              <a:rPr lang="ru-RU" altLang="ja-JP" sz="8000" dirty="0" smtClean="0"/>
              <a:t> </a:t>
            </a:r>
            <a:r>
              <a:rPr lang="ru-RU" altLang="ja-JP" sz="4800" dirty="0" err="1" smtClean="0"/>
              <a:t>гуо</a:t>
            </a:r>
            <a:r>
              <a:rPr lang="ru-RU" altLang="ja-JP" sz="4800" dirty="0" smtClean="0"/>
              <a:t> – страна</a:t>
            </a:r>
            <a:endParaRPr lang="ru-RU" sz="48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38198" y="4397271"/>
            <a:ext cx="10862189" cy="1386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8000" b="1" dirty="0">
                <a:solidFill>
                  <a:schemeClr val="accent6">
                    <a:lumMod val="75000"/>
                  </a:schemeClr>
                </a:solidFill>
              </a:rPr>
              <a:t>中国</a:t>
            </a:r>
            <a:r>
              <a:rPr lang="ru-RU" altLang="ja-JP" sz="8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altLang="ja-JP" sz="4800" dirty="0" err="1" smtClean="0"/>
              <a:t>джонг</a:t>
            </a:r>
            <a:r>
              <a:rPr lang="ru-RU" altLang="ja-JP" sz="4800" dirty="0" smtClean="0"/>
              <a:t> </a:t>
            </a:r>
            <a:r>
              <a:rPr lang="ru-RU" altLang="ja-JP" sz="4800" dirty="0" err="1" smtClean="0"/>
              <a:t>гуо</a:t>
            </a:r>
            <a:r>
              <a:rPr lang="ru-RU" altLang="ja-JP" sz="4800" dirty="0" smtClean="0"/>
              <a:t> – центральная страна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0452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Пиньинь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38199" y="1573161"/>
            <a:ext cx="8266472" cy="1386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8000" b="1" dirty="0" smtClean="0">
                <a:solidFill>
                  <a:schemeClr val="accent1">
                    <a:lumMod val="75000"/>
                  </a:schemeClr>
                </a:solidFill>
              </a:rPr>
              <a:t>中</a:t>
            </a:r>
            <a:r>
              <a:rPr lang="ru-RU" altLang="ja-JP" sz="8000" dirty="0" smtClean="0"/>
              <a:t> </a:t>
            </a:r>
            <a:r>
              <a:rPr lang="en-US" sz="4800" b="1" dirty="0" err="1"/>
              <a:t>Zhōng</a:t>
            </a:r>
            <a:r>
              <a:rPr lang="ru-RU" altLang="ja-JP" sz="4800" dirty="0" smtClean="0"/>
              <a:t> – середина, центр</a:t>
            </a:r>
            <a:endParaRPr lang="ru-RU" sz="48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38198" y="2781197"/>
            <a:ext cx="6182034" cy="1386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8000" b="1" dirty="0">
                <a:solidFill>
                  <a:schemeClr val="accent1">
                    <a:lumMod val="75000"/>
                  </a:schemeClr>
                </a:solidFill>
              </a:rPr>
              <a:t>国</a:t>
            </a:r>
            <a:r>
              <a:rPr lang="ru-RU" altLang="ja-JP" sz="8000" dirty="0" smtClean="0"/>
              <a:t> </a:t>
            </a:r>
            <a:r>
              <a:rPr lang="en-US" sz="4800" b="1" dirty="0" err="1"/>
              <a:t>Guó</a:t>
            </a:r>
            <a:r>
              <a:rPr lang="ru-RU" altLang="ja-JP" sz="4800" dirty="0" smtClean="0"/>
              <a:t> – страна</a:t>
            </a:r>
            <a:endParaRPr lang="ru-RU" sz="48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38198" y="4397271"/>
            <a:ext cx="10862189" cy="1386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8000" b="1" dirty="0">
                <a:solidFill>
                  <a:schemeClr val="accent6">
                    <a:lumMod val="75000"/>
                  </a:schemeClr>
                </a:solidFill>
              </a:rPr>
              <a:t>中国</a:t>
            </a:r>
            <a:r>
              <a:rPr lang="ru-RU" altLang="ja-JP" sz="8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800" b="1" dirty="0" err="1"/>
              <a:t>Zhōngguó</a:t>
            </a:r>
            <a:r>
              <a:rPr lang="ru-RU" altLang="ja-JP" sz="4800" dirty="0" smtClean="0"/>
              <a:t> – центральная страна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77873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Китайское ударение (ТОНЫ)</a:t>
            </a:r>
            <a:endParaRPr lang="ru-RU" dirty="0"/>
          </a:p>
        </p:txBody>
      </p:sp>
      <p:pic>
        <p:nvPicPr>
          <p:cNvPr id="4" name="ma1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6697" y="2652096"/>
            <a:ext cx="406400" cy="406400"/>
          </a:xfrm>
        </p:spPr>
      </p:pic>
      <p:sp>
        <p:nvSpPr>
          <p:cNvPr id="5" name="Прямоугольник 4"/>
          <p:cNvSpPr/>
          <p:nvPr/>
        </p:nvSpPr>
        <p:spPr>
          <a:xfrm>
            <a:off x="838200" y="1690688"/>
            <a:ext cx="11132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1.  </a:t>
            </a:r>
            <a:r>
              <a:rPr lang="ru-RU" sz="2800" b="1" dirty="0" smtClean="0"/>
              <a:t>ПЕРВЫЙ ТОН </a:t>
            </a:r>
            <a:r>
              <a:rPr lang="ru-RU" sz="2800" dirty="0" smtClean="0"/>
              <a:t>- ровный (обозначается прямой черточкой над буквой)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78628" y="2151516"/>
            <a:ext cx="310694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</a:rPr>
              <a:t>妈</a:t>
            </a:r>
            <a:r>
              <a:rPr lang="ru-RU" dirty="0" smtClean="0"/>
              <a:t> - </a:t>
            </a:r>
            <a:r>
              <a:rPr lang="ru-RU" sz="4000" dirty="0" err="1" smtClean="0"/>
              <a:t>mā</a:t>
            </a:r>
            <a:r>
              <a:rPr lang="ru-RU" dirty="0" smtClean="0"/>
              <a:t> - </a:t>
            </a:r>
            <a:r>
              <a:rPr lang="ru-RU" sz="3000" dirty="0" smtClean="0"/>
              <a:t>мама</a:t>
            </a:r>
            <a:endParaRPr lang="ru-RU" sz="3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3436089"/>
            <a:ext cx="108031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2. </a:t>
            </a:r>
            <a:r>
              <a:rPr lang="ru-RU" sz="2800" b="1" dirty="0" smtClean="0"/>
              <a:t>ВТОРОЙ ТОН </a:t>
            </a:r>
            <a:r>
              <a:rPr lang="ru-RU" sz="2800" dirty="0" smtClean="0"/>
              <a:t>- восходящий (как будто вы чему-то удивляетесь; обозначается восходящей черточкой)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87191" y="4276422"/>
            <a:ext cx="35872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</a:rPr>
              <a:t>麻</a:t>
            </a:r>
            <a:r>
              <a:rPr lang="ru-RU" dirty="0" smtClean="0"/>
              <a:t> - </a:t>
            </a:r>
            <a:r>
              <a:rPr lang="ru-RU" sz="4000" dirty="0" err="1" smtClean="0"/>
              <a:t>má</a:t>
            </a:r>
            <a:r>
              <a:rPr lang="ru-RU" dirty="0" smtClean="0"/>
              <a:t> - </a:t>
            </a:r>
            <a:r>
              <a:rPr lang="ru-RU" sz="3000" dirty="0" smtClean="0"/>
              <a:t>конопля</a:t>
            </a:r>
            <a:endParaRPr lang="ru-RU" sz="3000" dirty="0"/>
          </a:p>
        </p:txBody>
      </p:sp>
      <p:pic>
        <p:nvPicPr>
          <p:cNvPr id="9" name="ma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6697" y="479182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3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3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2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Китайское ударение (ТОНЫ)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1690688"/>
            <a:ext cx="1113612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3.  </a:t>
            </a:r>
            <a:r>
              <a:rPr lang="ru-RU" sz="2800" b="1" dirty="0" smtClean="0"/>
              <a:t>ТРЕТИЙ ТОН </a:t>
            </a:r>
            <a:r>
              <a:rPr lang="ru-RU" sz="2800" dirty="0" smtClean="0"/>
              <a:t>- нисходяще-восходящий (как будто вы нырнули в воду </a:t>
            </a:r>
            <a:br>
              <a:rPr lang="ru-RU" sz="2800" dirty="0" smtClean="0"/>
            </a:br>
            <a:r>
              <a:rPr lang="ru-RU" sz="2800" dirty="0" smtClean="0"/>
              <a:t>и тут же вынырнули; обозначается ломаной черточкой)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3097" y="4196379"/>
            <a:ext cx="108031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4. </a:t>
            </a:r>
            <a:r>
              <a:rPr lang="ru-RU" sz="2800" b="1" dirty="0" smtClean="0"/>
              <a:t>ЧЕТВЕРТЫЙ ТОН </a:t>
            </a:r>
            <a:r>
              <a:rPr lang="ru-RU" sz="2800" dirty="0" smtClean="0"/>
              <a:t>- нисходящий, падающий (как </a:t>
            </a:r>
            <a:r>
              <a:rPr lang="ru-RU" sz="2800" dirty="0" err="1" smtClean="0"/>
              <a:t>буто</a:t>
            </a:r>
            <a:r>
              <a:rPr lang="ru-RU" sz="2800" dirty="0" smtClean="0"/>
              <a:t> вы презрительно от чего-то отказываетесь; обозначается падающей черточкой)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8200" y="2781724"/>
            <a:ext cx="353173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</a:rPr>
              <a:t>马</a:t>
            </a:r>
            <a:r>
              <a:rPr lang="ru-RU" dirty="0" smtClean="0"/>
              <a:t> - </a:t>
            </a:r>
            <a:r>
              <a:rPr lang="ru-RU" sz="4000" dirty="0" err="1" smtClean="0"/>
              <a:t>mǎ</a:t>
            </a:r>
            <a:r>
              <a:rPr lang="ru-RU" dirty="0" smtClean="0"/>
              <a:t> - </a:t>
            </a:r>
            <a:r>
              <a:rPr lang="ru-RU" sz="3000" dirty="0" smtClean="0"/>
              <a:t>лошадь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" name="ma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8413" y="3166806"/>
            <a:ext cx="406400" cy="406400"/>
          </a:xfrm>
          <a:prstGeom prst="rect">
            <a:avLst/>
          </a:prstGeom>
        </p:spPr>
      </p:pic>
      <p:pic>
        <p:nvPicPr>
          <p:cNvPr id="12" name="ma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7239" y="5742858"/>
            <a:ext cx="406400" cy="4064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200562" y="5487538"/>
            <a:ext cx="329077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</a:rPr>
              <a:t>骂</a:t>
            </a:r>
            <a:r>
              <a:rPr lang="ru-RU" dirty="0" smtClean="0"/>
              <a:t> - </a:t>
            </a:r>
            <a:r>
              <a:rPr lang="ru-RU" sz="4000" dirty="0" err="1" smtClean="0"/>
              <a:t>mà</a:t>
            </a:r>
            <a:r>
              <a:rPr lang="ru-RU" dirty="0" smtClean="0"/>
              <a:t> - </a:t>
            </a:r>
            <a:r>
              <a:rPr lang="ru-RU" sz="3000" dirty="0" smtClean="0"/>
              <a:t>ругать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93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3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5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/>
      <p:bldP spid="7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УПРАЖНЕНИЕ. ОПРЕДЕЛИТЬ ТОН</a:t>
            </a:r>
            <a:endParaRPr lang="ru-RU" dirty="0"/>
          </a:p>
        </p:txBody>
      </p:sp>
      <p:pic>
        <p:nvPicPr>
          <p:cNvPr id="4" name="a1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8200" y="1594874"/>
            <a:ext cx="406400" cy="406400"/>
          </a:xfrm>
        </p:spPr>
      </p:pic>
      <p:sp>
        <p:nvSpPr>
          <p:cNvPr id="5" name="Прямоугольник 4"/>
          <p:cNvSpPr/>
          <p:nvPr/>
        </p:nvSpPr>
        <p:spPr>
          <a:xfrm>
            <a:off x="1374109" y="1594874"/>
            <a:ext cx="1558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Тон 1, ровный</a:t>
            </a:r>
            <a:endParaRPr lang="ru-RU" dirty="0"/>
          </a:p>
        </p:txBody>
      </p:sp>
      <p:pic>
        <p:nvPicPr>
          <p:cNvPr id="6" name="go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8200" y="2381454"/>
            <a:ext cx="406400" cy="4064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54809" y="2381454"/>
            <a:ext cx="3155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Тон 3, нисходяще-восходящий</a:t>
            </a:r>
            <a:endParaRPr lang="ru-RU" dirty="0"/>
          </a:p>
        </p:txBody>
      </p:sp>
      <p:pic>
        <p:nvPicPr>
          <p:cNvPr id="8" name="he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8200" y="3231023"/>
            <a:ext cx="406400" cy="4064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74109" y="3263486"/>
            <a:ext cx="2003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Тон 2, восходящий</a:t>
            </a:r>
            <a:endParaRPr lang="ru-RU" dirty="0"/>
          </a:p>
        </p:txBody>
      </p:sp>
      <p:pic>
        <p:nvPicPr>
          <p:cNvPr id="10" name="dzai4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8200" y="4080592"/>
            <a:ext cx="406400" cy="4064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54809" y="4080592"/>
            <a:ext cx="3260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Тон 4, нисходящий, падающий[</a:t>
            </a:r>
            <a:endParaRPr lang="ru-RU" dirty="0"/>
          </a:p>
        </p:txBody>
      </p:sp>
      <p:pic>
        <p:nvPicPr>
          <p:cNvPr id="12" name="qun2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48032" y="4937490"/>
            <a:ext cx="406400" cy="4064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374109" y="4897698"/>
            <a:ext cx="2003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Тон 2, восходящий</a:t>
            </a:r>
            <a:endParaRPr lang="ru-RU" dirty="0"/>
          </a:p>
        </p:txBody>
      </p:sp>
      <p:pic>
        <p:nvPicPr>
          <p:cNvPr id="14" name="kan4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8200" y="5726835"/>
            <a:ext cx="406400" cy="4064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374109" y="5763903"/>
            <a:ext cx="3189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Тон 4, нисходящий, падающий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73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2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9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0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01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96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0" y="55292"/>
            <a:ext cx="10515600" cy="1325563"/>
          </a:xfrm>
        </p:spPr>
        <p:txBody>
          <a:bodyPr/>
          <a:lstStyle/>
          <a:p>
            <a:pPr algn="r"/>
            <a:r>
              <a:rPr lang="ru-RU" dirty="0" smtClean="0"/>
              <a:t>Приветствия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5348" y="1491379"/>
            <a:ext cx="6732639" cy="10748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8000" dirty="0"/>
              <a:t>你好 </a:t>
            </a:r>
            <a:r>
              <a:rPr lang="en-US" dirty="0" err="1"/>
              <a:t>Nǐ</a:t>
            </a:r>
            <a:r>
              <a:rPr lang="en-US" dirty="0"/>
              <a:t> </a:t>
            </a:r>
            <a:r>
              <a:rPr lang="en-US" dirty="0" err="1" smtClean="0"/>
              <a:t>hǎo</a:t>
            </a:r>
            <a:r>
              <a:rPr lang="ru-RU" dirty="0" smtClean="0"/>
              <a:t> </a:t>
            </a:r>
            <a:r>
              <a:rPr lang="en-US" dirty="0" smtClean="0"/>
              <a:t>- </a:t>
            </a:r>
            <a:r>
              <a:rPr lang="ru-RU" dirty="0"/>
              <a:t>Здравствуй(те)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_32489903_20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15374" y="1722079"/>
            <a:ext cx="406400" cy="406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1774" y="2597661"/>
            <a:ext cx="713624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000" b="0" i="0" dirty="0" smtClean="0">
                <a:solidFill>
                  <a:srgbClr val="292929"/>
                </a:solidFill>
                <a:effectLst/>
                <a:latin typeface="Segoe WPC"/>
              </a:rPr>
              <a:t>早上好 </a:t>
            </a:r>
            <a:r>
              <a:rPr lang="en-US" sz="2800" dirty="0" err="1"/>
              <a:t>Zǎoshang</a:t>
            </a:r>
            <a:r>
              <a:rPr lang="en-US" sz="2800" dirty="0"/>
              <a:t> </a:t>
            </a:r>
            <a:r>
              <a:rPr lang="en-US" sz="2800" dirty="0" err="1"/>
              <a:t>hǎo</a:t>
            </a:r>
            <a:r>
              <a:rPr lang="ru-RU" sz="2800" dirty="0" smtClean="0"/>
              <a:t> </a:t>
            </a:r>
            <a:r>
              <a:rPr lang="en-US" b="0" i="0" dirty="0" smtClean="0">
                <a:solidFill>
                  <a:srgbClr val="292929"/>
                </a:solidFill>
                <a:effectLst/>
                <a:latin typeface="Segoe WPC"/>
              </a:rPr>
              <a:t>- </a:t>
            </a:r>
            <a:r>
              <a:rPr lang="ru-RU" b="0" i="0" dirty="0" smtClean="0">
                <a:solidFill>
                  <a:srgbClr val="292929"/>
                </a:solidFill>
                <a:effectLst/>
                <a:latin typeface="Segoe WPC"/>
              </a:rPr>
              <a:t>Доброе утро</a:t>
            </a:r>
            <a:endParaRPr lang="ru-RU" b="0" i="0" dirty="0">
              <a:solidFill>
                <a:srgbClr val="292929"/>
              </a:solidFill>
              <a:effectLst/>
              <a:latin typeface="Segoe WPC"/>
            </a:endParaRPr>
          </a:p>
        </p:txBody>
      </p:sp>
      <p:pic>
        <p:nvPicPr>
          <p:cNvPr id="6" name="p_32489937_33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1800" y="3056180"/>
            <a:ext cx="406400" cy="4064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32682" y="3958168"/>
            <a:ext cx="648139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i="0" dirty="0" err="1" smtClean="0">
                <a:solidFill>
                  <a:srgbClr val="292929"/>
                </a:solidFill>
                <a:effectLst/>
                <a:latin typeface="Segoe WPC"/>
              </a:rPr>
              <a:t>下午好</a:t>
            </a:r>
            <a:r>
              <a:rPr lang="ru-RU" b="0" i="0" dirty="0" smtClean="0">
                <a:solidFill>
                  <a:srgbClr val="292929"/>
                </a:solidFill>
                <a:effectLst/>
                <a:latin typeface="Segoe WPC"/>
              </a:rPr>
              <a:t> </a:t>
            </a:r>
            <a:r>
              <a:rPr lang="en-US" sz="2800" dirty="0" err="1"/>
              <a:t>Xiàwǔ</a:t>
            </a:r>
            <a:r>
              <a:rPr lang="en-US" sz="2800" dirty="0"/>
              <a:t> </a:t>
            </a:r>
            <a:r>
              <a:rPr lang="en-US" sz="2800" dirty="0" err="1"/>
              <a:t>hǎo</a:t>
            </a:r>
            <a:r>
              <a:rPr lang="en-US" sz="2800" dirty="0"/>
              <a:t> </a:t>
            </a:r>
            <a:r>
              <a:rPr lang="ru-RU" b="0" i="0" dirty="0" smtClean="0">
                <a:solidFill>
                  <a:srgbClr val="292929"/>
                </a:solidFill>
                <a:effectLst/>
                <a:latin typeface="Segoe WPC"/>
              </a:rPr>
              <a:t>- Добрый день</a:t>
            </a:r>
            <a:endParaRPr lang="ru-RU" b="0" i="0" dirty="0">
              <a:solidFill>
                <a:srgbClr val="292929"/>
              </a:solidFill>
              <a:effectLst/>
              <a:latin typeface="Segoe WPC"/>
            </a:endParaRPr>
          </a:p>
        </p:txBody>
      </p:sp>
      <p:pic>
        <p:nvPicPr>
          <p:cNvPr id="8" name="p_32489952_416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15374" y="4562091"/>
            <a:ext cx="406400" cy="4064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05348" y="5534561"/>
            <a:ext cx="748345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000" b="0" i="0" dirty="0" smtClean="0">
                <a:solidFill>
                  <a:srgbClr val="292929"/>
                </a:solidFill>
                <a:effectLst/>
                <a:latin typeface="Segoe WPC"/>
              </a:rPr>
              <a:t>晚上好 </a:t>
            </a:r>
            <a:r>
              <a:rPr lang="en-US" sz="2800" dirty="0" err="1"/>
              <a:t>Wǎnshàng</a:t>
            </a:r>
            <a:r>
              <a:rPr lang="en-US" sz="2800" dirty="0"/>
              <a:t> </a:t>
            </a:r>
            <a:r>
              <a:rPr lang="en-US" sz="2800" dirty="0" err="1"/>
              <a:t>hǎo</a:t>
            </a:r>
            <a:r>
              <a:rPr lang="en-US" sz="2800" b="0" i="0" dirty="0" smtClean="0">
                <a:solidFill>
                  <a:srgbClr val="292929"/>
                </a:solidFill>
                <a:effectLst/>
                <a:latin typeface="Segoe WPC"/>
              </a:rPr>
              <a:t> </a:t>
            </a:r>
            <a:r>
              <a:rPr lang="en-US" b="0" i="0" dirty="0" smtClean="0">
                <a:solidFill>
                  <a:srgbClr val="292929"/>
                </a:solidFill>
                <a:effectLst/>
                <a:latin typeface="Segoe WPC"/>
              </a:rPr>
              <a:t>- </a:t>
            </a:r>
            <a:r>
              <a:rPr lang="ru-RU" b="0" i="0" dirty="0" smtClean="0">
                <a:solidFill>
                  <a:srgbClr val="292929"/>
                </a:solidFill>
                <a:effectLst/>
                <a:latin typeface="Segoe WPC"/>
              </a:rPr>
              <a:t>Добрый вечер</a:t>
            </a:r>
            <a:endParaRPr lang="ru-RU" b="0" i="0" dirty="0">
              <a:solidFill>
                <a:srgbClr val="292929"/>
              </a:solidFill>
              <a:effectLst/>
              <a:latin typeface="Segoe WPC"/>
            </a:endParaRPr>
          </a:p>
        </p:txBody>
      </p:sp>
      <p:pic>
        <p:nvPicPr>
          <p:cNvPr id="10" name="p_32489962_512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15374" y="596960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2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9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96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build="p"/>
      <p:bldP spid="5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Прощание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2600" y="179612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8000" b="1" dirty="0">
                <a:solidFill>
                  <a:schemeClr val="accent1">
                    <a:lumMod val="50000"/>
                  </a:schemeClr>
                </a:solidFill>
              </a:rPr>
              <a:t>再见 </a:t>
            </a:r>
            <a:r>
              <a:rPr lang="en-US" dirty="0" err="1" smtClean="0"/>
              <a:t>Zài</a:t>
            </a:r>
            <a:r>
              <a:rPr lang="en-US" dirty="0" smtClean="0"/>
              <a:t> </a:t>
            </a:r>
            <a:r>
              <a:rPr lang="en-US" dirty="0" err="1" smtClean="0"/>
              <a:t>jiàn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ru-RU" dirty="0"/>
              <a:t>До свидания </a:t>
            </a:r>
          </a:p>
        </p:txBody>
      </p:sp>
      <p:pic>
        <p:nvPicPr>
          <p:cNvPr id="4" name="p_32503432_44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210492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6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208</Words>
  <Application>Microsoft Office PowerPoint</Application>
  <PresentationFormat>Широкоэкранный</PresentationFormat>
  <Paragraphs>35</Paragraphs>
  <Slides>9</Slides>
  <Notes>0</Notes>
  <HiddenSlides>0</HiddenSlides>
  <MMClips>15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游ゴシック</vt:lpstr>
      <vt:lpstr>Arial</vt:lpstr>
      <vt:lpstr>Calibri</vt:lpstr>
      <vt:lpstr>Calibri Light</vt:lpstr>
      <vt:lpstr>Segoe WPC</vt:lpstr>
      <vt:lpstr>Тема Office</vt:lpstr>
      <vt:lpstr>УРОК 1</vt:lpstr>
      <vt:lpstr>Китайцы – великие изобретатели</vt:lpstr>
      <vt:lpstr>ИЕРОГЛИФЫ</vt:lpstr>
      <vt:lpstr>Пиньинь</vt:lpstr>
      <vt:lpstr>Китайское ударение (ТОНЫ)</vt:lpstr>
      <vt:lpstr>Китайское ударение (ТОНЫ)</vt:lpstr>
      <vt:lpstr>УПРАЖНЕНИЕ. ОПРЕДЕЛИТЬ ТОН</vt:lpstr>
      <vt:lpstr>Приветствия</vt:lpstr>
      <vt:lpstr>Прощание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Бабич</dc:creator>
  <cp:lastModifiedBy>Татьяна Бабич</cp:lastModifiedBy>
  <cp:revision>13</cp:revision>
  <dcterms:created xsi:type="dcterms:W3CDTF">2024-10-04T07:21:06Z</dcterms:created>
  <dcterms:modified xsi:type="dcterms:W3CDTF">2024-10-05T03:40:42Z</dcterms:modified>
</cp:coreProperties>
</file>