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2" r:id="rId3"/>
    <p:sldId id="295" r:id="rId4"/>
    <p:sldId id="300" r:id="rId5"/>
    <p:sldId id="297" r:id="rId6"/>
    <p:sldId id="298" r:id="rId7"/>
    <p:sldId id="299" r:id="rId8"/>
    <p:sldId id="277" r:id="rId9"/>
    <p:sldId id="286" r:id="rId10"/>
    <p:sldId id="278" r:id="rId11"/>
    <p:sldId id="279" r:id="rId12"/>
    <p:sldId id="289" r:id="rId13"/>
    <p:sldId id="287" r:id="rId14"/>
    <p:sldId id="281" r:id="rId15"/>
    <p:sldId id="283" r:id="rId16"/>
    <p:sldId id="261" r:id="rId17"/>
    <p:sldId id="265" r:id="rId18"/>
    <p:sldId id="288" r:id="rId19"/>
    <p:sldId id="284" r:id="rId2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CD6103-6840-4AC3-B672-4F50ACE0F18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F965E-5271-490D-A562-D8F0A040B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396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F32B26C-4793-458F-8F15-52BA2BED0A0B}" type="slidenum">
              <a:rPr lang="ru-RU" altLang="ru-RU">
                <a:latin typeface="Calibri" panose="020F0502020204030204" pitchFamily="34" charset="0"/>
              </a:rPr>
              <a:pPr/>
              <a:t>4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038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79450" y="798513"/>
            <a:ext cx="5319713" cy="39909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217" tIns="45108" rIns="90217" bIns="45108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9460" name="Номер слайда 3"/>
          <p:cNvSpPr txBox="1">
            <a:spLocks noGrp="1"/>
          </p:cNvSpPr>
          <p:nvPr/>
        </p:nvSpPr>
        <p:spPr bwMode="auto">
          <a:xfrm>
            <a:off x="3781207" y="10104147"/>
            <a:ext cx="2893732" cy="53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217" tIns="45108" rIns="90217" bIns="45108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FF5B881-F74D-4FC0-99C7-060B57F82E75}" type="slidenum">
              <a:rPr lang="ru-RU" altLang="ru-RU" sz="1200"/>
              <a:pPr algn="r" eaLnBrk="1" hangingPunct="1"/>
              <a:t>10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4105107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0484" name="Номер слайда 3"/>
          <p:cNvSpPr txBox="1">
            <a:spLocks noGrp="1"/>
          </p:cNvSpPr>
          <p:nvPr/>
        </p:nvSpPr>
        <p:spPr bwMode="auto">
          <a:xfrm>
            <a:off x="3781207" y="10105869"/>
            <a:ext cx="2893732" cy="53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68" tIns="44984" rIns="89968" bIns="44984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B599638-000E-44D6-8281-C0A7C7521925}" type="slidenum">
              <a:rPr lang="ru-RU" altLang="ru-RU" sz="1200">
                <a:latin typeface="Calibri" panose="020F0502020204030204" pitchFamily="34" charset="0"/>
              </a:rPr>
              <a:pPr algn="r" eaLnBrk="1" hangingPunct="1"/>
              <a:t>11</a:t>
            </a:fld>
            <a:endParaRPr lang="ru-RU" altLang="ru-RU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52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2532" name="Номер слайда 3"/>
          <p:cNvSpPr txBox="1">
            <a:spLocks noGrp="1"/>
          </p:cNvSpPr>
          <p:nvPr/>
        </p:nvSpPr>
        <p:spPr bwMode="auto">
          <a:xfrm>
            <a:off x="3781207" y="10105869"/>
            <a:ext cx="2893732" cy="53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68" tIns="44984" rIns="89968" bIns="44984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C21FDEA-63AE-4BF5-B379-1CC0603E49B3}" type="slidenum">
              <a:rPr lang="ru-RU" altLang="ru-RU" sz="1200">
                <a:latin typeface="Calibri" panose="020F0502020204030204" pitchFamily="34" charset="0"/>
              </a:rPr>
              <a:pPr algn="r" eaLnBrk="1" hangingPunct="1"/>
              <a:t>14</a:t>
            </a:fld>
            <a:endParaRPr lang="ru-RU" altLang="ru-RU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384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4" descr="https://png.pngtree.com/element_origin_min_pic/16/09/11/2057d54861615d2.jpg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264" y="2996952"/>
            <a:ext cx="2205803" cy="355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1026" name="Picture 2" descr="https://img-fotki.yandex.ru/get/9504/56195015.3f/0_b4d7b_d5daf4b_XL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40568" y="-443626"/>
            <a:ext cx="10153128" cy="773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bg1"/>
                </a:solidFill>
              </a:rPr>
              <a:t>Р</a:t>
            </a:r>
            <a:r>
              <a:rPr lang="ru-RU" b="1" i="1" dirty="0" smtClean="0">
                <a:solidFill>
                  <a:schemeClr val="bg1"/>
                </a:solidFill>
              </a:rPr>
              <a:t>одительское собрание: «Порядок организации и проведение итогового собеседования по русскому языку как условие допуска к ГИА в 2022 году» 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в 9 классе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979712" y="3886200"/>
            <a:ext cx="4896544" cy="1752600"/>
          </a:xfrm>
        </p:spPr>
        <p:txBody>
          <a:bodyPr>
            <a:normAutofit/>
          </a:bodyPr>
          <a:lstStyle/>
          <a:p>
            <a:pPr algn="r"/>
            <a:endParaRPr lang="ru-RU" sz="2800" dirty="0" smtClean="0">
              <a:solidFill>
                <a:schemeClr val="bg1"/>
              </a:solidFill>
            </a:endParaRPr>
          </a:p>
          <a:p>
            <a:pPr algn="r"/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14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9382"/>
            <a:ext cx="8568630" cy="645176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19113" y="0"/>
            <a:ext cx="8229600" cy="692150"/>
          </a:xfrm>
        </p:spPr>
        <p:txBody>
          <a:bodyPr/>
          <a:lstStyle/>
          <a:p>
            <a:r>
              <a:rPr lang="ru-RU" altLang="ru-RU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проведения ГИА-9</a:t>
            </a:r>
          </a:p>
        </p:txBody>
      </p:sp>
      <p:grpSp>
        <p:nvGrpSpPr>
          <p:cNvPr id="6148" name="Группа 17"/>
          <p:cNvGrpSpPr>
            <a:grpSpLocks/>
          </p:cNvGrpSpPr>
          <p:nvPr/>
        </p:nvGrpSpPr>
        <p:grpSpPr bwMode="auto">
          <a:xfrm>
            <a:off x="395288" y="692151"/>
            <a:ext cx="8424862" cy="5905497"/>
            <a:chOff x="4904319" y="1196753"/>
            <a:chExt cx="3997200" cy="5080616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075294" y="1196753"/>
              <a:ext cx="3655250" cy="162929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200" b="1" kern="0" dirty="0">
                <a:solidFill>
                  <a:srgbClr val="333399"/>
                </a:solidFill>
                <a:latin typeface="Cambria" pitchFamily="18" charset="0"/>
              </a:endParaRPr>
            </a:p>
          </p:txBody>
        </p:sp>
        <p:sp>
          <p:nvSpPr>
            <p:cNvPr id="7" name="Стрелка вниз 6"/>
            <p:cNvSpPr/>
            <p:nvPr/>
          </p:nvSpPr>
          <p:spPr>
            <a:xfrm>
              <a:off x="6156195" y="1768495"/>
              <a:ext cx="1306099" cy="324036"/>
            </a:xfrm>
            <a:prstGeom prst="downArrow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075294" y="2182829"/>
              <a:ext cx="3655250" cy="345537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kern="0" dirty="0">
                  <a:solidFill>
                    <a:srgbClr val="FF0000"/>
                  </a:solidFill>
                  <a:latin typeface="Cambria" pitchFamily="18" charset="0"/>
                </a:rPr>
                <a:t>Обязательные предметы: 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364520" y="3578633"/>
              <a:ext cx="3099393" cy="1645738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kern="0" dirty="0">
                  <a:solidFill>
                    <a:srgbClr val="C00000"/>
                  </a:solidFill>
                  <a:latin typeface="Cambria" pitchFamily="18" charset="0"/>
                </a:rPr>
                <a:t>2 предмета по выбору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kern="0" dirty="0">
                  <a:solidFill>
                    <a:srgbClr val="333399"/>
                  </a:solidFill>
                  <a:latin typeface="Cambria" pitchFamily="18" charset="0"/>
                </a:rPr>
                <a:t>(физика, химия, биология, история, география, информатика и ИКТ, иностранные языки, обществознание, литература)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364520" y="2651284"/>
              <a:ext cx="3099393" cy="394158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kern="0" dirty="0">
                  <a:solidFill>
                    <a:srgbClr val="333399"/>
                  </a:solidFill>
                  <a:latin typeface="Cambria" pitchFamily="18" charset="0"/>
                </a:rPr>
                <a:t>русский язык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364520" y="3082863"/>
              <a:ext cx="3099393" cy="359194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kern="0" dirty="0">
                  <a:solidFill>
                    <a:srgbClr val="333399"/>
                  </a:solidFill>
                  <a:latin typeface="Cambria" pitchFamily="18" charset="0"/>
                </a:rPr>
                <a:t>математика</a:t>
              </a:r>
            </a:p>
          </p:txBody>
        </p:sp>
        <p:sp>
          <p:nvSpPr>
            <p:cNvPr id="6157" name="Прямоугольник 16"/>
            <p:cNvSpPr>
              <a:spLocks noChangeArrowheads="1"/>
            </p:cNvSpPr>
            <p:nvPr/>
          </p:nvSpPr>
          <p:spPr bwMode="auto">
            <a:xfrm>
              <a:off x="4904319" y="5348074"/>
              <a:ext cx="3997200" cy="929295"/>
            </a:xfrm>
            <a:prstGeom prst="rect">
              <a:avLst/>
            </a:prstGeom>
            <a:solidFill>
              <a:srgbClr val="B9CDE5">
                <a:alpha val="3098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prstDash val="sysDash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3200" b="1">
                  <a:solidFill>
                    <a:srgbClr val="C00000"/>
                  </a:solidFill>
                  <a:latin typeface="Cambria" panose="02040503050406030204" pitchFamily="18" charset="0"/>
                </a:rPr>
                <a:t>Аттестат = успешные результаты ГИА </a:t>
              </a:r>
            </a:p>
            <a:p>
              <a:pPr algn="ctr"/>
              <a:r>
                <a:rPr lang="ru-RU" altLang="ru-RU" sz="3200" b="1">
                  <a:solidFill>
                    <a:srgbClr val="C00000"/>
                  </a:solidFill>
                  <a:latin typeface="Cambria" panose="02040503050406030204" pitchFamily="18" charset="0"/>
                </a:rPr>
                <a:t>по </a:t>
              </a:r>
              <a:r>
                <a:rPr lang="ru-RU" altLang="ru-RU" sz="3200" b="1" u="sng">
                  <a:solidFill>
                    <a:srgbClr val="C00000"/>
                  </a:solidFill>
                  <a:latin typeface="Cambria" panose="02040503050406030204" pitchFamily="18" charset="0"/>
                </a:rPr>
                <a:t>четырем</a:t>
              </a:r>
              <a:r>
                <a:rPr lang="ru-RU" altLang="ru-RU" sz="3200" b="1">
                  <a:solidFill>
                    <a:srgbClr val="C00000"/>
                  </a:solidFill>
                  <a:latin typeface="Cambria" panose="02040503050406030204" pitchFamily="18" charset="0"/>
                </a:rPr>
                <a:t>  учебным предметам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64715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alt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государственной итоговой аттестации</a:t>
            </a:r>
            <a:endParaRPr lang="ru-RU" altLang="ru-RU" sz="3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4869160"/>
            <a:ext cx="1376272" cy="1682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Объект 2"/>
          <p:cNvSpPr>
            <a:spLocks noGrp="1"/>
          </p:cNvSpPr>
          <p:nvPr>
            <p:ph idx="4294967295"/>
          </p:nvPr>
        </p:nvSpPr>
        <p:spPr>
          <a:xfrm>
            <a:off x="468313" y="1341438"/>
            <a:ext cx="8229600" cy="478472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altLang="ru-RU" b="1" dirty="0" smtClean="0">
                <a:latin typeface="Times New Roman" panose="02020603050405020304" pitchFamily="18" charset="0"/>
                <a:cs typeface="Aharoni" panose="02010803020104030203" pitchFamily="2" charset="-79"/>
              </a:rPr>
              <a:t>	</a:t>
            </a:r>
            <a:r>
              <a:rPr lang="ru-RU" alt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 ГИА допускаются обучающиеся, </a:t>
            </a:r>
            <a:r>
              <a:rPr lang="ru-RU" altLang="ru-RU" sz="28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 имеющие академической задолженности, </a:t>
            </a:r>
            <a:r>
              <a:rPr lang="ru-RU" alt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полном объеме выполнившие учебный план или индивидуальный учебный план (имеющие годовые отметки по всем учебным предметам учебного плана за </a:t>
            </a:r>
            <a:r>
              <a:rPr lang="ru-RU" alt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alt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класс </a:t>
            </a:r>
            <a:r>
              <a:rPr lang="ru-RU" alt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 ниже удовлетворительных</a:t>
            </a:r>
            <a:r>
              <a:rPr lang="ru-RU" alt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а также </a:t>
            </a:r>
            <a:r>
              <a:rPr lang="ru-RU" alt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имеющие результат «зачет» за итоговое собеседование по русскому языку».</a:t>
            </a:r>
            <a:r>
              <a:rPr lang="ru-RU" dirty="0"/>
              <a:t> </a:t>
            </a:r>
            <a:r>
              <a:rPr lang="ru-RU" sz="3300" dirty="0"/>
              <a:t>Одним из условий допуска к ГИА-9 </a:t>
            </a:r>
            <a:r>
              <a:rPr lang="ru-RU" sz="3300" dirty="0" smtClean="0"/>
              <a:t>является </a:t>
            </a:r>
            <a:r>
              <a:rPr lang="ru-RU" sz="3300" dirty="0"/>
              <a:t>зачет по русскому языку в форме устного итогового собеседования.  Основной этап государственной итоговой аттестации для выпускников уровня основного общего образования, включая резервные дни, </a:t>
            </a:r>
            <a:r>
              <a:rPr lang="ru-RU" sz="3300" dirty="0" smtClean="0"/>
              <a:t>проходит </a:t>
            </a:r>
            <a:r>
              <a:rPr lang="ru-RU" sz="3300" dirty="0"/>
              <a:t>с </a:t>
            </a:r>
            <a:r>
              <a:rPr lang="ru-RU" sz="3300" dirty="0" smtClean="0"/>
              <a:t> </a:t>
            </a:r>
            <a:r>
              <a:rPr lang="ru-RU" sz="3300" dirty="0"/>
              <a:t>мая по </a:t>
            </a:r>
            <a:r>
              <a:rPr lang="ru-RU" sz="3300" dirty="0" smtClean="0"/>
              <a:t>июль</a:t>
            </a:r>
            <a:r>
              <a:rPr lang="ru-RU" sz="3300" b="1" dirty="0" smtClean="0"/>
              <a:t>. </a:t>
            </a:r>
            <a:endParaRPr lang="ru-RU" altLang="ru-RU" sz="33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547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Изменения в 2020-21году в КИМ по математике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708525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Изменения произошли и в содержании контрольно-измерительных материалов (далее КИМ), предоставляемых участнику во время проведения ОГЭ по математике: в рамках усиления акцента на проверку применения математических знаний в различных ситуациях количество заданий уменьшилось на одно за счет объединения заданий на преобразование алгебраических 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и числовых выражений 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в одно задание на преобразование выражений на позиции 8 в КИМ 2021 г. Задание на работу с последовательностями и прогрессиями 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заменено на задание с практическим содержанием, направленное на проверку умения применять знания о последовательностях и прогрессиях в прикладных </a:t>
            </a:r>
            <a:r>
              <a:rPr lang="ru-RU" dirty="0" smtClean="0">
                <a:solidFill>
                  <a:schemeClr val="bg1"/>
                </a:solidFill>
              </a:rPr>
              <a:t>ситуациях. </a:t>
            </a:r>
            <a:r>
              <a:rPr lang="ru-RU" dirty="0">
                <a:solidFill>
                  <a:schemeClr val="bg1"/>
                </a:solidFill>
              </a:rPr>
              <a:t>Скорректирован порядок заданий в соответствии с тематикой и сложностью. Максимальный </a:t>
            </a:r>
            <a:r>
              <a:rPr lang="ru-RU" dirty="0" smtClean="0">
                <a:solidFill>
                  <a:schemeClr val="bg1"/>
                </a:solidFill>
              </a:rPr>
              <a:t>первичный </a:t>
            </a:r>
            <a:r>
              <a:rPr lang="ru-RU" dirty="0">
                <a:solidFill>
                  <a:schemeClr val="bg1"/>
                </a:solidFill>
              </a:rPr>
              <a:t>балл уменьшен с 32 до 31. </a:t>
            </a:r>
          </a:p>
        </p:txBody>
      </p:sp>
    </p:spTree>
    <p:extLst>
      <p:ext uri="{BB962C8B-B14F-4D97-AF65-F5344CB8AC3E}">
        <p14:creationId xmlns:p14="http://schemas.microsoft.com/office/powerpoint/2010/main" val="3398048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080119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План-график проведения внешних процедур оценки качества в 9-х классах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556792"/>
            <a:ext cx="8208912" cy="4082008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chemeClr val="bg1"/>
                </a:solidFill>
              </a:rPr>
              <a:t>-с </a:t>
            </a:r>
            <a:r>
              <a:rPr lang="ru-RU" b="1" dirty="0" smtClean="0">
                <a:solidFill>
                  <a:schemeClr val="bg1"/>
                </a:solidFill>
              </a:rPr>
              <a:t>7 по </a:t>
            </a:r>
            <a:r>
              <a:rPr lang="ru-RU" b="1" dirty="0" smtClean="0">
                <a:solidFill>
                  <a:schemeClr val="bg1"/>
                </a:solidFill>
              </a:rPr>
              <a:t>17 </a:t>
            </a:r>
            <a:r>
              <a:rPr lang="ru-RU" b="1" u="sng" dirty="0" smtClean="0">
                <a:solidFill>
                  <a:schemeClr val="bg1"/>
                </a:solidFill>
              </a:rPr>
              <a:t>декабря 2021</a:t>
            </a:r>
            <a:r>
              <a:rPr lang="ru-RU" b="1" dirty="0" smtClean="0">
                <a:solidFill>
                  <a:schemeClr val="bg1"/>
                </a:solidFill>
              </a:rPr>
              <a:t>г.:</a:t>
            </a:r>
          </a:p>
          <a:p>
            <a:pPr algn="l"/>
            <a:r>
              <a:rPr lang="ru-RU" b="1" dirty="0" smtClean="0">
                <a:solidFill>
                  <a:schemeClr val="bg1"/>
                </a:solidFill>
              </a:rPr>
              <a:t>Региональное </a:t>
            </a:r>
            <a:r>
              <a:rPr lang="ru-RU" b="1" dirty="0" smtClean="0">
                <a:solidFill>
                  <a:schemeClr val="bg1"/>
                </a:solidFill>
              </a:rPr>
              <a:t>диагностическое тестирование по математике(тестовая часть) на платформе </a:t>
            </a:r>
            <a:r>
              <a:rPr lang="ru-RU" b="1" dirty="0" err="1" smtClean="0">
                <a:solidFill>
                  <a:schemeClr val="bg1"/>
                </a:solidFill>
              </a:rPr>
              <a:t>Учи.ру</a:t>
            </a:r>
            <a:r>
              <a:rPr lang="ru-RU" b="1" dirty="0" smtClean="0">
                <a:solidFill>
                  <a:schemeClr val="bg1"/>
                </a:solidFill>
              </a:rPr>
              <a:t>(отметки за тестирования будут выставлены в ЭЖ)</a:t>
            </a:r>
          </a:p>
        </p:txBody>
      </p:sp>
    </p:spTree>
    <p:extLst>
      <p:ext uri="{BB962C8B-B14F-4D97-AF65-F5344CB8AC3E}">
        <p14:creationId xmlns:p14="http://schemas.microsoft.com/office/powerpoint/2010/main" val="197981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430213"/>
            <a:ext cx="8229600" cy="134260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b="1" dirty="0" smtClean="0">
                <a:solidFill>
                  <a:schemeClr val="folHlink"/>
                </a:solidFill>
                <a:latin typeface="Arial" charset="0"/>
              </a:rPr>
              <a:t/>
            </a:r>
            <a:br>
              <a:rPr lang="ru-RU" sz="2800" b="1" dirty="0" smtClean="0">
                <a:solidFill>
                  <a:schemeClr val="folHlink"/>
                </a:solidFill>
                <a:latin typeface="Arial" charset="0"/>
              </a:rPr>
            </a:br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начала экзаменов в </a:t>
            </a:r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классах - 10.00 часов по местному времени</a:t>
            </a:r>
            <a:b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</a:t>
            </a:r>
            <a:r>
              <a:rPr lang="ru-RU" alt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экзаменов :</a:t>
            </a:r>
            <a:br>
              <a:rPr lang="ru-RU" alt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240AE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240AE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b="1" dirty="0" smtClean="0">
              <a:solidFill>
                <a:srgbClr val="240AE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3" name="Rectangle 3"/>
          <p:cNvSpPr>
            <a:spLocks noGrp="1"/>
          </p:cNvSpPr>
          <p:nvPr>
            <p:ph type="body" idx="4294967295"/>
          </p:nvPr>
        </p:nvSpPr>
        <p:spPr>
          <a:xfrm>
            <a:off x="395536" y="1700213"/>
            <a:ext cx="8569077" cy="4656137"/>
          </a:xfrm>
        </p:spPr>
        <p:txBody>
          <a:bodyPr/>
          <a:lstStyle/>
          <a:p>
            <a:r>
              <a:rPr lang="ru-RU" alt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математика, русский язык, литература – 3 часа 55 минут  (235 мин),</a:t>
            </a:r>
          </a:p>
          <a:p>
            <a:r>
              <a:rPr lang="ru-RU" alt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обществознание, физика – 3 часа (180 мин.), </a:t>
            </a:r>
          </a:p>
          <a:p>
            <a:r>
              <a:rPr lang="ru-RU" alt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биология, история - 3 часа (180 мин.), </a:t>
            </a:r>
          </a:p>
          <a:p>
            <a:r>
              <a:rPr lang="ru-RU" alt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химия, география - 2 часа (120 мин.), </a:t>
            </a:r>
          </a:p>
          <a:p>
            <a:r>
              <a:rPr lang="ru-RU" alt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 и ИКТ  – 2 часа 30 минут (150 мин.).</a:t>
            </a:r>
          </a:p>
          <a:p>
            <a:r>
              <a:rPr lang="ru-RU" alt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иностранные языки (письменная часть) – 2 часа 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(120 минут)</a:t>
            </a:r>
          </a:p>
          <a:p>
            <a:endParaRPr lang="ru-RU" altLang="ru-RU" sz="2400" dirty="0" smtClean="0">
              <a:latin typeface="Arial" panose="020B0604020202020204" pitchFamily="34" charset="0"/>
            </a:endParaRPr>
          </a:p>
          <a:p>
            <a:pPr algn="just">
              <a:buClr>
                <a:srgbClr val="240AE4"/>
              </a:buClr>
              <a:buSzPct val="120000"/>
              <a:buFont typeface="Wingdings" panose="05000000000000000000" pitchFamily="2" charset="2"/>
              <a:buNone/>
            </a:pPr>
            <a:endParaRPr lang="ru-RU" altLang="ru-RU" sz="2400" dirty="0" smtClean="0">
              <a:latin typeface="Arial" panose="020B0604020202020204" pitchFamily="34" charset="0"/>
            </a:endParaRPr>
          </a:p>
        </p:txBody>
      </p:sp>
      <p:pic>
        <p:nvPicPr>
          <p:cNvPr id="10244" name="Picture 5" descr="http://www.cdtnp.ru/images/front_page_2014/atte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4394" y="5229200"/>
            <a:ext cx="16319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215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>
            <a:normAutofit fontScale="90000"/>
          </a:bodyPr>
          <a:lstStyle/>
          <a:p>
            <a:r>
              <a:rPr lang="ru-RU" altLang="ru-RU" sz="3200" b="1" dirty="0" smtClean="0">
                <a:solidFill>
                  <a:srgbClr val="240A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по ГИА 2022</a:t>
            </a:r>
            <a:br>
              <a:rPr lang="ru-RU" altLang="ru-RU" sz="3200" b="1" dirty="0" smtClean="0">
                <a:solidFill>
                  <a:srgbClr val="240A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 smtClean="0">
                <a:solidFill>
                  <a:srgbClr val="240A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найти:</a:t>
            </a:r>
          </a:p>
        </p:txBody>
      </p:sp>
      <p:pic>
        <p:nvPicPr>
          <p:cNvPr id="15363" name="Объект 5" descr="http://rcokio-chel.ru/pics/banners/4file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1350" y="2894011"/>
            <a:ext cx="2894013" cy="1096963"/>
          </a:xfrm>
        </p:spPr>
      </p:pic>
      <p:sp>
        <p:nvSpPr>
          <p:cNvPr id="15364" name="Прямоугольник 12"/>
          <p:cNvSpPr>
            <a:spLocks noChangeArrowheads="1"/>
          </p:cNvSpPr>
          <p:nvPr/>
        </p:nvSpPr>
        <p:spPr bwMode="auto">
          <a:xfrm>
            <a:off x="3209131" y="5216524"/>
            <a:ext cx="37734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http://gia.edu.ru/</a:t>
            </a:r>
            <a:endParaRPr lang="ru-RU" alt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5" name="Прямоугольник 10"/>
          <p:cNvSpPr>
            <a:spLocks noChangeArrowheads="1"/>
          </p:cNvSpPr>
          <p:nvPr/>
        </p:nvSpPr>
        <p:spPr bwMode="auto">
          <a:xfrm>
            <a:off x="3967163" y="3244850"/>
            <a:ext cx="2493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http://fipi.ru/</a:t>
            </a:r>
            <a:endParaRPr lang="ru-RU" alt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6" name="Прямоугольник 11"/>
          <p:cNvSpPr>
            <a:spLocks noChangeArrowheads="1"/>
          </p:cNvSpPr>
          <p:nvPr/>
        </p:nvSpPr>
        <p:spPr bwMode="auto">
          <a:xfrm>
            <a:off x="4128708" y="1958723"/>
            <a:ext cx="4446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ru-RU" alt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минобрнауки.рф</a:t>
            </a:r>
            <a:r>
              <a:rPr lang="ru-RU" altLang="ru-RU" dirty="0">
                <a:solidFill>
                  <a:schemeClr val="bg1"/>
                </a:solidFill>
              </a:rPr>
              <a:t>/</a:t>
            </a:r>
          </a:p>
        </p:txBody>
      </p:sp>
      <p:sp>
        <p:nvSpPr>
          <p:cNvPr id="15367" name="Прямоугольник 13"/>
          <p:cNvSpPr>
            <a:spLocks noChangeArrowheads="1"/>
          </p:cNvSpPr>
          <p:nvPr/>
        </p:nvSpPr>
        <p:spPr bwMode="auto">
          <a:xfrm>
            <a:off x="3209131" y="4311649"/>
            <a:ext cx="4010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http://www.rustest.ru</a:t>
            </a:r>
            <a:r>
              <a:rPr lang="en-US" altLang="ru-RU" dirty="0">
                <a:solidFill>
                  <a:schemeClr val="bg1"/>
                </a:solidFill>
              </a:rPr>
              <a:t>/</a:t>
            </a:r>
            <a:endParaRPr lang="ru-RU" altLang="ru-RU" dirty="0">
              <a:solidFill>
                <a:schemeClr val="bg1"/>
              </a:solidFill>
            </a:endParaRPr>
          </a:p>
        </p:txBody>
      </p:sp>
      <p:pic>
        <p:nvPicPr>
          <p:cNvPr id="15368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003" y="1529449"/>
            <a:ext cx="367794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082" y="5216525"/>
            <a:ext cx="2232025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214" y="4070747"/>
            <a:ext cx="122396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43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950" y="1573057"/>
            <a:ext cx="86741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FFFF00"/>
                </a:solidFill>
              </a:rPr>
              <a:t>Самообразование </a:t>
            </a:r>
            <a:r>
              <a:rPr lang="ru-RU" sz="3600" b="1" dirty="0" smtClean="0">
                <a:solidFill>
                  <a:srgbClr val="FFFF00"/>
                </a:solidFill>
              </a:rPr>
              <a:t> -  </a:t>
            </a:r>
            <a:br>
              <a:rPr lang="ru-RU" sz="3600" b="1" dirty="0" smtClean="0">
                <a:solidFill>
                  <a:srgbClr val="FFFF00"/>
                </a:solidFill>
              </a:rPr>
            </a:br>
            <a:r>
              <a:rPr lang="ru-RU" sz="3600" b="1" dirty="0" smtClean="0">
                <a:solidFill>
                  <a:srgbClr val="FFFF00"/>
                </a:solidFill>
              </a:rPr>
              <a:t>залог успеха!</a:t>
            </a:r>
          </a:p>
          <a:p>
            <a:pPr marL="0" indent="0" algn="ctr">
              <a:buNone/>
            </a:pPr>
            <a:endParaRPr lang="ru-RU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4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Решу ОГЭ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022" y="1556792"/>
            <a:ext cx="86741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369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03250"/>
            <a:ext cx="8229600" cy="79695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На сайте СОШ № 24 в разделе ОГЭ-9 классы вы найдёте:</a:t>
            </a: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u="sng" dirty="0" smtClean="0">
                <a:solidFill>
                  <a:schemeClr val="bg1"/>
                </a:solidFill>
              </a:rPr>
              <a:t>Советы </a:t>
            </a:r>
            <a:r>
              <a:rPr lang="ru-RU" u="sng" dirty="0">
                <a:solidFill>
                  <a:schemeClr val="bg1"/>
                </a:solidFill>
              </a:rPr>
              <a:t>психолога по подготовке к </a:t>
            </a:r>
            <a:r>
              <a:rPr lang="ru-RU" u="sng" dirty="0" smtClean="0">
                <a:solidFill>
                  <a:schemeClr val="bg1"/>
                </a:solidFill>
              </a:rPr>
              <a:t>ОГЭ</a:t>
            </a:r>
            <a:endParaRPr lang="ru-RU" dirty="0">
              <a:solidFill>
                <a:schemeClr val="bg1"/>
              </a:solidFill>
            </a:endParaRPr>
          </a:p>
          <a:p>
            <a:pPr lvl="0"/>
            <a:r>
              <a:rPr lang="ru-RU" u="sng" dirty="0">
                <a:solidFill>
                  <a:schemeClr val="bg1"/>
                </a:solidFill>
              </a:rPr>
              <a:t>Памятка для </a:t>
            </a:r>
            <a:r>
              <a:rPr lang="ru-RU" u="sng" dirty="0" smtClean="0">
                <a:solidFill>
                  <a:schemeClr val="bg1"/>
                </a:solidFill>
              </a:rPr>
              <a:t>родителей</a:t>
            </a:r>
          </a:p>
          <a:p>
            <a:pPr lvl="0"/>
            <a:r>
              <a:rPr lang="ru-RU" u="sng" dirty="0" smtClean="0">
                <a:solidFill>
                  <a:schemeClr val="bg1"/>
                </a:solidFill>
              </a:rPr>
              <a:t>Памятка "Советы психолога"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2800" u="sng" dirty="0">
                <a:solidFill>
                  <a:schemeClr val="bg1"/>
                </a:solidFill>
              </a:rPr>
              <a:t>Ссылки </a:t>
            </a:r>
            <a:r>
              <a:rPr lang="ru-RU" sz="2800" u="sng" dirty="0" smtClean="0">
                <a:solidFill>
                  <a:schemeClr val="bg1"/>
                </a:solidFill>
              </a:rPr>
              <a:t>на приказы МИНИСТЕРСТВА ОБРАЗОВАНИЯ КУЗБАССА</a:t>
            </a:r>
            <a:endParaRPr lang="ru-RU" sz="2800" u="sng" dirty="0">
              <a:solidFill>
                <a:schemeClr val="bg1"/>
              </a:solidFill>
            </a:endParaRPr>
          </a:p>
          <a:p>
            <a:endParaRPr lang="ru-RU" sz="28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262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ъект 2"/>
          <p:cNvSpPr>
            <a:spLocks noGrp="1"/>
          </p:cNvSpPr>
          <p:nvPr>
            <p:ph idx="1"/>
          </p:nvPr>
        </p:nvSpPr>
        <p:spPr>
          <a:xfrm>
            <a:off x="3203575" y="273050"/>
            <a:ext cx="5940425" cy="6324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eaLnBrk="1" hangingPunct="1">
              <a:buFontTx/>
              <a:buNone/>
            </a:pPr>
            <a:endParaRPr lang="ru-RU" alt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ru-RU" alt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ru-RU" alt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ru-RU" alt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ru-RU" alt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altLang="ru-RU" dirty="0" smtClean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371" y="548680"/>
            <a:ext cx="2787204" cy="42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16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19256" cy="5505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ПРИКАЗ № 3257 «Об утверждении сроков и мест подачи заявлений обучающихся на участие в итоговом собеседовании по русскому языку как условия допуска к ГИА-9»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</a:rPr>
              <a:t>Обеспечить проведение разъяснительной работы с обучающимися, их родителями(законными представителями) о сроках и местах подачи заявлений на участие в итоговом собеседовании по русскому языку в 2022 году.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</a:rPr>
              <a:t>Организовать работу по приёму и регистрации заявлений обучающихся на участие в итоговом собеседовании по русскому языку в 2022 году.</a:t>
            </a:r>
          </a:p>
          <a:p>
            <a:pPr>
              <a:buFontTx/>
              <a:buChar char="-"/>
            </a:pP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2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404664"/>
            <a:ext cx="8208912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24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189706"/>
            <a:ext cx="8229600" cy="620713"/>
          </a:xfrm>
        </p:spPr>
        <p:txBody>
          <a:bodyPr/>
          <a:lstStyle/>
          <a:p>
            <a:r>
              <a:rPr lang="ru-RU" altLang="ru-RU" sz="32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собеседование по русскому языку</a:t>
            </a:r>
            <a:endParaRPr lang="ru-RU" altLang="ru-RU" sz="3200" u="sng" dirty="0" smtClean="0">
              <a:solidFill>
                <a:srgbClr val="FFFF00"/>
              </a:solidFill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457201" y="500063"/>
            <a:ext cx="8229600" cy="6143625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None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>
              <a:buNone/>
            </a:pPr>
            <a:r>
              <a:rPr lang="ru-RU" altLang="ru-RU" sz="1400" dirty="0" smtClean="0"/>
              <a:t> </a:t>
            </a:r>
            <a:r>
              <a:rPr lang="ru-RU" altLang="ru-RU" sz="2400" b="1" dirty="0" smtClean="0">
                <a:solidFill>
                  <a:schemeClr val="bg1"/>
                </a:solidFill>
              </a:rPr>
              <a:t>Основной срок проведения этого испытания для всех девятиклассников - </a:t>
            </a:r>
            <a:r>
              <a:rPr lang="ru-RU" sz="2400" b="1" dirty="0" smtClean="0">
                <a:solidFill>
                  <a:schemeClr val="bg1"/>
                </a:solidFill>
              </a:rPr>
              <a:t> 9 февраля 2022г. (</a:t>
            </a:r>
            <a:r>
              <a:rPr lang="ru-RU" sz="2000" dirty="0" smtClean="0">
                <a:solidFill>
                  <a:schemeClr val="bg1"/>
                </a:solidFill>
              </a:rPr>
              <a:t>приказ </a:t>
            </a:r>
            <a:r>
              <a:rPr lang="ru-RU" sz="2000" dirty="0" err="1" smtClean="0">
                <a:solidFill>
                  <a:schemeClr val="bg1"/>
                </a:solidFill>
              </a:rPr>
              <a:t>Министерсва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образованияКузбасса</a:t>
            </a:r>
            <a:r>
              <a:rPr lang="ru-RU" sz="2000" dirty="0" smtClean="0">
                <a:solidFill>
                  <a:schemeClr val="bg1"/>
                </a:solidFill>
              </a:rPr>
              <a:t> №2608 от 16.09.21г.</a:t>
            </a:r>
          </a:p>
          <a:p>
            <a:pPr marL="0" indent="0">
              <a:buNone/>
            </a:pPr>
            <a:r>
              <a:rPr lang="ru-RU" altLang="ru-RU" sz="2400" u="sng" dirty="0">
                <a:solidFill>
                  <a:schemeClr val="bg1"/>
                </a:solidFill>
              </a:rPr>
              <a:t> </a:t>
            </a:r>
            <a:r>
              <a:rPr lang="ru-RU" altLang="ru-RU" sz="2400" u="sng" dirty="0" smtClean="0">
                <a:solidFill>
                  <a:schemeClr val="bg1"/>
                </a:solidFill>
              </a:rPr>
              <a:t>   </a:t>
            </a:r>
            <a:r>
              <a:rPr lang="ru-RU" altLang="ru-RU" sz="24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собеседования включает следующие типы заданий: </a:t>
            </a:r>
            <a:br>
              <a:rPr lang="ru-RU" altLang="ru-RU" sz="24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чтение текста вслух; </a:t>
            </a:r>
            <a:br>
              <a:rPr lang="ru-RU" alt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пересказ текста с привлечением дополнительной информации; </a:t>
            </a:r>
            <a:br>
              <a:rPr lang="ru-RU" alt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монологическое высказывание по одной из выбранных тем; </a:t>
            </a:r>
            <a:br>
              <a:rPr lang="ru-RU" alt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диалог с экзаменатором-собеседником. </a:t>
            </a:r>
            <a:endParaRPr lang="ru-RU" alt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ru-RU" alt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На выполнение работы каждому участнику будет отводиться около 15 минут. В процессе проведения собеседования будет вестись аудиозапись. </a:t>
            </a:r>
            <a:br>
              <a:rPr lang="ru-RU" alt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Оцениваться оно будет по системе </a:t>
            </a:r>
            <a:r>
              <a:rPr lang="ru-RU" altLang="ru-RU" sz="24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«зачет»/«незачет»</a:t>
            </a:r>
            <a:endParaRPr lang="ru-RU" altLang="ru-RU" sz="2400" dirty="0" smtClean="0"/>
          </a:p>
        </p:txBody>
      </p:sp>
      <p:sp>
        <p:nvSpPr>
          <p:cNvPr id="9220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8221202-A5C3-4762-B735-0DDE68373FD1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4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32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91264" cy="6048672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1460"/>
              </a:spcAft>
              <a:buNone/>
            </a:pPr>
            <a:r>
              <a:rPr lang="ru-RU" b="1" spc="4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Порядок подачи заявления на участие в итоговом собеседовании</a:t>
            </a:r>
            <a:endParaRPr lang="ru-RU" sz="1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2100"/>
              </a:spcAft>
            </a:pPr>
            <a:r>
              <a:rPr lang="ru-RU" sz="24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Заявление </a:t>
            </a: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об участии в итоговом собеседовании по русскому языку </a:t>
            </a:r>
            <a:r>
              <a:rPr lang="ru-RU" sz="24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подаётся</a:t>
            </a: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r>
              <a:rPr lang="ru-RU" sz="2400" b="1" spc="4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за две недели</a:t>
            </a: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 до начала проведения </a:t>
            </a:r>
            <a:r>
              <a:rPr lang="ru-RU" sz="24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собеседования, не позднее 26 января!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2100"/>
              </a:spcAft>
            </a:pP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Подать заявление нужно в своей школе. Экстерны подают заявление в образовательную организацию по своему выбору.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2100"/>
              </a:spcAft>
            </a:pP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Для участников итогового собеседования по русскому языку с ограниченными возможностями здоровья, детей-инвалидов и инвалидов продолжительность итогового собеседования по русскому языку увеличивается </a:t>
            </a:r>
            <a:r>
              <a:rPr lang="ru-RU" sz="24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</a:t>
            </a: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ru-RU" sz="2400" b="1" spc="4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30 </a:t>
            </a:r>
            <a:r>
              <a:rPr lang="ru-RU" sz="2400" b="1" spc="4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минут</a:t>
            </a:r>
            <a:r>
              <a:rPr lang="ru-RU" sz="24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(вместе с заявлением участники с ОВЗ предоставляют справку ПМПК)</a:t>
            </a:r>
            <a:endParaRPr lang="ru-RU" sz="1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73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91264" cy="60486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ПРИКАЗ № 3273 « Об утверждении сроков и мест информирования обучающихся образовательных организаций о результатах итогового собеседования по русскому языку в 2022 году»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-Информировать обучающихся образовательных организаций, их родителей(законных представителей), педагогов о сроках и местах информирования о результатах итогового собеседования по русскому языку;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bg1"/>
                </a:solidFill>
              </a:rPr>
              <a:t>Ознакомить обучающихся образовательных организаций с результатами итогового собеседования по русскому языку: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FFFF00"/>
                </a:solidFill>
              </a:rPr>
              <a:t>ОСНОВНАЯ ДАТА проведения: 09.02.202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FFFF00"/>
                </a:solidFill>
              </a:rPr>
              <a:t>ДАТА ознакомления с результатами: 24.02.2022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ДОП.ДАТА </a:t>
            </a:r>
            <a:r>
              <a:rPr lang="ru-RU" sz="2000" dirty="0">
                <a:solidFill>
                  <a:schemeClr val="bg1"/>
                </a:solidFill>
              </a:rPr>
              <a:t>проведения: </a:t>
            </a:r>
            <a:r>
              <a:rPr lang="ru-RU" sz="2000" dirty="0" smtClean="0">
                <a:solidFill>
                  <a:schemeClr val="bg1"/>
                </a:solidFill>
              </a:rPr>
              <a:t>09.03.2022</a:t>
            </a:r>
            <a:endParaRPr lang="ru-RU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</a:rPr>
              <a:t>ДАТА ознакомления с результатами: </a:t>
            </a:r>
            <a:r>
              <a:rPr lang="ru-RU" sz="2000" dirty="0" smtClean="0">
                <a:solidFill>
                  <a:schemeClr val="bg1"/>
                </a:solidFill>
              </a:rPr>
              <a:t>23.03.2022</a:t>
            </a:r>
            <a:endParaRPr lang="ru-RU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6"/>
                </a:solidFill>
              </a:rPr>
              <a:t>ДОП.ДАТА </a:t>
            </a:r>
            <a:r>
              <a:rPr lang="ru-RU" sz="2000" dirty="0">
                <a:solidFill>
                  <a:schemeClr val="accent6"/>
                </a:solidFill>
              </a:rPr>
              <a:t>проведения: </a:t>
            </a:r>
            <a:r>
              <a:rPr lang="ru-RU" sz="2000" dirty="0" smtClean="0">
                <a:solidFill>
                  <a:schemeClr val="accent6"/>
                </a:solidFill>
              </a:rPr>
              <a:t>16.05.2022</a:t>
            </a:r>
            <a:endParaRPr lang="ru-RU" sz="20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accent6"/>
                </a:solidFill>
              </a:rPr>
              <a:t>ДАТА ознакомления с результатами: </a:t>
            </a:r>
            <a:r>
              <a:rPr lang="ru-RU" sz="2000" dirty="0" smtClean="0">
                <a:solidFill>
                  <a:schemeClr val="accent6"/>
                </a:solidFill>
              </a:rPr>
              <a:t>19.05.2022</a:t>
            </a:r>
            <a:endParaRPr lang="ru-RU" sz="20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Место информирования: образовательная организация в которой обучается обучающийся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62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91264" cy="60486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ПРИКАЗ № 3274 « Об утверждении сроков и мест подачи заявлений обучающихся на сдачу ГИА по образовательным программам основного общего образования»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-Организовать работу по приёму и регистрацию заявлений обучающихся на сдачу ГИА-9 по образовательным программам основного общего образования в 2022 году.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Досрочный(апрель-май 2022 г.) и основной период(май-июль 2022 г.) сдачи ОГЭ. </a:t>
            </a:r>
            <a:r>
              <a:rPr lang="ru-RU" sz="2400" b="1" dirty="0" smtClean="0"/>
              <a:t>Срок подачи заявления с указанием перечня учебных предметов, по которым планируют сдавать ГИА: </a:t>
            </a:r>
          </a:p>
          <a:p>
            <a:pPr marL="0" indent="0">
              <a:buNone/>
            </a:pPr>
            <a:r>
              <a:rPr lang="ru-RU" sz="2400" b="1" dirty="0" smtClean="0"/>
              <a:t>до 01 марта 2022 г.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- 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Допуском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сдачи ГИА-9 является отсутствие академической задолженности по предметам учебного плана за 9 класс, а также результат «ЗАЧЁТ» по итоговому собеседованию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57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 idx="4294967295"/>
          </p:nvPr>
        </p:nvSpPr>
        <p:spPr>
          <a:xfrm>
            <a:off x="207963" y="115888"/>
            <a:ext cx="8540750" cy="1598612"/>
          </a:xfrm>
        </p:spPr>
        <p:txBody>
          <a:bodyPr/>
          <a:lstStyle/>
          <a:p>
            <a:r>
              <a:rPr lang="ru-RU" alt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проведения государственной итоговой аттестации</a:t>
            </a:r>
          </a:p>
        </p:txBody>
      </p:sp>
      <p:sp>
        <p:nvSpPr>
          <p:cNvPr id="5123" name="Rectangle 3"/>
          <p:cNvSpPr>
            <a:spLocks noGrp="1"/>
          </p:cNvSpPr>
          <p:nvPr>
            <p:ph type="body" idx="4294967295"/>
          </p:nvPr>
        </p:nvSpPr>
        <p:spPr>
          <a:xfrm>
            <a:off x="467543" y="1412874"/>
            <a:ext cx="8497069" cy="4896445"/>
          </a:xfrm>
        </p:spPr>
        <p:txBody>
          <a:bodyPr>
            <a:normAutofit/>
          </a:bodyPr>
          <a:lstStyle/>
          <a:p>
            <a:pPr>
              <a:buClr>
                <a:srgbClr val="FF3300"/>
              </a:buClr>
              <a:buSzPct val="120000"/>
              <a:buFont typeface="Wingdings" panose="05000000000000000000" pitchFamily="2" charset="2"/>
              <a:buChar char="v"/>
            </a:pPr>
            <a:r>
              <a:rPr lang="ru-RU" alt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государственный экзамен – </a:t>
            </a:r>
            <a:r>
              <a:rPr lang="ru-RU" alt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ГЭ</a:t>
            </a:r>
          </a:p>
          <a:p>
            <a:pPr>
              <a:buClr>
                <a:srgbClr val="FF3300"/>
              </a:buClr>
              <a:buSzPct val="120000"/>
              <a:buFont typeface="Arial" panose="020B0604020202020204" pitchFamily="34" charset="0"/>
              <a:buNone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alt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с использованием экзаменационных материалов, представляющих собой комплексы заданий стандартизированной формы (контрольных измерительных материалов -КИМ) </a:t>
            </a:r>
          </a:p>
          <a:p>
            <a:pPr>
              <a:buClr>
                <a:srgbClr val="FF3300"/>
              </a:buClr>
              <a:buSzPct val="120000"/>
              <a:buNone/>
            </a:pPr>
            <a:r>
              <a:rPr lang="ru-RU" sz="2800" b="1" dirty="0"/>
              <a:t>Выбранные обучающимся предметы, формы ГИА указываются им в заявлении, которое он должен подать в образовательную организацию</a:t>
            </a:r>
            <a:endParaRPr lang="ru-RU" alt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Номер слайда 2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484491B-4396-41D7-8A2A-0727BB43A943}" type="slidenum">
              <a:rPr lang="ru-RU" altLang="ru-RU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8</a:t>
            </a:fld>
            <a:endParaRPr lang="ru-RU" altLang="ru-RU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5125" name="Picture 6" descr="http://mou-udsosh1.narod.ru/EGE/16-17/ogeh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7430" y="5165453"/>
            <a:ext cx="2065139" cy="1190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612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 idx="4294967295"/>
          </p:nvPr>
        </p:nvSpPr>
        <p:spPr>
          <a:xfrm>
            <a:off x="207963" y="115888"/>
            <a:ext cx="8540750" cy="1598612"/>
          </a:xfrm>
        </p:spPr>
        <p:txBody>
          <a:bodyPr/>
          <a:lstStyle/>
          <a:p>
            <a:r>
              <a:rPr lang="ru-RU" alt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проведения государственной итоговой аттестации</a:t>
            </a:r>
          </a:p>
        </p:txBody>
      </p:sp>
      <p:sp>
        <p:nvSpPr>
          <p:cNvPr id="5123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1412874"/>
            <a:ext cx="8713788" cy="4176365"/>
          </a:xfrm>
        </p:spPr>
        <p:txBody>
          <a:bodyPr>
            <a:normAutofit fontScale="77500" lnSpcReduction="20000"/>
          </a:bodyPr>
          <a:lstStyle/>
          <a:p>
            <a:pPr>
              <a:buClr>
                <a:srgbClr val="FF3300"/>
              </a:buClr>
              <a:buSzPct val="120000"/>
              <a:buFont typeface="Wingdings" panose="05000000000000000000" pitchFamily="2" charset="2"/>
              <a:buChar char="v"/>
            </a:pPr>
            <a:endParaRPr lang="ru-RU" altLang="ru-RU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3300"/>
              </a:buClr>
              <a:buSzPct val="120000"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u="sng" dirty="0">
                <a:solidFill>
                  <a:schemeClr val="bg1"/>
                </a:solidFill>
              </a:rPr>
              <a:t>ГИА в форме ГВЭ</a:t>
            </a:r>
            <a:r>
              <a:rPr lang="ru-RU" dirty="0">
                <a:solidFill>
                  <a:schemeClr val="bg1"/>
                </a:solidFill>
              </a:rPr>
              <a:t> 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Clr>
                <a:srgbClr val="FF3300"/>
              </a:buClr>
              <a:buSzPct val="120000"/>
              <a:buNone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проводится </a:t>
            </a:r>
            <a:r>
              <a:rPr lang="ru-RU" dirty="0">
                <a:solidFill>
                  <a:schemeClr val="bg1"/>
                </a:solidFill>
              </a:rPr>
              <a:t>для обучающихся, освоивших образовательные программы основного общего </a:t>
            </a:r>
            <a:r>
              <a:rPr lang="ru-RU" sz="3100" dirty="0">
                <a:solidFill>
                  <a:schemeClr val="bg1"/>
                </a:solidFill>
              </a:rPr>
              <a:t>образования в </a:t>
            </a:r>
            <a:r>
              <a:rPr lang="ru-RU" sz="3100" dirty="0" smtClean="0">
                <a:solidFill>
                  <a:schemeClr val="bg1"/>
                </a:solidFill>
              </a:rPr>
              <a:t>специальных </a:t>
            </a:r>
            <a:r>
              <a:rPr lang="ru-RU" dirty="0">
                <a:solidFill>
                  <a:schemeClr val="bg1"/>
                </a:solidFill>
              </a:rPr>
              <a:t>учебно-воспитательных учреждениях закрытого типа, 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а также для обучающихся с ограниченными возможностями здоровья, обучающихся </a:t>
            </a:r>
            <a:r>
              <a:rPr lang="ru-RU" dirty="0" smtClean="0">
                <a:solidFill>
                  <a:schemeClr val="bg1"/>
                </a:solidFill>
              </a:rPr>
              <a:t>детей-инвалидов (НЕОБХОДИМО МЕДИЦИНСКОЕ ПОДТВЕРЖДЕНИЕ), </a:t>
            </a:r>
            <a:r>
              <a:rPr lang="ru-RU" dirty="0">
                <a:solidFill>
                  <a:schemeClr val="bg1"/>
                </a:solidFill>
              </a:rPr>
              <a:t>освоивших образовательные программы основного общего образования</a:t>
            </a:r>
            <a:endParaRPr lang="ru-RU" altLang="ru-RU" dirty="0">
              <a:solidFill>
                <a:schemeClr val="bg1"/>
              </a:solidFill>
            </a:endParaRPr>
          </a:p>
        </p:txBody>
      </p:sp>
      <p:sp>
        <p:nvSpPr>
          <p:cNvPr id="5124" name="Номер слайда 2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484491B-4396-41D7-8A2A-0727BB43A943}" type="slidenum">
              <a:rPr lang="ru-RU" altLang="ru-RU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9</a:t>
            </a:fld>
            <a:endParaRPr lang="ru-RU" altLang="ru-RU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5125" name="Picture 6" descr="http://mou-udsosh1.narod.ru/EGE/16-17/ogeh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7430" y="5165453"/>
            <a:ext cx="2065139" cy="1190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347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667</Words>
  <Application>Microsoft Office PowerPoint</Application>
  <PresentationFormat>Экран (4:3)</PresentationFormat>
  <Paragraphs>84</Paragraphs>
  <Slides>19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Aharoni</vt:lpstr>
      <vt:lpstr>Arial</vt:lpstr>
      <vt:lpstr>Book Antiqua</vt:lpstr>
      <vt:lpstr>Calibri</vt:lpstr>
      <vt:lpstr>Cambria</vt:lpstr>
      <vt:lpstr>Century Gothic</vt:lpstr>
      <vt:lpstr>Times New Roman</vt:lpstr>
      <vt:lpstr>Wingdings</vt:lpstr>
      <vt:lpstr>Тема Office</vt:lpstr>
      <vt:lpstr>Родительское собрание: «Порядок организации и проведение итогового собеседования по русскому языку как условие допуска к ГИА в 2022 году»  в 9 классе</vt:lpstr>
      <vt:lpstr>Презентация PowerPoint</vt:lpstr>
      <vt:lpstr>Презентация PowerPoint</vt:lpstr>
      <vt:lpstr>Итоговое собеседование по русскому языку</vt:lpstr>
      <vt:lpstr>Презентация PowerPoint</vt:lpstr>
      <vt:lpstr>Презентация PowerPoint</vt:lpstr>
      <vt:lpstr>Презентация PowerPoint</vt:lpstr>
      <vt:lpstr>Формы проведения государственной итоговой аттестации</vt:lpstr>
      <vt:lpstr>Формы проведения государственной итоговой аттестации</vt:lpstr>
      <vt:lpstr>Порядок проведения ГИА-9</vt:lpstr>
      <vt:lpstr>Участники государственной итоговой аттестации</vt:lpstr>
      <vt:lpstr>Изменения в 2020-21году в КИМ по математике</vt:lpstr>
      <vt:lpstr>План-график проведения внешних процедур оценки качества в 9-х классах</vt:lpstr>
      <vt:lpstr> Время начала экзаменов в 9 классах - 10.00 часов по местному времени Продолжительность экзаменов :  </vt:lpstr>
      <vt:lpstr>Информацию по ГИА 2022 можно найти:</vt:lpstr>
      <vt:lpstr>Самообразование  -   залог успеха! </vt:lpstr>
      <vt:lpstr>Решу ОГЭ</vt:lpstr>
      <vt:lpstr>На сайте СОШ № 24 в разделе ОГЭ-9 классы вы найдёте: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Организационное  родительское собрание  в 9 классе</dc:title>
  <dc:creator>user</dc:creator>
  <cp:lastModifiedBy>Елена Потеруха</cp:lastModifiedBy>
  <cp:revision>46</cp:revision>
  <cp:lastPrinted>2021-10-01T10:17:42Z</cp:lastPrinted>
  <dcterms:created xsi:type="dcterms:W3CDTF">2018-09-12T11:43:10Z</dcterms:created>
  <dcterms:modified xsi:type="dcterms:W3CDTF">2021-12-07T07:25:51Z</dcterms:modified>
</cp:coreProperties>
</file>