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4" r:id="rId25"/>
    <p:sldId id="285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096-6CE4-4F7C-9A76-312493A88E1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C2DE-1A21-423B-9CC7-45EE271B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096-6CE4-4F7C-9A76-312493A88E1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C2DE-1A21-423B-9CC7-45EE271B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096-6CE4-4F7C-9A76-312493A88E1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C2DE-1A21-423B-9CC7-45EE271B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0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096-6CE4-4F7C-9A76-312493A88E1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C2DE-1A21-423B-9CC7-45EE271B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4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096-6CE4-4F7C-9A76-312493A88E1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C2DE-1A21-423B-9CC7-45EE271B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6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096-6CE4-4F7C-9A76-312493A88E1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C2DE-1A21-423B-9CC7-45EE271B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81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096-6CE4-4F7C-9A76-312493A88E1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C2DE-1A21-423B-9CC7-45EE271B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7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096-6CE4-4F7C-9A76-312493A88E1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C2DE-1A21-423B-9CC7-45EE271B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5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096-6CE4-4F7C-9A76-312493A88E1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C2DE-1A21-423B-9CC7-45EE271B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096-6CE4-4F7C-9A76-312493A88E1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C2DE-1A21-423B-9CC7-45EE271B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7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096-6CE4-4F7C-9A76-312493A88E1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C2DE-1A21-423B-9CC7-45EE271B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24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3D096-6CE4-4F7C-9A76-312493A88E1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9C2DE-1A21-423B-9CC7-45EE271B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3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527" y="1108364"/>
            <a:ext cx="5578764" cy="299243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нформация в сети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Интернет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330341"/>
            <a:ext cx="6253018" cy="1655762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Что может сделать информация 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современном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мире</a:t>
            </a:r>
          </a:p>
        </p:txBody>
      </p:sp>
    </p:spTree>
    <p:extLst>
      <p:ext uri="{BB962C8B-B14F-4D97-AF65-F5344CB8AC3E}">
        <p14:creationId xmlns:p14="http://schemas.microsoft.com/office/powerpoint/2010/main" val="1088238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71657" y="933387"/>
            <a:ext cx="38578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Bahnschrift Light" panose="020B0502040204020203" pitchFamily="34" charset="0"/>
              </a:rPr>
              <a:t>Нежелательный </a:t>
            </a:r>
            <a:r>
              <a:rPr lang="ru-RU" sz="28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контент</a:t>
            </a:r>
            <a:endParaRPr lang="ru-RU" sz="28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71657" y="2998113"/>
            <a:ext cx="37011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Bahnschrift Light" panose="020B0502040204020203" pitchFamily="34" charset="0"/>
              </a:rPr>
              <a:t>Киберпреступность</a:t>
            </a:r>
            <a:r>
              <a:rPr lang="ru-RU" sz="3200" dirty="0">
                <a:solidFill>
                  <a:srgbClr val="002060"/>
                </a:solidFill>
                <a:latin typeface="Bahnschrift Light" panose="020B0502040204020203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71657" y="5097333"/>
            <a:ext cx="2552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Bahnschrift Light" panose="020B0502040204020203" pitchFamily="34" charset="0"/>
              </a:rPr>
              <a:t>Кибербуллинг</a:t>
            </a:r>
            <a:endParaRPr lang="ru-RU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94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2412" y="1979986"/>
            <a:ext cx="4527176" cy="289802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10 правил безопасности в интернете для школьников</a:t>
            </a:r>
            <a:endParaRPr lang="ru-R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99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9593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Bahnschrift Light" panose="020B0502040204020203" pitchFamily="34" charset="0"/>
              </a:rPr>
              <a:t>Советоваться с родителями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2126117"/>
            <a:ext cx="100649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Bahnschrift Light" panose="020B0502040204020203" pitchFamily="34" charset="0"/>
              </a:rPr>
              <a:t>Если ребенок хочет зарегистрироваться на каком-либо сайте, создать профиль в социальной сети и выложить свои фотографии, лучше перед этим посоветоваться с родителями. Взрослый человек сможет лучше проанализировать ситуацию и понять, опасен ли сайт, а также помочь выбрать снимки, которые можно выложить на всеобщее </a:t>
            </a:r>
            <a:r>
              <a:rPr lang="ru-RU" sz="24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обозрение</a:t>
            </a:r>
            <a:endParaRPr lang="ru-RU" sz="24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Bahnschrift Light" panose="020B0502040204020203" pitchFamily="34" charset="0"/>
              </a:rPr>
              <a:t>Если ребенка кто-то обижает или преследует в сети, об этом также важно сообщать </a:t>
            </a:r>
            <a:r>
              <a:rPr lang="ru-RU" sz="24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взрослым</a:t>
            </a:r>
            <a:endParaRPr lang="ru-RU" sz="24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27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103" y="757011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Bahnschrift Light" panose="020B0502040204020203" pitchFamily="34" charset="0"/>
              </a:rPr>
              <a:t>Беречь личные данные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6948" y="2524873"/>
            <a:ext cx="69842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Bahnschrift Light" panose="020B0502040204020203" pitchFamily="34" charset="0"/>
              </a:rPr>
              <a:t>Номер телефона, адрес, номер школы и класса, место работы родителей и их график, время, когда в квартире нет взрослых, а также данные из документов, номера банковских карт – такую информацию ни в коем случае нельзя передавать другим </a:t>
            </a:r>
            <a:r>
              <a:rPr lang="ru-RU" sz="24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людям</a:t>
            </a:r>
            <a:endParaRPr lang="ru-RU" sz="24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99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59" y="774428"/>
            <a:ext cx="7565571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Bahnschrift Light" panose="020B0502040204020203" pitchFamily="34" charset="0"/>
              </a:rPr>
              <a:t>Не делиться информацией о знакомых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99017" y="2746776"/>
            <a:ext cx="65749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Не </a:t>
            </a:r>
            <a:r>
              <a:rPr lang="ru-RU" sz="2000" dirty="0">
                <a:solidFill>
                  <a:srgbClr val="002060"/>
                </a:solidFill>
                <a:latin typeface="Bahnschrift Light" panose="020B0502040204020203" pitchFamily="34" charset="0"/>
              </a:rPr>
              <a:t>нужно рассказывать про друзей и одноклассников, сообщать, где они живут и учатся, какие кружки посещают. Нельзя показывать их фотографии – ни выкладывать их в своих профилях в социальных сетях, ни тем более в частной переписке. Если хочется выложить групповое фото с праздника или тренировки, сначала стоит обсудить это с теми, кто изображен на </a:t>
            </a:r>
            <a:r>
              <a:rPr lang="ru-RU" sz="20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снимке</a:t>
            </a:r>
            <a:endParaRPr lang="ru-RU" sz="20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0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1331777"/>
            <a:ext cx="10003971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Bahnschrift Light" panose="020B0502040204020203" pitchFamily="34" charset="0"/>
              </a:rPr>
              <a:t>Фильтровать </a:t>
            </a:r>
            <a:r>
              <a:rPr lang="ru-RU" sz="40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информацию</a:t>
            </a:r>
            <a:endParaRPr lang="ru-RU" sz="40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360" y="2802710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Bahnschrift Light" panose="020B0502040204020203" pitchFamily="34" charset="0"/>
              </a:rPr>
              <a:t>Мошенники активно используют интернет в своих интересах. Они могут обманывать людей и манипулировать ими, давя на жалость или страх. Поэтому не стоит слепо доверять всему, что пишут в </a:t>
            </a:r>
            <a:r>
              <a:rPr lang="ru-RU" sz="2000" dirty="0" err="1" smtClean="0">
                <a:solidFill>
                  <a:srgbClr val="002060"/>
                </a:solidFill>
                <a:latin typeface="Bahnschrift Light" panose="020B0502040204020203" pitchFamily="34" charset="0"/>
              </a:rPr>
              <a:t>онлайне</a:t>
            </a:r>
            <a:endParaRPr lang="ru-RU" sz="20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62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71657" y="933387"/>
            <a:ext cx="3857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Bahnschrift Light" panose="020B0502040204020203" pitchFamily="34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е </a:t>
            </a:r>
            <a:r>
              <a:rPr lang="ru-RU" sz="2400" dirty="0">
                <a:solidFill>
                  <a:srgbClr val="002060"/>
                </a:solidFill>
                <a:latin typeface="Bahnschrift Light" panose="020B0502040204020203" pitchFamily="34" charset="0"/>
              </a:rPr>
              <a:t>открывать подозрительные письма</a:t>
            </a:r>
            <a:endParaRPr lang="ru-RU" sz="36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71657" y="2843183"/>
            <a:ext cx="45197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+mj-lt"/>
              </a:rPr>
              <a:t>И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гнорировать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сообщения, полученные от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незнакомцев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1657" y="4678856"/>
            <a:ext cx="55430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Bahnschrift Light" panose="020B0502040204020203" pitchFamily="34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е </a:t>
            </a:r>
            <a:r>
              <a:rPr lang="ru-RU" sz="2400" dirty="0">
                <a:solidFill>
                  <a:srgbClr val="002060"/>
                </a:solidFill>
                <a:latin typeface="Bahnschrift Light" panose="020B0502040204020203" pitchFamily="34" charset="0"/>
              </a:rPr>
              <a:t>переходить по ссылкам, обещающим много интересного </a:t>
            </a:r>
            <a:r>
              <a:rPr lang="ru-RU" sz="24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бесплатно</a:t>
            </a:r>
            <a:endParaRPr lang="ru-RU" sz="24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  <a:p>
            <a:endParaRPr lang="ru-RU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24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406" y="1125076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Bahnschrift Light" panose="020B0502040204020203" pitchFamily="34" charset="0"/>
              </a:rPr>
              <a:t>Проверять данные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46730" y="2664351"/>
            <a:ext cx="81040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Light" panose="020B0502040204020203" pitchFamily="34" charset="0"/>
              </a:rPr>
              <a:t>Даже взрослые люди попадаются на удочку мошенников и принимают неверные решения – не все можно выяснить за несколько минут и пару кликов мышкой. </a:t>
            </a:r>
            <a:endParaRPr lang="ru-RU" sz="2000" dirty="0" smtClean="0">
              <a:solidFill>
                <a:srgbClr val="002060"/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Но</a:t>
            </a:r>
            <a:r>
              <a:rPr lang="ru-RU" sz="2000" dirty="0">
                <a:solidFill>
                  <a:srgbClr val="002060"/>
                </a:solidFill>
                <a:latin typeface="Bahnschrift Light" panose="020B0502040204020203" pitchFamily="34" charset="0"/>
              </a:rPr>
              <a:t>, например, обилие рекламы на странице и «кричащие заголовки», которые предлагают много, бесплатно и прямо сейчас – это четкий признак того, что доверять информации с сайта не </a:t>
            </a:r>
            <a:r>
              <a:rPr lang="ru-RU" sz="20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следует</a:t>
            </a:r>
            <a:endParaRPr lang="ru-RU" sz="20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55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4052" y="905056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Помнить о вежливости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257" y="2319219"/>
            <a:ext cx="8351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Light" panose="020B0502040204020203" pitchFamily="34" charset="0"/>
              </a:rPr>
              <a:t>В любой ситуации, даже если кажется, что это обман, не стоит грубить и тем более использовать нецензурную лексику. Важно писать грамотно и держать эмоции под контролем. Лучше обойтись без «</a:t>
            </a:r>
            <a:r>
              <a:rPr lang="ru-RU" sz="2000" dirty="0" err="1">
                <a:solidFill>
                  <a:srgbClr val="002060"/>
                </a:solidFill>
                <a:latin typeface="Bahnschrift Light" panose="020B0502040204020203" pitchFamily="34" charset="0"/>
              </a:rPr>
              <a:t>капслока</a:t>
            </a:r>
            <a:r>
              <a:rPr lang="ru-RU" sz="2000" dirty="0">
                <a:solidFill>
                  <a:srgbClr val="002060"/>
                </a:solidFill>
                <a:latin typeface="Bahnschrift Light" panose="020B0502040204020203" pitchFamily="34" charset="0"/>
              </a:rPr>
              <a:t>» – предложения, набранные крупным шрифтом, по правилам сетевого этикета считаются громким криком. Если разговор не нравится, можно просто закрыть ноутбук или выключи смартфон. Не стоит отвечать на оскорбления оскорблениями, лучше молча заблокировать </a:t>
            </a:r>
            <a:r>
              <a:rPr lang="ru-RU" sz="20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обидчика</a:t>
            </a:r>
            <a:endParaRPr lang="ru-RU" sz="20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7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9538" y="2202633"/>
            <a:ext cx="5675812" cy="1325563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Bahnschrift Light" panose="020B0502040204020203" pitchFamily="34" charset="0"/>
              </a:rPr>
              <a:t>Ответственность, что это?</a:t>
            </a:r>
          </a:p>
        </p:txBody>
      </p:sp>
    </p:spTree>
    <p:extLst>
      <p:ext uri="{BB962C8B-B14F-4D97-AF65-F5344CB8AC3E}">
        <p14:creationId xmlns:p14="http://schemas.microsoft.com/office/powerpoint/2010/main" val="41160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329" y="1837765"/>
            <a:ext cx="4745660" cy="316966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Bahnschrift Light" panose="020B0502040204020203" pitchFamily="34" charset="0"/>
              </a:rPr>
              <a:t>С каждым годом мир становится все более вовлеченным в сетевые проекты и сервисы, ведь это общедоступно, быстро и, относительно, дешево. Одним словом — </a:t>
            </a:r>
            <a:r>
              <a:rPr lang="ru-RU" sz="28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эффективно</a:t>
            </a:r>
            <a:endParaRPr lang="ru-RU" sz="28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4647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Ответственность </a:t>
            </a:r>
            <a:r>
              <a:rPr lang="ru-RU" dirty="0">
                <a:solidFill>
                  <a:schemeClr val="bg1"/>
                </a:solidFill>
                <a:latin typeface="Bahnschrift Light" panose="020B0502040204020203" pitchFamily="34" charset="0"/>
              </a:rPr>
              <a:t>– это умение держать ответ за собственные действия или </a:t>
            </a:r>
            <a:r>
              <a:rPr lang="ru-R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бездействие</a:t>
            </a:r>
            <a:endParaRPr lang="ru-R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30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479" y="2238104"/>
            <a:ext cx="7689669" cy="229906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Ответственность за неправомерные действия в сети «Интернет»</a:t>
            </a:r>
          </a:p>
        </p:txBody>
      </p:sp>
    </p:spTree>
    <p:extLst>
      <p:ext uri="{BB962C8B-B14F-4D97-AF65-F5344CB8AC3E}">
        <p14:creationId xmlns:p14="http://schemas.microsoft.com/office/powerpoint/2010/main" val="2140512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4113" y="574131"/>
            <a:ext cx="5667103" cy="518223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Bahnschrift Light" panose="020B0502040204020203" pitchFamily="34" charset="0"/>
              </a:rPr>
              <a:t>За совершение преступлений и административных правонарушений, в том числе в сети «Интернет», граждане подлежат привлечению к уголовной и административной </a:t>
            </a:r>
            <a:r>
              <a:rPr lang="ru-RU" sz="32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ответственности</a:t>
            </a:r>
            <a:endParaRPr lang="ru-RU" sz="32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97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530588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Bahnschrift Light" panose="020B0502040204020203" pitchFamily="34" charset="0"/>
              </a:rPr>
              <a:t>Уголовная ответственность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0120" y="1728711"/>
            <a:ext cx="10683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Bahnschrift Light" panose="020B0502040204020203" pitchFamily="34" charset="0"/>
              </a:rPr>
              <a:t>Уголовная ответственность – ответственность за совершение преступлений, предусмотренных Уголовным кодексом Российской Федерации (далее – УК РФ</a:t>
            </a:r>
            <a:r>
              <a:rPr lang="ru-RU" sz="24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)</a:t>
            </a:r>
            <a:endParaRPr lang="ru-RU" sz="24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Уголовная </a:t>
            </a:r>
            <a:r>
              <a:rPr lang="ru-RU" sz="2400" dirty="0">
                <a:solidFill>
                  <a:srgbClr val="002060"/>
                </a:solidFill>
                <a:latin typeface="Bahnschrift Light" panose="020B0502040204020203" pitchFamily="34" charset="0"/>
              </a:rPr>
              <a:t>ответственность - это самый строгий вид ответственности, который наступает за совершение преступлений, то есть наиболее опасных </a:t>
            </a:r>
            <a:r>
              <a:rPr lang="ru-RU" sz="24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правонарушений</a:t>
            </a:r>
            <a:endParaRPr lang="ru-RU" sz="24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742" y="4265662"/>
            <a:ext cx="8595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Bahnschrift Light" panose="020B0502040204020203" pitchFamily="34" charset="0"/>
              </a:rPr>
              <a:t>По общему правилу уголовная ответственность наступает с 16 лет, однако за многие деяния, которые являются преступлениями ответственность наступает с 14 лет. Например, с 14 лет наступает уголовная ответственность за </a:t>
            </a:r>
            <a:r>
              <a:rPr lang="ru-RU" sz="24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убийство</a:t>
            </a:r>
            <a:endParaRPr lang="ru-RU" sz="24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92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530588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Административная </a:t>
            </a:r>
            <a:r>
              <a:rPr lang="ru-RU" dirty="0">
                <a:solidFill>
                  <a:srgbClr val="002060"/>
                </a:solidFill>
                <a:latin typeface="Bahnschrift Light" panose="020B0502040204020203" pitchFamily="34" charset="0"/>
              </a:rPr>
              <a:t>ответственность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0120" y="2002585"/>
            <a:ext cx="10683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Bahnschrift Light" panose="020B0502040204020203" pitchFamily="34" charset="0"/>
              </a:rPr>
              <a:t>Административная ответственность за совершение правонарушений, в том числе с использованием сети «Интернет», предусмотрена Кодексом Российской Федерации об административных правонарушениях (далее – КоАП РФ</a:t>
            </a:r>
            <a:r>
              <a:rPr lang="ru-RU" sz="24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)</a:t>
            </a:r>
            <a:endParaRPr lang="ru-RU" sz="24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0617" y="4565417"/>
            <a:ext cx="8595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Bahnschrift Light" panose="020B0502040204020203" pitchFamily="34" charset="0"/>
              </a:rPr>
              <a:t>Административной ответственности подлежит лицо, достигшее к моменту совершения административного правонарушения возраста шестнадцати лет </a:t>
            </a:r>
          </a:p>
        </p:txBody>
      </p:sp>
    </p:spTree>
    <p:extLst>
      <p:ext uri="{BB962C8B-B14F-4D97-AF65-F5344CB8AC3E}">
        <p14:creationId xmlns:p14="http://schemas.microsoft.com/office/powerpoint/2010/main" val="3479188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2944" y="105540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Bahnschrift Light" panose="020B0502040204020203" pitchFamily="34" charset="0"/>
              </a:rPr>
              <a:t>напоследок – </a:t>
            </a:r>
            <a:r>
              <a:rPr lang="ru-RU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главное</a:t>
            </a:r>
            <a:endParaRPr lang="ru-RU" sz="48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5954" y="2542431"/>
            <a:ext cx="88796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Light" panose="020B0502040204020203" pitchFamily="34" charset="0"/>
              </a:rPr>
              <a:t>Интернет – это лишь еще одна технология, расширение реальности. Поэтому на онлайн-просторах не стоит делать того, что неприемлемо в повседневной жизни. Травля? Преследование? Шантаж? Вымогание денег? Настойчивые требования прислать фотографии? При любой попытке проникнуть в личное пространство, лучше всего сообщить об этом родителям. Злоумышленникам трудно противостоять в одиночку, поэтому здесь важна поддержка близких людей. Главное не бояться говорить об этом</a:t>
            </a:r>
          </a:p>
        </p:txBody>
      </p:sp>
    </p:spTree>
    <p:extLst>
      <p:ext uri="{BB962C8B-B14F-4D97-AF65-F5344CB8AC3E}">
        <p14:creationId xmlns:p14="http://schemas.microsoft.com/office/powerpoint/2010/main" val="851608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5229" y="2399529"/>
            <a:ext cx="6424749" cy="1325563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rgbClr val="002060"/>
                </a:solidFill>
                <a:latin typeface="Bahnschrift Light" panose="020B0502040204020203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87946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078" y="1900519"/>
            <a:ext cx="5033170" cy="2640105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rgbClr val="002060"/>
                </a:solidFill>
                <a:latin typeface="Bahnschrift Light" panose="020B0502040204020203" pitchFamily="34" charset="0"/>
              </a:rPr>
              <a:t>Что такое интернет?</a:t>
            </a:r>
          </a:p>
        </p:txBody>
      </p:sp>
    </p:spTree>
    <p:extLst>
      <p:ext uri="{BB962C8B-B14F-4D97-AF65-F5344CB8AC3E}">
        <p14:creationId xmlns:p14="http://schemas.microsoft.com/office/powerpoint/2010/main" val="4178856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4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41292" y="757515"/>
            <a:ext cx="7395883" cy="1281952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Bahnschrift Light" panose="020B0502040204020203" pitchFamily="34" charset="0"/>
              </a:rPr>
              <a:t>Что такое интернет?</a:t>
            </a:r>
            <a:endParaRPr lang="ru-RU" sz="32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04046" y="2039467"/>
            <a:ext cx="10183908" cy="3567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  <a:latin typeface="Bahnschrift Light" panose="020B0502040204020203" pitchFamily="34" charset="0"/>
              </a:rPr>
              <a:t>Интернет (</a:t>
            </a:r>
            <a:r>
              <a:rPr lang="ru-RU" sz="2400" dirty="0" err="1">
                <a:solidFill>
                  <a:srgbClr val="002060"/>
                </a:solidFill>
                <a:latin typeface="Bahnschrift Light" panose="020B0502040204020203" pitchFamily="34" charset="0"/>
              </a:rPr>
              <a:t>internet</a:t>
            </a:r>
            <a:r>
              <a:rPr lang="ru-RU" sz="2400" dirty="0">
                <a:solidFill>
                  <a:srgbClr val="002060"/>
                </a:solidFill>
                <a:latin typeface="Bahnschrift Light" panose="020B0502040204020203" pitchFamily="34" charset="0"/>
              </a:rPr>
              <a:t>, инет, глобальная сеть) — это всемирная информационная система связи, представляющая собой множество компьютерных сетей на всей планете объединенных между собой. </a:t>
            </a:r>
          </a:p>
          <a:p>
            <a:r>
              <a:rPr lang="ru-RU" sz="2400" dirty="0">
                <a:solidFill>
                  <a:srgbClr val="002060"/>
                </a:solidFill>
                <a:latin typeface="Bahnschrift Light" panose="020B0502040204020203" pitchFamily="34" charset="0"/>
              </a:rPr>
              <a:t>Т.е. — это глобальная сеть, к которой подключено неограниченное количество устройств и других сетей. Находятся они в ней одновременно. Интернет становится больше и развивается, так как количество устройств и сетей, подключающихся к нему растет с каждым </a:t>
            </a:r>
            <a:r>
              <a:rPr lang="ru-RU" sz="24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днем</a:t>
            </a:r>
            <a:endParaRPr lang="ru-RU" sz="24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04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2129" y="1900519"/>
            <a:ext cx="5983942" cy="2407864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002060"/>
                </a:solidFill>
                <a:latin typeface="Bahnschrift Light" panose="020B0502040204020203" pitchFamily="34" charset="0"/>
              </a:rPr>
              <a:t>Что такое информация?</a:t>
            </a:r>
          </a:p>
        </p:txBody>
      </p:sp>
    </p:spTree>
    <p:extLst>
      <p:ext uri="{BB962C8B-B14F-4D97-AF65-F5344CB8AC3E}">
        <p14:creationId xmlns:p14="http://schemas.microsoft.com/office/powerpoint/2010/main" val="685005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994" y="409303"/>
            <a:ext cx="6868886" cy="5895703"/>
          </a:xfrm>
        </p:spPr>
        <p:txBody>
          <a:bodyPr>
            <a:normAutofit/>
          </a:bodyPr>
          <a:lstStyle/>
          <a:p>
            <a:r>
              <a:rPr lang="ru-RU" sz="2400" u="sng" dirty="0">
                <a:solidFill>
                  <a:srgbClr val="002060"/>
                </a:solidFill>
                <a:latin typeface="Bahnschrift Light" panose="020B0502040204020203" pitchFamily="34" charset="0"/>
              </a:rPr>
              <a:t>Информация</a:t>
            </a:r>
            <a:r>
              <a:rPr lang="ru-RU" sz="2400" dirty="0">
                <a:solidFill>
                  <a:srgbClr val="002060"/>
                </a:solidFill>
                <a:latin typeface="Bahnschrift Light" panose="020B0502040204020203" pitchFamily="34" charset="0"/>
              </a:rPr>
              <a:t> - это любые сведения, принимаемые и передаваемые, сохраняемые различными источниками</a:t>
            </a:r>
            <a:r>
              <a:rPr lang="ru-RU" sz="24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.</a:t>
            </a:r>
            <a:br>
              <a:rPr lang="ru-RU" sz="24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Это </a:t>
            </a:r>
            <a:r>
              <a:rPr lang="ru-RU" sz="2400" dirty="0">
                <a:solidFill>
                  <a:srgbClr val="002060"/>
                </a:solidFill>
                <a:latin typeface="Bahnschrift Light" panose="020B0502040204020203" pitchFamily="34" charset="0"/>
              </a:rPr>
              <a:t>вся совокупность сведений об окружающем нас мире, о всевозможных протекающих в нем процессах, которые могут быть восприняты живыми организмами, электронными машинами и другими информационными </a:t>
            </a:r>
            <a:r>
              <a:rPr lang="ru-RU" sz="24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системами</a:t>
            </a:r>
            <a:endParaRPr lang="ru-RU" sz="24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29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2766" y="678633"/>
            <a:ext cx="7609113" cy="5861504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>
                <a:solidFill>
                  <a:srgbClr val="002060"/>
                </a:solidFill>
                <a:latin typeface="Bahnschrift Light" panose="020B0502040204020203" pitchFamily="34" charset="0"/>
              </a:rPr>
              <a:t>Информация</a:t>
            </a:r>
            <a:r>
              <a:rPr lang="ru-RU" sz="2800" dirty="0">
                <a:solidFill>
                  <a:srgbClr val="002060"/>
                </a:solidFill>
                <a:latin typeface="Bahnschrift Light" panose="020B0502040204020203" pitchFamily="34" charset="0"/>
              </a:rPr>
              <a:t> - это сведения о </a:t>
            </a:r>
            <a:r>
              <a:rPr lang="ru-RU" sz="28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чем-либо</a:t>
            </a:r>
            <a:br>
              <a:rPr lang="ru-RU" sz="28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Одно </a:t>
            </a:r>
            <a:r>
              <a:rPr lang="ru-RU" sz="2800" dirty="0">
                <a:solidFill>
                  <a:srgbClr val="002060"/>
                </a:solidFill>
                <a:latin typeface="Bahnschrift Light" panose="020B0502040204020203" pitchFamily="34" charset="0"/>
              </a:rPr>
              <a:t>и то же информационное сообщение (статья в газете, объявление, письмо, телеграмма, справка, рассказ, чертёж, радиопередача и т.п.) может содержать разное количество информации для разных людей — в зависимости от их предшествующих знаний, от уровня понимания этого сообщения и интереса к </a:t>
            </a:r>
            <a:r>
              <a:rPr lang="ru-RU" sz="28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нему</a:t>
            </a:r>
            <a:endParaRPr lang="ru-RU" sz="28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54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6978" y="2103437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002060"/>
                </a:solidFill>
                <a:latin typeface="Bahnschrift Light" panose="020B0502040204020203" pitchFamily="34" charset="0"/>
              </a:rPr>
              <a:t>Угрозы интернета</a:t>
            </a:r>
          </a:p>
        </p:txBody>
      </p:sp>
    </p:spTree>
    <p:extLst>
      <p:ext uri="{BB962C8B-B14F-4D97-AF65-F5344CB8AC3E}">
        <p14:creationId xmlns:p14="http://schemas.microsoft.com/office/powerpoint/2010/main" val="1529518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699" y="1416424"/>
            <a:ext cx="7739231" cy="349053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Bahnschrift Light" panose="020B0502040204020203" pitchFamily="34" charset="0"/>
              </a:rPr>
              <a:t>Угроза информации - возможность возникновения на каком-либо этапе жизнедеятельности системы такого явления или события, следствием которого могут быть нежелательные воздействия на </a:t>
            </a:r>
            <a:r>
              <a:rPr lang="ru-RU" sz="32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информацию</a:t>
            </a:r>
            <a:endParaRPr lang="ru-RU" sz="32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83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803</Words>
  <Application>Microsoft Office PowerPoint</Application>
  <PresentationFormat>Широкоэкранный</PresentationFormat>
  <Paragraphs>47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Bahnschrift Light</vt:lpstr>
      <vt:lpstr>Calibri</vt:lpstr>
      <vt:lpstr>Calibri Light</vt:lpstr>
      <vt:lpstr>Тема Office</vt:lpstr>
      <vt:lpstr>Информация в сети  Интернет</vt:lpstr>
      <vt:lpstr>С каждым годом мир становится все более вовлеченным в сетевые проекты и сервисы, ведь это общедоступно, быстро и, относительно, дешево. Одним словом — эффективно</vt:lpstr>
      <vt:lpstr>Что такое интернет?</vt:lpstr>
      <vt:lpstr>Что такое интернет?</vt:lpstr>
      <vt:lpstr>Что такое информация?</vt:lpstr>
      <vt:lpstr>Информация - это любые сведения, принимаемые и передаваемые, сохраняемые различными источниками. Это вся совокупность сведений об окружающем нас мире, о всевозможных протекающих в нем процессах, которые могут быть восприняты живыми организмами, электронными машинами и другими информационными системами</vt:lpstr>
      <vt:lpstr>Информация - это сведения о чем-либо Одно и то же информационное сообщение (статья в газете, объявление, письмо, телеграмма, справка, рассказ, чертёж, радиопередача и т.п.) может содержать разное количество информации для разных людей — в зависимости от их предшествующих знаний, от уровня понимания этого сообщения и интереса к нему</vt:lpstr>
      <vt:lpstr>Угрозы интернета</vt:lpstr>
      <vt:lpstr>Угроза информации - возможность возникновения на каком-либо этапе жизнедеятельности системы такого явления или события, следствием которого могут быть нежелательные воздействия на информацию</vt:lpstr>
      <vt:lpstr>Презентация PowerPoint</vt:lpstr>
      <vt:lpstr>10 правил безопасности в интернете для школьников</vt:lpstr>
      <vt:lpstr>Советоваться с родителями</vt:lpstr>
      <vt:lpstr>Беречь личные данные</vt:lpstr>
      <vt:lpstr>Не делиться информацией о знакомых</vt:lpstr>
      <vt:lpstr>Фильтровать информацию</vt:lpstr>
      <vt:lpstr>Презентация PowerPoint</vt:lpstr>
      <vt:lpstr>Проверять данные</vt:lpstr>
      <vt:lpstr>Помнить о вежливости</vt:lpstr>
      <vt:lpstr>Ответственность, что это?</vt:lpstr>
      <vt:lpstr>Ответственность – это умение держать ответ за собственные действия или бездействие</vt:lpstr>
      <vt:lpstr>Ответственность за неправомерные действия в сети «Интернет»</vt:lpstr>
      <vt:lpstr>За совершение преступлений и административных правонарушений, в том числе в сети «Интернет», граждане подлежат привлечению к уголовной и административной ответственности</vt:lpstr>
      <vt:lpstr>Уголовная ответственность </vt:lpstr>
      <vt:lpstr>Административная ответственность </vt:lpstr>
      <vt:lpstr>И напоследок – главное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в сети  Интернет</dc:title>
  <dc:creator>Пользователь</dc:creator>
  <cp:lastModifiedBy>Алексей Ермаков</cp:lastModifiedBy>
  <cp:revision>10</cp:revision>
  <dcterms:created xsi:type="dcterms:W3CDTF">2022-03-03T15:14:47Z</dcterms:created>
  <dcterms:modified xsi:type="dcterms:W3CDTF">2022-03-04T03:49:32Z</dcterms:modified>
</cp:coreProperties>
</file>