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Lst>
  <p:notesMasterIdLst>
    <p:notesMasterId r:id="rId30"/>
  </p:notesMasterIdLst>
  <p:sldIdLst>
    <p:sldId id="303" r:id="rId4"/>
    <p:sldId id="326" r:id="rId5"/>
    <p:sldId id="304" r:id="rId6"/>
    <p:sldId id="307" r:id="rId7"/>
    <p:sldId id="306" r:id="rId8"/>
    <p:sldId id="309" r:id="rId9"/>
    <p:sldId id="310" r:id="rId10"/>
    <p:sldId id="311" r:id="rId11"/>
    <p:sldId id="312" r:id="rId12"/>
    <p:sldId id="313" r:id="rId13"/>
    <p:sldId id="314" r:id="rId14"/>
    <p:sldId id="315" r:id="rId15"/>
    <p:sldId id="316" r:id="rId16"/>
    <p:sldId id="317" r:id="rId17"/>
    <p:sldId id="319" r:id="rId18"/>
    <p:sldId id="320" r:id="rId19"/>
    <p:sldId id="321" r:id="rId20"/>
    <p:sldId id="305" r:id="rId21"/>
    <p:sldId id="323" r:id="rId22"/>
    <p:sldId id="300" r:id="rId23"/>
    <p:sldId id="288" r:id="rId24"/>
    <p:sldId id="277" r:id="rId25"/>
    <p:sldId id="294" r:id="rId26"/>
    <p:sldId id="327" r:id="rId27"/>
    <p:sldId id="328" r:id="rId28"/>
    <p:sldId id="329" r:id="rId29"/>
  </p:sldIdLst>
  <p:sldSz cx="9144000" cy="6858000" type="screen4x3"/>
  <p:notesSz cx="6797675" cy="9926638"/>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746"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C1CD0DE-4A19-4B77-B928-A032BE7C2094}" type="datetimeFigureOut">
              <a:rPr lang="ru-RU" smtClean="0"/>
              <a:pPr/>
              <a:t>12.04.2016</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20F962C-E1AB-418E-9611-3E7B405E2F84}" type="slidenum">
              <a:rPr lang="ru-RU" smtClean="0"/>
              <a:pPr/>
              <a:t>‹#›</a:t>
            </a:fld>
            <a:endParaRPr lang="ru-RU"/>
          </a:p>
        </p:txBody>
      </p:sp>
    </p:spTree>
    <p:extLst>
      <p:ext uri="{BB962C8B-B14F-4D97-AF65-F5344CB8AC3E}">
        <p14:creationId xmlns:p14="http://schemas.microsoft.com/office/powerpoint/2010/main" val="220028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round/>
            <a:headEnd/>
            <a:tailEnd/>
          </a:ln>
        </p:spPr>
        <p:txBody>
          <a:bodyPr/>
          <a:lstStyle/>
          <a:p>
            <a:fld id="{BE05FA02-BF68-4287-A8DA-7C0CD78B3A9B}" type="slidenum">
              <a:rPr lang="ru-RU">
                <a:solidFill>
                  <a:prstClr val="black"/>
                </a:solidFill>
                <a:latin typeface="Arial" pitchFamily="34" charset="0"/>
              </a:rPr>
              <a:pPr/>
              <a:t>20</a:t>
            </a:fld>
            <a:endParaRPr lang="ru-RU">
              <a:solidFill>
                <a:prstClr val="black"/>
              </a:solidFill>
              <a:latin typeface="Arial" pitchFamily="34" charset="0"/>
            </a:endParaRPr>
          </a:p>
        </p:txBody>
      </p:sp>
      <p:sp>
        <p:nvSpPr>
          <p:cNvPr id="71683" name="Rectangle 1"/>
          <p:cNvSpPr txBox="1">
            <a:spLocks noGrp="1" noRot="1" noChangeAspect="1" noChangeArrowheads="1" noTextEdit="1"/>
          </p:cNvSpPr>
          <p:nvPr>
            <p:ph type="sldImg"/>
          </p:nvPr>
        </p:nvSpPr>
        <p:spPr>
          <a:xfrm>
            <a:off x="1157288" y="690563"/>
            <a:ext cx="4546600" cy="3411537"/>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686282" y="4319224"/>
            <a:ext cx="5488658" cy="4181881"/>
          </a:xfrm>
          <a:noFill/>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round/>
            <a:headEnd/>
            <a:tailEnd/>
          </a:ln>
        </p:spPr>
        <p:txBody>
          <a:bodyPr/>
          <a:lstStyle/>
          <a:p>
            <a:fld id="{BE05FA02-BF68-4287-A8DA-7C0CD78B3A9B}" type="slidenum">
              <a:rPr lang="ru-RU">
                <a:latin typeface="Arial" pitchFamily="34" charset="0"/>
              </a:rPr>
              <a:pPr/>
              <a:t>22</a:t>
            </a:fld>
            <a:endParaRPr lang="ru-RU">
              <a:latin typeface="Arial" pitchFamily="34" charset="0"/>
            </a:endParaRPr>
          </a:p>
        </p:txBody>
      </p:sp>
      <p:sp>
        <p:nvSpPr>
          <p:cNvPr id="71683" name="Rectangle 1"/>
          <p:cNvSpPr txBox="1">
            <a:spLocks noGrp="1" noRot="1" noChangeAspect="1" noChangeArrowheads="1" noTextEdit="1"/>
          </p:cNvSpPr>
          <p:nvPr>
            <p:ph type="sldImg"/>
          </p:nvPr>
        </p:nvSpPr>
        <p:spPr>
          <a:xfrm>
            <a:off x="1157288" y="690563"/>
            <a:ext cx="4546600" cy="3411537"/>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686282" y="4319224"/>
            <a:ext cx="5488658" cy="4181881"/>
          </a:xfrm>
          <a:noFill/>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round/>
            <a:headEnd/>
            <a:tailEnd/>
          </a:ln>
        </p:spPr>
        <p:txBody>
          <a:bodyPr/>
          <a:lstStyle/>
          <a:p>
            <a:fld id="{BE05FA02-BF68-4287-A8DA-7C0CD78B3A9B}" type="slidenum">
              <a:rPr lang="ru-RU">
                <a:solidFill>
                  <a:prstClr val="black"/>
                </a:solidFill>
                <a:latin typeface="Arial" pitchFamily="34" charset="0"/>
              </a:rPr>
              <a:pPr/>
              <a:t>23</a:t>
            </a:fld>
            <a:endParaRPr lang="ru-RU">
              <a:solidFill>
                <a:prstClr val="black"/>
              </a:solidFill>
              <a:latin typeface="Arial" pitchFamily="34" charset="0"/>
            </a:endParaRPr>
          </a:p>
        </p:txBody>
      </p:sp>
      <p:sp>
        <p:nvSpPr>
          <p:cNvPr id="71683" name="Rectangle 1"/>
          <p:cNvSpPr txBox="1">
            <a:spLocks noGrp="1" noRot="1" noChangeAspect="1" noChangeArrowheads="1" noTextEdit="1"/>
          </p:cNvSpPr>
          <p:nvPr>
            <p:ph type="sldImg"/>
          </p:nvPr>
        </p:nvSpPr>
        <p:spPr>
          <a:xfrm>
            <a:off x="1157288" y="690563"/>
            <a:ext cx="4546600" cy="3411537"/>
          </a:xfrm>
          <a:solidFill>
            <a:srgbClr val="FFFFFF"/>
          </a:solidFill>
          <a:ln>
            <a:solidFill>
              <a:srgbClr val="000000"/>
            </a:solidFill>
            <a:miter lim="800000"/>
          </a:ln>
        </p:spPr>
      </p:sp>
      <p:sp>
        <p:nvSpPr>
          <p:cNvPr id="71684" name="Rectangle 2"/>
          <p:cNvSpPr txBox="1">
            <a:spLocks noGrp="1" noChangeArrowheads="1"/>
          </p:cNvSpPr>
          <p:nvPr>
            <p:ph type="body" idx="1"/>
          </p:nvPr>
        </p:nvSpPr>
        <p:spPr>
          <a:xfrm>
            <a:off x="686282" y="4319224"/>
            <a:ext cx="5488658" cy="4181881"/>
          </a:xfrm>
          <a:noFill/>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959B61C-CF04-4121-9188-7E75469E68C2}" type="slidenum">
              <a:rPr lang="ru-RU" smtClean="0"/>
              <a:pPr/>
              <a:t>24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024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7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0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1678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9945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03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3878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4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58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41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600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845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3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578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8523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798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76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6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4/12/2016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285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04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302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2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4/12/2016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4/12/2016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4/12/2016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4/12/2016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008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solidFill>
                  <a:prstClr val="black">
                    <a:tint val="75000"/>
                  </a:prstClr>
                </a:solidFill>
              </a:rPr>
              <a:pPr/>
              <a:t>4/12/2016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3008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gia.edu.ru/" TargetMode="External"/><Relationship Id="rId2" Type="http://schemas.openxmlformats.org/officeDocument/2006/relationships/hyperlink" Target="http://ocmko.ru/" TargetMode="External"/><Relationship Id="rId1" Type="http://schemas.openxmlformats.org/officeDocument/2006/relationships/slideLayout" Target="../slideLayouts/slideLayout13.xml"/><Relationship Id="rId5" Type="http://schemas.openxmlformats.org/officeDocument/2006/relationships/hyperlink" Target="http://opengia.ru/" TargetMode="External"/><Relationship Id="rId4" Type="http://schemas.openxmlformats.org/officeDocument/2006/relationships/hyperlink" Target="http://fipi.ru/"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ctrTitle"/>
          </p:nvPr>
        </p:nvSpPr>
        <p:spPr>
          <a:xfrm>
            <a:off x="990600" y="0"/>
            <a:ext cx="7772400" cy="2819400"/>
          </a:xfrm>
          <a:scene3d>
            <a:camera prst="perspectiveRight" fov="2400000">
              <a:rot lat="900000" lon="20399999" rev="0"/>
            </a:camera>
            <a:lightRig rig="threePt" dir="t"/>
          </a:scene3d>
          <a:sp3d z="50800"/>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t>ГИА-2016</a:t>
            </a:r>
            <a:endParaRPr lang="ru-RU" sz="4800" b="1" dirty="0">
              <a:ln w="11430"/>
              <a:solidFill>
                <a:schemeClr val="tx2">
                  <a:lumMod val="50000"/>
                </a:schemeClr>
              </a:solidFill>
              <a:effectLst>
                <a:outerShdw blurRad="50800" dist="39000" dir="5460000" algn="tl">
                  <a:srgbClr val="000000">
                    <a:alpha val="38000"/>
                  </a:srgbClr>
                </a:outerShdw>
              </a:effectLst>
              <a:latin typeface="Georgia" pitchFamily="18" charset="0"/>
            </a:endParaRPr>
          </a:p>
        </p:txBody>
      </p:sp>
      <p:pic>
        <p:nvPicPr>
          <p:cNvPr id="8"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pic>
        <p:nvPicPr>
          <p:cNvPr id="1032" name="Picture 8" descr="C:\Documents and Settings\Monitoring3\Рабочий стол\КАРТИНКИ\Школа\Новая папка\education-pic4_zoom-1000x1000-19211.jpg"/>
          <p:cNvPicPr>
            <a:picLocks noChangeAspect="1" noChangeArrowheads="1"/>
          </p:cNvPicPr>
          <p:nvPr/>
        </p:nvPicPr>
        <p:blipFill>
          <a:blip r:embed="rId3" cstate="print"/>
          <a:srcRect l="17767" r="8400"/>
          <a:stretch>
            <a:fillRect/>
          </a:stretch>
        </p:blipFill>
        <p:spPr bwMode="auto">
          <a:xfrm>
            <a:off x="4648200" y="2895600"/>
            <a:ext cx="4210264" cy="3600000"/>
          </a:xfrm>
          <a:prstGeom prst="ellipse">
            <a:avLst/>
          </a:prstGeom>
          <a:ln>
            <a:noFill/>
          </a:ln>
          <a:effectLst>
            <a:softEdge rad="112500"/>
          </a:effectLst>
        </p:spPr>
      </p:pic>
      <p:pic>
        <p:nvPicPr>
          <p:cNvPr id="1033" name="Picture 9" descr="C:\Documents and Settings\Monitoring3\Рабочий стол\КАРТИНКИ\Школа\Новая папка\97b68c4265de2f8aaa9969c21fc72f34.JPG"/>
          <p:cNvPicPr>
            <a:picLocks noChangeAspect="1" noChangeArrowheads="1"/>
          </p:cNvPicPr>
          <p:nvPr/>
        </p:nvPicPr>
        <p:blipFill>
          <a:blip r:embed="rId4" cstate="print">
            <a:lum bright="10000" contrast="20000"/>
          </a:blip>
          <a:srcRect l="6800" r="6000"/>
          <a:stretch>
            <a:fillRect/>
          </a:stretch>
        </p:blipFill>
        <p:spPr bwMode="auto">
          <a:xfrm>
            <a:off x="152400" y="2895600"/>
            <a:ext cx="4343400" cy="3600000"/>
          </a:xfrm>
          <a:prstGeom prst="ellipse">
            <a:avLst/>
          </a:prstGeom>
          <a:ln>
            <a:noFill/>
          </a:ln>
          <a:effectLst>
            <a:softEdge rad="112500"/>
          </a:effectLst>
        </p:spPr>
      </p:pic>
    </p:spTree>
    <p:extLst>
      <p:ext uri="{BB962C8B-B14F-4D97-AF65-F5344CB8AC3E}">
        <p14:creationId xmlns:p14="http://schemas.microsoft.com/office/powerpoint/2010/main" val="450808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0" name="AutoShape 18"/>
          <p:cNvSpPr>
            <a:spLocks noChangeArrowheads="1"/>
          </p:cNvSpPr>
          <p:nvPr/>
        </p:nvSpPr>
        <p:spPr bwMode="auto">
          <a:xfrm>
            <a:off x="5562600" y="3095625"/>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endParaRPr lang="ru-RU">
              <a:latin typeface="Verdana" pitchFamily="34" charset="0"/>
            </a:endParaRPr>
          </a:p>
        </p:txBody>
      </p:sp>
      <p:sp>
        <p:nvSpPr>
          <p:cNvPr id="44052" name="AutoShape 20"/>
          <p:cNvSpPr>
            <a:spLocks noChangeArrowheads="1"/>
          </p:cNvSpPr>
          <p:nvPr/>
        </p:nvSpPr>
        <p:spPr bwMode="auto">
          <a:xfrm>
            <a:off x="1143000" y="3095625"/>
            <a:ext cx="2286000" cy="2667000"/>
          </a:xfrm>
          <a:prstGeom prst="roundRect">
            <a:avLst>
              <a:gd name="adj" fmla="val 16667"/>
            </a:avLst>
          </a:prstGeom>
          <a:gradFill rotWithShape="1">
            <a:gsLst>
              <a:gs pos="0">
                <a:srgbClr val="99CCFF"/>
              </a:gs>
              <a:gs pos="100000">
                <a:srgbClr val="99CCFF">
                  <a:gamma/>
                  <a:tint val="27451"/>
                  <a:invGamma/>
                </a:srgbClr>
              </a:gs>
            </a:gsLst>
            <a:lin ang="5400000" scaled="1"/>
          </a:gradFill>
          <a:ln w="38100">
            <a:noFill/>
            <a:round/>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pPr algn="ctr" eaLnBrk="0" hangingPunct="0"/>
            <a:endParaRPr lang="ru-RU">
              <a:latin typeface="Verdana" pitchFamily="34" charset="0"/>
            </a:endParaRPr>
          </a:p>
        </p:txBody>
      </p:sp>
      <p:sp>
        <p:nvSpPr>
          <p:cNvPr id="44053" name="Text Box 21"/>
          <p:cNvSpPr txBox="1">
            <a:spLocks noChangeArrowheads="1"/>
          </p:cNvSpPr>
          <p:nvPr/>
        </p:nvSpPr>
        <p:spPr bwMode="auto">
          <a:xfrm>
            <a:off x="1219200" y="3429000"/>
            <a:ext cx="2038350" cy="1261884"/>
          </a:xfrm>
          <a:prstGeom prst="rect">
            <a:avLst/>
          </a:prstGeom>
          <a:noFill/>
          <a:ln w="9525">
            <a:noFill/>
            <a:miter lim="800000"/>
            <a:headEnd/>
            <a:tailEnd/>
          </a:ln>
          <a:effectLst/>
        </p:spPr>
        <p:txBody>
          <a:bodyPr wrap="square">
            <a:spAutoFit/>
          </a:bodyPr>
          <a:lstStyle/>
          <a:p>
            <a:pPr algn="ctr" eaLnBrk="0" hangingPunct="0"/>
            <a:r>
              <a:rPr lang="ru-RU" sz="2000" b="1" dirty="0" smtClean="0">
                <a:solidFill>
                  <a:srgbClr val="000000"/>
                </a:solidFill>
                <a:latin typeface="Georgia" pitchFamily="18" charset="0"/>
              </a:rPr>
              <a:t>Базовый</a:t>
            </a:r>
          </a:p>
          <a:p>
            <a:pPr algn="ctr" eaLnBrk="0" hangingPunct="0"/>
            <a:endParaRPr lang="ru-RU" sz="2000" b="1" dirty="0" smtClean="0">
              <a:solidFill>
                <a:srgbClr val="000000"/>
              </a:solidFill>
              <a:latin typeface="Georgia" pitchFamily="18" charset="0"/>
            </a:endParaRPr>
          </a:p>
          <a:p>
            <a:pPr algn="ctr" eaLnBrk="0" hangingPunct="0"/>
            <a:r>
              <a:rPr lang="en-US" dirty="0" smtClean="0">
                <a:solidFill>
                  <a:srgbClr val="000000"/>
                </a:solidFill>
                <a:latin typeface="Georgia" pitchFamily="18" charset="0"/>
              </a:rPr>
              <a:t> </a:t>
            </a:r>
            <a:r>
              <a:rPr lang="ru-RU" dirty="0" smtClean="0">
                <a:solidFill>
                  <a:srgbClr val="000000"/>
                </a:solidFill>
                <a:effectLst>
                  <a:outerShdw blurRad="38100" dist="38100" dir="2700000" algn="tl">
                    <a:srgbClr val="000000">
                      <a:alpha val="43137"/>
                    </a:srgbClr>
                  </a:outerShdw>
                </a:effectLst>
                <a:latin typeface="Georgia" pitchFamily="18" charset="0"/>
              </a:rPr>
              <a:t>для получения аттестата</a:t>
            </a:r>
            <a:endParaRPr lang="en-US" dirty="0">
              <a:solidFill>
                <a:srgbClr val="000000"/>
              </a:solidFill>
              <a:effectLst>
                <a:outerShdw blurRad="38100" dist="38100" dir="2700000" algn="tl">
                  <a:srgbClr val="000000">
                    <a:alpha val="43137"/>
                  </a:srgbClr>
                </a:outerShdw>
              </a:effectLst>
              <a:latin typeface="Georgia" pitchFamily="18" charset="0"/>
            </a:endParaRPr>
          </a:p>
        </p:txBody>
      </p:sp>
      <p:sp>
        <p:nvSpPr>
          <p:cNvPr id="44054" name="AutoShape 22"/>
          <p:cNvSpPr>
            <a:spLocks noChangeAspect="1" noChangeArrowheads="1" noTextEdit="1"/>
          </p:cNvSpPr>
          <p:nvPr/>
        </p:nvSpPr>
        <p:spPr bwMode="gray">
          <a:xfrm>
            <a:off x="3222625" y="2995613"/>
            <a:ext cx="909638" cy="1244600"/>
          </a:xfrm>
          <a:prstGeom prst="rect">
            <a:avLst/>
          </a:prstGeom>
          <a:noFill/>
          <a:ln w="9525">
            <a:noFill/>
            <a:miter lim="800000"/>
            <a:headEnd/>
            <a:tailEnd/>
          </a:ln>
        </p:spPr>
        <p:txBody>
          <a:bodyPr/>
          <a:lstStyle/>
          <a:p>
            <a:endParaRPr lang="ru-RU"/>
          </a:p>
        </p:txBody>
      </p:sp>
      <p:sp>
        <p:nvSpPr>
          <p:cNvPr id="44055" name="Freeform 23"/>
          <p:cNvSpPr>
            <a:spLocks/>
          </p:cNvSpPr>
          <p:nvPr/>
        </p:nvSpPr>
        <p:spPr bwMode="gray">
          <a:xfrm>
            <a:off x="3222625" y="29987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bg1"/>
              </a:gs>
              <a:gs pos="100000">
                <a:schemeClr val="bg1">
                  <a:gamma/>
                  <a:tint val="31765"/>
                  <a:invGamma/>
                </a:schemeClr>
              </a:gs>
            </a:gsLst>
            <a:lin ang="0" scaled="1"/>
          </a:gradFill>
          <a:ln w="0">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ru-RU"/>
          </a:p>
        </p:txBody>
      </p:sp>
      <p:sp>
        <p:nvSpPr>
          <p:cNvPr id="44056" name="AutoShape 24"/>
          <p:cNvSpPr>
            <a:spLocks noChangeAspect="1" noChangeArrowheads="1" noTextEdit="1"/>
          </p:cNvSpPr>
          <p:nvPr/>
        </p:nvSpPr>
        <p:spPr bwMode="gray">
          <a:xfrm flipH="1">
            <a:off x="4868863" y="2995613"/>
            <a:ext cx="909637" cy="1244600"/>
          </a:xfrm>
          <a:prstGeom prst="rect">
            <a:avLst/>
          </a:prstGeom>
          <a:noFill/>
          <a:ln w="9525">
            <a:noFill/>
            <a:miter lim="800000"/>
            <a:headEnd/>
            <a:tailEnd/>
          </a:ln>
        </p:spPr>
        <p:txBody>
          <a:bodyPr/>
          <a:lstStyle/>
          <a:p>
            <a:endParaRPr lang="ru-RU"/>
          </a:p>
        </p:txBody>
      </p:sp>
      <p:sp>
        <p:nvSpPr>
          <p:cNvPr id="44057" name="Freeform 25"/>
          <p:cNvSpPr>
            <a:spLocks/>
          </p:cNvSpPr>
          <p:nvPr/>
        </p:nvSpPr>
        <p:spPr bwMode="gray">
          <a:xfrm flipH="1">
            <a:off x="4875213" y="29987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w="0">
            <a:noFill/>
            <a:prstDash val="solid"/>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ru-RU"/>
          </a:p>
        </p:txBody>
      </p:sp>
      <p:grpSp>
        <p:nvGrpSpPr>
          <p:cNvPr id="2" name="Group 26"/>
          <p:cNvGrpSpPr>
            <a:grpSpLocks/>
          </p:cNvGrpSpPr>
          <p:nvPr/>
        </p:nvGrpSpPr>
        <p:grpSpPr bwMode="auto">
          <a:xfrm>
            <a:off x="3048000" y="1371600"/>
            <a:ext cx="2998788" cy="1601788"/>
            <a:chOff x="1997" y="1314"/>
            <a:chExt cx="1889" cy="1009"/>
          </a:xfrm>
          <a:scene3d>
            <a:camera prst="orthographicFront">
              <a:rot lat="0" lon="0" rev="0"/>
            </a:camera>
            <a:lightRig rig="glow" dir="t">
              <a:rot lat="0" lon="0" rev="4800000"/>
            </a:lightRig>
          </a:scene3d>
        </p:grpSpPr>
        <p:grpSp>
          <p:nvGrpSpPr>
            <p:cNvPr id="3" name="Group 27"/>
            <p:cNvGrpSpPr>
              <a:grpSpLocks/>
            </p:cNvGrpSpPr>
            <p:nvPr/>
          </p:nvGrpSpPr>
          <p:grpSpPr bwMode="auto">
            <a:xfrm>
              <a:off x="1997" y="1404"/>
              <a:ext cx="1889" cy="919"/>
              <a:chOff x="1973" y="1027"/>
              <a:chExt cx="1926" cy="937"/>
            </a:xfrm>
          </p:grpSpPr>
          <p:sp>
            <p:nvSpPr>
              <p:cNvPr id="44060" name="Oval 28"/>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a:outerShdw blurRad="190500" dist="228600" dir="2700000" algn="ctr">
                  <a:srgbClr val="000000">
                    <a:alpha val="30000"/>
                  </a:srgbClr>
                </a:outerShdw>
              </a:effectLst>
              <a:sp3d prstMaterial="matte">
                <a:bevelT w="127000" h="63500"/>
              </a:sp3d>
            </p:spPr>
            <p:txBody>
              <a:bodyPr wrap="none" anchor="ctr"/>
              <a:lstStyle/>
              <a:p>
                <a:endParaRPr lang="ru-RU"/>
              </a:p>
            </p:txBody>
          </p:sp>
          <p:sp>
            <p:nvSpPr>
              <p:cNvPr id="44061" name="Oval 29"/>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a:outerShdw blurRad="190500" dist="228600" dir="2700000" algn="ctr">
                  <a:srgbClr val="000000">
                    <a:alpha val="30000"/>
                  </a:srgbClr>
                </a:outerShdw>
              </a:effectLst>
              <a:sp3d prstMaterial="matte">
                <a:bevelT w="127000" h="63500"/>
              </a:sp3d>
            </p:spPr>
            <p:txBody>
              <a:bodyPr wrap="none" anchor="ctr"/>
              <a:lstStyle/>
              <a:p>
                <a:endParaRPr lang="ru-RU"/>
              </a:p>
            </p:txBody>
          </p:sp>
        </p:grpSp>
        <p:sp>
          <p:nvSpPr>
            <p:cNvPr id="44062" name="Oval 30"/>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a:outerShdw blurRad="190500" dist="228600" dir="2700000" algn="ctr">
                <a:srgbClr val="000000">
                  <a:alpha val="30000"/>
                </a:srgbClr>
              </a:outerShdw>
            </a:effectLst>
            <a:sp3d prstMaterial="matte">
              <a:bevelT w="127000" h="63500"/>
            </a:sp3d>
          </p:spPr>
          <p:txBody>
            <a:bodyPr vert="eaVert" wrap="none" anchor="ctr"/>
            <a:lstStyle/>
            <a:p>
              <a:endParaRPr lang="ru-RU"/>
            </a:p>
          </p:txBody>
        </p:sp>
        <p:sp>
          <p:nvSpPr>
            <p:cNvPr id="44063" name="Oval 31"/>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a:outerShdw blurRad="190500" dist="228600" dir="2700000" algn="ctr">
                <a:srgbClr val="000000">
                  <a:alpha val="30000"/>
                </a:srgbClr>
              </a:outerShdw>
            </a:effectLst>
            <a:sp3d prstMaterial="matte">
              <a:bevelT w="127000" h="63500"/>
            </a:sp3d>
          </p:spPr>
          <p:txBody>
            <a:bodyPr vert="eaVert" wrap="none" anchor="ctr"/>
            <a:lstStyle/>
            <a:p>
              <a:endParaRPr lang="ru-RU"/>
            </a:p>
          </p:txBody>
        </p:sp>
        <p:sp>
          <p:nvSpPr>
            <p:cNvPr id="44064" name="Oval 32"/>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a:outerShdw blurRad="190500" dist="228600" dir="2700000" algn="ctr">
                <a:srgbClr val="000000">
                  <a:alpha val="30000"/>
                </a:srgbClr>
              </a:outerShdw>
            </a:effectLst>
            <a:sp3d prstMaterial="matte">
              <a:bevelT w="127000" h="63500"/>
            </a:sp3d>
          </p:spPr>
          <p:txBody>
            <a:bodyPr vert="eaVert" wrap="none" anchor="ctr"/>
            <a:lstStyle/>
            <a:p>
              <a:endParaRPr lang="ru-RU"/>
            </a:p>
          </p:txBody>
        </p:sp>
        <p:sp>
          <p:nvSpPr>
            <p:cNvPr id="44065" name="Oval 33"/>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a:outerShdw blurRad="190500" dist="228600" dir="2700000" algn="ctr">
                <a:srgbClr val="000000">
                  <a:alpha val="30000"/>
                </a:srgbClr>
              </a:outerShdw>
            </a:effectLst>
            <a:sp3d prstMaterial="matte">
              <a:bevelT w="127000" h="63500"/>
            </a:sp3d>
          </p:spPr>
          <p:txBody>
            <a:bodyPr vert="eaVert" wrap="none" anchor="ctr"/>
            <a:lstStyle/>
            <a:p>
              <a:endParaRPr lang="ru-RU"/>
            </a:p>
          </p:txBody>
        </p:sp>
      </p:grpSp>
      <p:sp>
        <p:nvSpPr>
          <p:cNvPr id="44066" name="Text Box 34"/>
          <p:cNvSpPr txBox="1">
            <a:spLocks noChangeArrowheads="1"/>
          </p:cNvSpPr>
          <p:nvPr/>
        </p:nvSpPr>
        <p:spPr bwMode="auto">
          <a:xfrm>
            <a:off x="4085289" y="1676400"/>
            <a:ext cx="832279" cy="461665"/>
          </a:xfrm>
          <a:prstGeom prst="rect">
            <a:avLst/>
          </a:prstGeom>
          <a:noFill/>
          <a:ln w="9525" algn="ctr">
            <a:noFill/>
            <a:miter lim="800000"/>
            <a:headEnd/>
            <a:tailEnd/>
          </a:ln>
          <a:effectLst/>
        </p:spPr>
        <p:txBody>
          <a:bodyPr wrap="none">
            <a:spAutoFit/>
          </a:bodyPr>
          <a:lstStyle/>
          <a:p>
            <a:pPr algn="ctr" eaLnBrk="0" hangingPunct="0"/>
            <a:r>
              <a:rPr lang="ru-RU" sz="2400" b="1" dirty="0" smtClean="0">
                <a:ln w="1905"/>
                <a:effectLst>
                  <a:innerShdw blurRad="69850" dist="43180" dir="5400000">
                    <a:srgbClr val="000000">
                      <a:alpha val="65000"/>
                    </a:srgbClr>
                  </a:innerShdw>
                </a:effectLst>
                <a:latin typeface="Georgia" pitchFamily="18" charset="0"/>
              </a:rPr>
              <a:t>ЕГЭ</a:t>
            </a:r>
            <a:endParaRPr lang="en-US" sz="2400" b="1" dirty="0">
              <a:ln w="1905"/>
              <a:effectLst>
                <a:innerShdw blurRad="69850" dist="43180" dir="5400000">
                  <a:srgbClr val="000000">
                    <a:alpha val="65000"/>
                  </a:srgbClr>
                </a:innerShdw>
              </a:effectLst>
              <a:latin typeface="Georgia" pitchFamily="18" charset="0"/>
            </a:endParaRPr>
          </a:p>
        </p:txBody>
      </p:sp>
      <p:sp>
        <p:nvSpPr>
          <p:cNvPr id="44067" name="Text Box 35"/>
          <p:cNvSpPr txBox="1">
            <a:spLocks noChangeArrowheads="1"/>
          </p:cNvSpPr>
          <p:nvPr/>
        </p:nvSpPr>
        <p:spPr bwMode="auto">
          <a:xfrm>
            <a:off x="5638800" y="3429000"/>
            <a:ext cx="2209800" cy="2031325"/>
          </a:xfrm>
          <a:prstGeom prst="rect">
            <a:avLst/>
          </a:prstGeom>
          <a:noFill/>
          <a:ln w="9525">
            <a:noFill/>
            <a:miter lim="800000"/>
            <a:headEnd/>
            <a:tailEnd/>
          </a:ln>
          <a:effectLst/>
        </p:spPr>
        <p:txBody>
          <a:bodyPr wrap="square">
            <a:spAutoFit/>
          </a:bodyPr>
          <a:lstStyle/>
          <a:p>
            <a:pPr eaLnBrk="0" hangingPunct="0"/>
            <a:r>
              <a:rPr lang="ru-RU" b="1" dirty="0" smtClean="0">
                <a:solidFill>
                  <a:srgbClr val="000000"/>
                </a:solidFill>
                <a:latin typeface="Georgia" pitchFamily="18" charset="0"/>
              </a:rPr>
              <a:t>Профильный</a:t>
            </a:r>
          </a:p>
          <a:p>
            <a:pPr eaLnBrk="0" hangingPunct="0"/>
            <a:r>
              <a:rPr lang="en-US" dirty="0" smtClean="0">
                <a:solidFill>
                  <a:srgbClr val="000000"/>
                </a:solidFill>
                <a:latin typeface="Georgia" pitchFamily="18" charset="0"/>
              </a:rPr>
              <a:t> </a:t>
            </a:r>
            <a:endParaRPr lang="ru-RU" dirty="0" smtClean="0">
              <a:solidFill>
                <a:srgbClr val="000000"/>
              </a:solidFill>
              <a:latin typeface="Georgia" pitchFamily="18" charset="0"/>
            </a:endParaRPr>
          </a:p>
          <a:p>
            <a:pPr eaLnBrk="0" hangingPunct="0">
              <a:buFont typeface="Wingdings" pitchFamily="2" charset="2"/>
              <a:buChar char="ü"/>
            </a:pPr>
            <a:r>
              <a:rPr lang="ru-RU" dirty="0" smtClean="0">
                <a:solidFill>
                  <a:srgbClr val="000000"/>
                </a:solidFill>
                <a:effectLst>
                  <a:outerShdw blurRad="38100" dist="38100" dir="2700000" algn="tl">
                    <a:srgbClr val="000000">
                      <a:alpha val="43137"/>
                    </a:srgbClr>
                  </a:outerShdw>
                </a:effectLst>
                <a:latin typeface="Georgia" pitchFamily="18" charset="0"/>
              </a:rPr>
              <a:t> для получения аттестата </a:t>
            </a:r>
          </a:p>
          <a:p>
            <a:pPr eaLnBrk="0" hangingPunct="0"/>
            <a:endParaRPr lang="ru-RU" dirty="0" smtClean="0">
              <a:solidFill>
                <a:srgbClr val="000000"/>
              </a:solidFill>
              <a:effectLst>
                <a:outerShdw blurRad="38100" dist="38100" dir="2700000" algn="tl">
                  <a:srgbClr val="000000">
                    <a:alpha val="43137"/>
                  </a:srgbClr>
                </a:outerShdw>
              </a:effectLst>
              <a:latin typeface="Georgia" pitchFamily="18" charset="0"/>
            </a:endParaRPr>
          </a:p>
          <a:p>
            <a:pPr eaLnBrk="0" hangingPunct="0">
              <a:buFont typeface="Wingdings" pitchFamily="2" charset="2"/>
              <a:buChar char="ü"/>
            </a:pPr>
            <a:r>
              <a:rPr lang="ru-RU" dirty="0" smtClean="0">
                <a:solidFill>
                  <a:srgbClr val="000000"/>
                </a:solidFill>
                <a:effectLst>
                  <a:outerShdw blurRad="38100" dist="38100" dir="2700000" algn="tl">
                    <a:srgbClr val="000000">
                      <a:alpha val="43137"/>
                    </a:srgbClr>
                  </a:outerShdw>
                </a:effectLst>
                <a:latin typeface="Georgia" pitchFamily="18" charset="0"/>
              </a:rPr>
              <a:t>для поступления в ВУЗ</a:t>
            </a:r>
            <a:endParaRPr lang="en-US" dirty="0">
              <a:solidFill>
                <a:srgbClr val="000000"/>
              </a:solidFill>
              <a:effectLst>
                <a:outerShdw blurRad="38100" dist="38100" dir="2700000" algn="tl">
                  <a:srgbClr val="000000">
                    <a:alpha val="43137"/>
                  </a:srgbClr>
                </a:outerShdw>
              </a:effectLst>
              <a:latin typeface="Georgia" pitchFamily="18" charset="0"/>
            </a:endParaRPr>
          </a:p>
        </p:txBody>
      </p:sp>
      <p:sp>
        <p:nvSpPr>
          <p:cNvPr id="21" name="Заголовок 1"/>
          <p:cNvSpPr>
            <a:spLocks noGrp="1"/>
          </p:cNvSpPr>
          <p:nvPr>
            <p:ph type="title"/>
          </p:nvPr>
        </p:nvSpPr>
        <p:spPr>
          <a:xfrm>
            <a:off x="533400" y="152400"/>
            <a:ext cx="88392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900" b="1" dirty="0" smtClean="0">
                <a:ln w="11430"/>
                <a:solidFill>
                  <a:srgbClr val="002060"/>
                </a:solidFill>
                <a:effectLst>
                  <a:outerShdw blurRad="50800" dist="39000" dir="5460000" algn="tl">
                    <a:srgbClr val="000000">
                      <a:alpha val="38000"/>
                    </a:srgbClr>
                  </a:outerShdw>
                </a:effectLst>
                <a:latin typeface="Georgia" pitchFamily="18" charset="0"/>
              </a:rPr>
              <a:t>ЕГЭ по математике – «раздваивается»</a:t>
            </a:r>
            <a:endParaRPr lang="ru-RU" sz="3900" b="1" dirty="0">
              <a:ln w="11430"/>
              <a:solidFill>
                <a:srgbClr val="002060"/>
              </a:solidFill>
              <a:effectLst>
                <a:outerShdw blurRad="50800" dist="39000" dir="5460000" algn="tl">
                  <a:srgbClr val="000000">
                    <a:alpha val="38000"/>
                  </a:srgbClr>
                </a:outerShdw>
              </a:effectLst>
              <a:latin typeface="Georgia" pitchFamily="18" charset="0"/>
            </a:endParaRPr>
          </a:p>
        </p:txBody>
      </p:sp>
      <p:pic>
        <p:nvPicPr>
          <p:cNvPr id="22"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spTree>
    <p:extLst>
      <p:ext uri="{BB962C8B-B14F-4D97-AF65-F5344CB8AC3E}">
        <p14:creationId xmlns:p14="http://schemas.microsoft.com/office/powerpoint/2010/main" val="3648081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b="1" dirty="0">
                <a:solidFill>
                  <a:schemeClr val="tx2">
                    <a:lumMod val="75000"/>
                  </a:schemeClr>
                </a:solidFill>
                <a:latin typeface="Times New Roman"/>
                <a:ea typeface="+mn-ea"/>
                <a:cs typeface="+mn-cs"/>
              </a:rPr>
              <a:t>Базовый </a:t>
            </a:r>
            <a:r>
              <a:rPr lang="ru-RU" sz="3200" b="1" dirty="0" smtClean="0">
                <a:solidFill>
                  <a:schemeClr val="tx2">
                    <a:lumMod val="75000"/>
                  </a:schemeClr>
                </a:solidFill>
                <a:latin typeface="Times New Roman"/>
                <a:ea typeface="+mn-ea"/>
                <a:cs typeface="+mn-cs"/>
              </a:rPr>
              <a:t>ЕГЭ по математике</a:t>
            </a:r>
            <a:endParaRPr lang="ru-RU" sz="3200" dirty="0">
              <a:solidFill>
                <a:schemeClr val="tx2">
                  <a:lumMod val="75000"/>
                </a:schemeClr>
              </a:solidFill>
            </a:endParaRPr>
          </a:p>
        </p:txBody>
      </p:sp>
      <p:sp>
        <p:nvSpPr>
          <p:cNvPr id="3" name="Объект 2"/>
          <p:cNvSpPr>
            <a:spLocks noGrp="1"/>
          </p:cNvSpPr>
          <p:nvPr>
            <p:ph idx="1"/>
          </p:nvPr>
        </p:nvSpPr>
        <p:spPr>
          <a:xfrm>
            <a:off x="457200" y="1371600"/>
            <a:ext cx="8229600" cy="4754563"/>
          </a:xfrm>
        </p:spPr>
        <p:txBody>
          <a:bodyPr>
            <a:normAutofit fontScale="25000" lnSpcReduction="20000"/>
          </a:bodyPr>
          <a:lstStyle/>
          <a:p>
            <a:pPr marL="0" indent="0">
              <a:buNone/>
            </a:pPr>
            <a:r>
              <a:rPr lang="ru-RU" sz="8500" dirty="0" smtClean="0">
                <a:solidFill>
                  <a:srgbClr val="000000"/>
                </a:solidFill>
                <a:latin typeface="Times New Roman"/>
              </a:rPr>
              <a:t>Организуется </a:t>
            </a:r>
            <a:r>
              <a:rPr lang="ru-RU" sz="8500" dirty="0">
                <a:solidFill>
                  <a:srgbClr val="000000"/>
                </a:solidFill>
                <a:latin typeface="Times New Roman"/>
              </a:rPr>
              <a:t>для выпускников, изучающих математику для общего развития и успешной жизни в обществе, а также абитуриентам вузов, в которых не требуется высокий уровень владения математикой. Баллы, полученные на базовом ЕГЭ по математике, не переводятся в </a:t>
            </a:r>
            <a:r>
              <a:rPr lang="ru-RU" sz="8500" dirty="0" err="1">
                <a:solidFill>
                  <a:srgbClr val="000000"/>
                </a:solidFill>
                <a:latin typeface="Times New Roman"/>
              </a:rPr>
              <a:t>стобалльную</a:t>
            </a:r>
            <a:r>
              <a:rPr lang="ru-RU" sz="8500" dirty="0">
                <a:solidFill>
                  <a:srgbClr val="000000"/>
                </a:solidFill>
                <a:latin typeface="Times New Roman"/>
              </a:rPr>
              <a:t> шкалу и не дают возможности участия в конкурсе на поступление в вузы. КИМ для ЕГЭ базового уровня содержат только задания базового уровня сложности с кратким ответом </a:t>
            </a:r>
            <a:r>
              <a:rPr lang="ru-RU" sz="8500" dirty="0" smtClean="0">
                <a:solidFill>
                  <a:srgbClr val="000000"/>
                </a:solidFill>
                <a:latin typeface="Times New Roman"/>
              </a:rPr>
              <a:t> </a:t>
            </a:r>
            <a:r>
              <a:rPr lang="ru-RU" sz="8500" dirty="0">
                <a:solidFill>
                  <a:srgbClr val="000000"/>
                </a:solidFill>
                <a:latin typeface="Times New Roman"/>
              </a:rPr>
              <a:t>и проверяют: </a:t>
            </a:r>
            <a:endParaRPr lang="ru-RU" sz="8500" dirty="0" smtClean="0">
              <a:solidFill>
                <a:srgbClr val="000000"/>
              </a:solidFill>
              <a:latin typeface="Times New Roman"/>
            </a:endParaRPr>
          </a:p>
          <a:p>
            <a:pPr marL="0" indent="0">
              <a:buNone/>
            </a:pPr>
            <a:endParaRPr lang="ru-RU" sz="8500" dirty="0">
              <a:solidFill>
                <a:srgbClr val="000000"/>
              </a:solidFill>
              <a:latin typeface="Times New Roman"/>
            </a:endParaRPr>
          </a:p>
          <a:p>
            <a:pPr marL="0" indent="0">
              <a:buNone/>
            </a:pPr>
            <a:r>
              <a:rPr lang="ru-RU" sz="8500" dirty="0">
                <a:solidFill>
                  <a:srgbClr val="000000"/>
                </a:solidFill>
                <a:latin typeface="Times New Roman"/>
              </a:rPr>
              <a:t> умение решать стандартные задачи практического жизненного содержания; </a:t>
            </a:r>
          </a:p>
          <a:p>
            <a:pPr marL="0" indent="0">
              <a:buNone/>
            </a:pPr>
            <a:r>
              <a:rPr lang="ru-RU" sz="8500" dirty="0">
                <a:solidFill>
                  <a:srgbClr val="000000"/>
                </a:solidFill>
                <a:latin typeface="Times New Roman"/>
              </a:rPr>
              <a:t> умение проводить простейшие расчеты, оценку и прикидку; </a:t>
            </a:r>
          </a:p>
          <a:p>
            <a:pPr marL="0" indent="0">
              <a:buNone/>
            </a:pPr>
            <a:r>
              <a:rPr lang="ru-RU" sz="8500" dirty="0">
                <a:solidFill>
                  <a:srgbClr val="000000"/>
                </a:solidFill>
                <a:latin typeface="Times New Roman"/>
              </a:rPr>
              <a:t> умение логически рассуждать; </a:t>
            </a:r>
          </a:p>
          <a:p>
            <a:pPr marL="0" indent="0">
              <a:buNone/>
            </a:pPr>
            <a:r>
              <a:rPr lang="ru-RU" sz="8500" dirty="0">
                <a:solidFill>
                  <a:srgbClr val="000000"/>
                </a:solidFill>
                <a:latin typeface="Times New Roman"/>
              </a:rPr>
              <a:t> умение действовать в соответствии с несложными алгоритмами; </a:t>
            </a:r>
          </a:p>
          <a:p>
            <a:pPr marL="0" indent="0">
              <a:buNone/>
            </a:pPr>
            <a:r>
              <a:rPr lang="ru-RU" sz="8500" dirty="0">
                <a:solidFill>
                  <a:srgbClr val="000000"/>
                </a:solidFill>
                <a:latin typeface="Times New Roman"/>
              </a:rPr>
              <a:t> умение использовать для решения задач учебную и справочную информацию; </a:t>
            </a:r>
          </a:p>
          <a:p>
            <a:pPr marL="0" indent="0">
              <a:buNone/>
            </a:pPr>
            <a:r>
              <a:rPr lang="ru-RU" sz="8500" dirty="0">
                <a:solidFill>
                  <a:srgbClr val="000000"/>
                </a:solidFill>
                <a:latin typeface="Times New Roman"/>
              </a:rPr>
              <a:t> умение решать, в том числе, сложные задачи, требующие логических рассуждений. </a:t>
            </a:r>
          </a:p>
          <a:p>
            <a:pPr marL="0" indent="0">
              <a:buNone/>
            </a:pPr>
            <a:r>
              <a:rPr lang="ru-RU" sz="8500" dirty="0">
                <a:solidFill>
                  <a:srgbClr val="000000"/>
                </a:solidFill>
                <a:latin typeface="Times New Roman"/>
              </a:rPr>
              <a:t>	</a:t>
            </a:r>
          </a:p>
          <a:p>
            <a:endParaRPr lang="ru-RU" dirty="0"/>
          </a:p>
        </p:txBody>
      </p:sp>
    </p:spTree>
    <p:extLst>
      <p:ext uri="{BB962C8B-B14F-4D97-AF65-F5344CB8AC3E}">
        <p14:creationId xmlns:p14="http://schemas.microsoft.com/office/powerpoint/2010/main" val="1641370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chemeClr val="tx2">
                    <a:lumMod val="75000"/>
                  </a:schemeClr>
                </a:solidFill>
                <a:latin typeface="Times New Roman"/>
              </a:rPr>
              <a:t>Профильный </a:t>
            </a:r>
            <a:r>
              <a:rPr lang="ru-RU" sz="3200" b="1" dirty="0">
                <a:solidFill>
                  <a:schemeClr val="tx2">
                    <a:lumMod val="75000"/>
                  </a:schemeClr>
                </a:solidFill>
                <a:latin typeface="Times New Roman"/>
              </a:rPr>
              <a:t>ЕГЭ по математике</a:t>
            </a:r>
            <a:endParaRPr lang="ru-RU" b="1" dirty="0">
              <a:solidFill>
                <a:schemeClr val="tx2">
                  <a:lumMod val="75000"/>
                </a:schemeClr>
              </a:solidFill>
            </a:endParaRPr>
          </a:p>
        </p:txBody>
      </p:sp>
      <p:sp>
        <p:nvSpPr>
          <p:cNvPr id="3" name="Объект 2"/>
          <p:cNvSpPr>
            <a:spLocks noGrp="1"/>
          </p:cNvSpPr>
          <p:nvPr>
            <p:ph idx="1"/>
          </p:nvPr>
        </p:nvSpPr>
        <p:spPr>
          <a:xfrm>
            <a:off x="457200" y="1447800"/>
            <a:ext cx="8229600" cy="5257800"/>
          </a:xfrm>
        </p:spPr>
        <p:txBody>
          <a:bodyPr>
            <a:normAutofit/>
          </a:bodyPr>
          <a:lstStyle/>
          <a:p>
            <a:pPr marL="0" indent="0">
              <a:buNone/>
            </a:pPr>
            <a:r>
              <a:rPr lang="ru-RU" dirty="0" smtClean="0">
                <a:solidFill>
                  <a:srgbClr val="000000"/>
                </a:solidFill>
                <a:latin typeface="Times New Roman"/>
              </a:rPr>
              <a:t>      Проводится </a:t>
            </a:r>
            <a:r>
              <a:rPr lang="ru-RU" dirty="0">
                <a:solidFill>
                  <a:srgbClr val="000000"/>
                </a:solidFill>
                <a:latin typeface="Times New Roman"/>
              </a:rPr>
              <a:t>для выпускников и абитуриентов, планирующих использовать математику и смежные дисциплины в будущей профессиональной деятельности. Результаты профильного ЕГЭ по математике переводятся в </a:t>
            </a:r>
            <a:r>
              <a:rPr lang="ru-RU" dirty="0" err="1">
                <a:solidFill>
                  <a:srgbClr val="000000"/>
                </a:solidFill>
                <a:latin typeface="Times New Roman"/>
              </a:rPr>
              <a:t>стобалльную</a:t>
            </a:r>
            <a:r>
              <a:rPr lang="ru-RU" dirty="0">
                <a:solidFill>
                  <a:srgbClr val="000000"/>
                </a:solidFill>
                <a:latin typeface="Times New Roman"/>
              </a:rPr>
              <a:t> шкалу и могут быть представлены абитуриентом на конкурс для поступления в вуз</a:t>
            </a:r>
            <a:r>
              <a:rPr lang="ru-RU" dirty="0" smtClean="0">
                <a:solidFill>
                  <a:srgbClr val="000000"/>
                </a:solidFill>
                <a:latin typeface="Times New Roman"/>
              </a:rPr>
              <a:t>.</a:t>
            </a:r>
          </a:p>
          <a:p>
            <a:pPr marL="0" indent="0">
              <a:buNone/>
            </a:pPr>
            <a:r>
              <a:rPr lang="ru-RU" dirty="0" smtClean="0">
                <a:solidFill>
                  <a:srgbClr val="000000"/>
                </a:solidFill>
                <a:latin typeface="Times New Roman"/>
              </a:rPr>
              <a:t> </a:t>
            </a:r>
            <a:endParaRPr lang="ru-RU" dirty="0">
              <a:solidFill>
                <a:srgbClr val="000000"/>
              </a:solidFill>
              <a:latin typeface="Times New Roman"/>
            </a:endParaRPr>
          </a:p>
          <a:p>
            <a:pPr marL="0" indent="0" algn="ctr">
              <a:buNone/>
            </a:pPr>
            <a:r>
              <a:rPr lang="ru-RU" dirty="0">
                <a:solidFill>
                  <a:srgbClr val="000000"/>
                </a:solidFill>
                <a:latin typeface="Times New Roman"/>
              </a:rPr>
              <a:t>	</a:t>
            </a:r>
          </a:p>
          <a:p>
            <a:endParaRPr lang="ru-RU" dirty="0"/>
          </a:p>
        </p:txBody>
      </p:sp>
    </p:spTree>
    <p:extLst>
      <p:ext uri="{BB962C8B-B14F-4D97-AF65-F5344CB8AC3E}">
        <p14:creationId xmlns:p14="http://schemas.microsoft.com/office/powerpoint/2010/main" val="386455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6" name="AutoShape 24"/>
          <p:cNvSpPr>
            <a:spLocks noChangeAspect="1" noChangeArrowheads="1" noTextEdit="1"/>
          </p:cNvSpPr>
          <p:nvPr/>
        </p:nvSpPr>
        <p:spPr bwMode="gray">
          <a:xfrm flipH="1">
            <a:off x="4868863" y="2995613"/>
            <a:ext cx="909637" cy="1244600"/>
          </a:xfrm>
          <a:prstGeom prst="rect">
            <a:avLst/>
          </a:prstGeom>
          <a:noFill/>
          <a:ln w="9525">
            <a:noFill/>
            <a:miter lim="800000"/>
            <a:headEnd/>
            <a:tailEnd/>
          </a:ln>
        </p:spPr>
        <p:txBody>
          <a:bodyPr/>
          <a:lstStyle/>
          <a:p>
            <a:endParaRPr lang="ru-RU"/>
          </a:p>
        </p:txBody>
      </p:sp>
      <p:sp>
        <p:nvSpPr>
          <p:cNvPr id="21" name="Заголовок 1"/>
          <p:cNvSpPr>
            <a:spLocks noGrp="1"/>
          </p:cNvSpPr>
          <p:nvPr>
            <p:ph type="title"/>
          </p:nvPr>
        </p:nvSpPr>
        <p:spPr>
          <a:xfrm>
            <a:off x="533400" y="53340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solidFill>
                  <a:srgbClr val="002060"/>
                </a:solidFill>
                <a:effectLst>
                  <a:outerShdw blurRad="50800" dist="39000" dir="5460000" algn="tl">
                    <a:srgbClr val="000000">
                      <a:alpha val="38000"/>
                    </a:srgbClr>
                  </a:outerShdw>
                </a:effectLst>
                <a:latin typeface="Georgia" pitchFamily="18" charset="0"/>
              </a:rPr>
              <a:t>ЕГЭ </a:t>
            </a:r>
            <a:br>
              <a:rPr lang="ru-RU" sz="4000" b="1" dirty="0" smtClean="0">
                <a:ln w="11430"/>
                <a:solidFill>
                  <a:srgbClr val="002060"/>
                </a:solidFill>
                <a:effectLst>
                  <a:outerShdw blurRad="50800" dist="39000" dir="5460000" algn="tl">
                    <a:srgbClr val="000000">
                      <a:alpha val="38000"/>
                    </a:srgbClr>
                  </a:outerShdw>
                </a:effectLst>
                <a:latin typeface="Georgia" pitchFamily="18" charset="0"/>
              </a:rPr>
            </a:br>
            <a:r>
              <a:rPr lang="ru-RU" sz="4000" b="1" dirty="0" smtClean="0">
                <a:ln w="11430"/>
                <a:solidFill>
                  <a:srgbClr val="002060"/>
                </a:solidFill>
                <a:effectLst>
                  <a:outerShdw blurRad="50800" dist="39000" dir="5460000" algn="tl">
                    <a:srgbClr val="000000">
                      <a:alpha val="38000"/>
                    </a:srgbClr>
                  </a:outerShdw>
                </a:effectLst>
                <a:latin typeface="Georgia" pitchFamily="18" charset="0"/>
              </a:rPr>
              <a:t>по иностранному языку</a:t>
            </a:r>
            <a:br>
              <a:rPr lang="ru-RU" sz="4000" b="1" dirty="0" smtClean="0">
                <a:ln w="11430"/>
                <a:solidFill>
                  <a:srgbClr val="002060"/>
                </a:solidFill>
                <a:effectLst>
                  <a:outerShdw blurRad="50800" dist="39000" dir="5460000" algn="tl">
                    <a:srgbClr val="000000">
                      <a:alpha val="38000"/>
                    </a:srgbClr>
                  </a:outerShdw>
                </a:effectLst>
                <a:latin typeface="Georgia" pitchFamily="18" charset="0"/>
              </a:rPr>
            </a:br>
            <a:r>
              <a:rPr lang="ru-RU" sz="2800" b="1" dirty="0" smtClean="0">
                <a:ln w="11430"/>
                <a:solidFill>
                  <a:srgbClr val="C00000"/>
                </a:solidFill>
                <a:effectLst>
                  <a:outerShdw blurRad="50800" dist="39000" dir="5460000" algn="tl">
                    <a:srgbClr val="000000">
                      <a:alpha val="38000"/>
                    </a:srgbClr>
                  </a:outerShdw>
                </a:effectLst>
                <a:latin typeface="Georgia" pitchFamily="18" charset="0"/>
              </a:rPr>
              <a:t>(экзамен  будет  проходить  в  2  дня)</a:t>
            </a:r>
            <a:r>
              <a:rPr lang="ru-RU" sz="2800" b="1" dirty="0" smtClean="0">
                <a:ln w="11430"/>
                <a:solidFill>
                  <a:srgbClr val="002060"/>
                </a:solidFill>
                <a:effectLst>
                  <a:outerShdw blurRad="50800" dist="39000" dir="5460000" algn="tl">
                    <a:srgbClr val="000000">
                      <a:alpha val="38000"/>
                    </a:srgbClr>
                  </a:outerShdw>
                </a:effectLst>
                <a:latin typeface="Georgia" pitchFamily="18" charset="0"/>
              </a:rPr>
              <a:t/>
            </a:r>
            <a:br>
              <a:rPr lang="ru-RU" sz="2800" b="1" dirty="0" smtClean="0">
                <a:ln w="11430"/>
                <a:solidFill>
                  <a:srgbClr val="002060"/>
                </a:solidFill>
                <a:effectLst>
                  <a:outerShdw blurRad="50800" dist="39000" dir="5460000" algn="tl">
                    <a:srgbClr val="000000">
                      <a:alpha val="38000"/>
                    </a:srgbClr>
                  </a:outerShdw>
                </a:effectLst>
                <a:latin typeface="Georgia" pitchFamily="18" charset="0"/>
              </a:rPr>
            </a:br>
            <a:endParaRPr lang="ru-RU" sz="2800" b="1" dirty="0">
              <a:ln w="11430"/>
              <a:solidFill>
                <a:srgbClr val="002060"/>
              </a:solidFill>
              <a:effectLst>
                <a:outerShdw blurRad="50800" dist="39000" dir="5460000" algn="tl">
                  <a:srgbClr val="000000">
                    <a:alpha val="38000"/>
                  </a:srgbClr>
                </a:outerShdw>
              </a:effectLst>
              <a:latin typeface="Georgia" pitchFamily="18" charset="0"/>
            </a:endParaRPr>
          </a:p>
        </p:txBody>
      </p:sp>
      <p:sp>
        <p:nvSpPr>
          <p:cNvPr id="5" name="Содержимое 4"/>
          <p:cNvSpPr>
            <a:spLocks noGrp="1"/>
          </p:cNvSpPr>
          <p:nvPr>
            <p:ph idx="1"/>
          </p:nvPr>
        </p:nvSpPr>
        <p:spPr>
          <a:xfrm>
            <a:off x="152400" y="1981200"/>
            <a:ext cx="8763000" cy="4525963"/>
          </a:xfrm>
        </p:spPr>
        <p:txBody>
          <a:bodyPr>
            <a:normAutofit lnSpcReduction="10000"/>
          </a:bodyPr>
          <a:lstStyle/>
          <a:p>
            <a:pPr algn="ctr">
              <a:buNone/>
            </a:pPr>
            <a:r>
              <a:rPr lang="ru-RU" sz="2700" b="1" u="sng" dirty="0" smtClean="0">
                <a:effectLst>
                  <a:outerShdw blurRad="38100" dist="38100" dir="2700000" algn="tl">
                    <a:srgbClr val="000000">
                      <a:alpha val="43137"/>
                    </a:srgbClr>
                  </a:outerShdw>
                </a:effectLst>
                <a:latin typeface="Georgia" pitchFamily="18" charset="0"/>
              </a:rPr>
              <a:t>Раздел «Говорение»</a:t>
            </a:r>
          </a:p>
          <a:p>
            <a:pPr algn="just">
              <a:lnSpc>
                <a:spcPct val="150000"/>
              </a:lnSpc>
              <a:buFont typeface="Wingdings" pitchFamily="2" charset="2"/>
              <a:buChar char="ü"/>
            </a:pPr>
            <a:r>
              <a:rPr lang="ru-RU" sz="2700" dirty="0" smtClean="0">
                <a:effectLst>
                  <a:outerShdw blurRad="38100" dist="38100" dir="2700000" algn="tl">
                    <a:srgbClr val="000000">
                      <a:alpha val="43137"/>
                    </a:srgbClr>
                  </a:outerShdw>
                </a:effectLst>
                <a:latin typeface="Georgia" pitchFamily="18" charset="0"/>
              </a:rPr>
              <a:t>Процедура экзамена полностью автоматизирована</a:t>
            </a:r>
          </a:p>
          <a:p>
            <a:pPr algn="just">
              <a:lnSpc>
                <a:spcPct val="150000"/>
              </a:lnSpc>
              <a:buFont typeface="Wingdings" pitchFamily="2" charset="2"/>
              <a:buChar char="ü"/>
            </a:pPr>
            <a:r>
              <a:rPr lang="ru-RU" sz="2700" dirty="0" smtClean="0">
                <a:effectLst>
                  <a:outerShdw blurRad="38100" dist="38100" dir="2700000" algn="tl">
                    <a:srgbClr val="000000">
                      <a:alpha val="43137"/>
                    </a:srgbClr>
                  </a:outerShdw>
                </a:effectLst>
                <a:latin typeface="Georgia" pitchFamily="18" charset="0"/>
              </a:rPr>
              <a:t>Отсутствие экзаменаторов-собеседников</a:t>
            </a:r>
          </a:p>
          <a:p>
            <a:pPr algn="just">
              <a:lnSpc>
                <a:spcPct val="150000"/>
              </a:lnSpc>
              <a:buFont typeface="Wingdings" pitchFamily="2" charset="2"/>
              <a:buChar char="ü"/>
            </a:pPr>
            <a:r>
              <a:rPr lang="ru-RU" sz="2700" dirty="0" smtClean="0">
                <a:effectLst>
                  <a:outerShdw blurRad="38100" dist="38100" dir="2700000" algn="tl">
                    <a:srgbClr val="000000">
                      <a:alpha val="43137"/>
                    </a:srgbClr>
                  </a:outerShdw>
                </a:effectLst>
                <a:latin typeface="Georgia" pitchFamily="18" charset="0"/>
              </a:rPr>
              <a:t>Экзамен рассчитан на проверку навыков спонтанной речи</a:t>
            </a:r>
          </a:p>
          <a:p>
            <a:pPr algn="just">
              <a:lnSpc>
                <a:spcPct val="150000"/>
              </a:lnSpc>
              <a:buFont typeface="Wingdings" pitchFamily="2" charset="2"/>
              <a:buChar char="ü"/>
            </a:pPr>
            <a:r>
              <a:rPr lang="ru-RU" sz="2700" dirty="0" smtClean="0">
                <a:effectLst>
                  <a:outerShdw blurRad="38100" dist="38100" dir="2700000" algn="tl">
                    <a:srgbClr val="000000">
                      <a:alpha val="43137"/>
                    </a:srgbClr>
                  </a:outerShdw>
                </a:effectLst>
                <a:latin typeface="Georgia" pitchFamily="18" charset="0"/>
              </a:rPr>
              <a:t>Экзамен состоит из 4 заданий и рассчитан на        15 минут</a:t>
            </a:r>
            <a:endParaRPr lang="ru-RU" sz="2700" dirty="0">
              <a:effectLst>
                <a:outerShdw blurRad="38100" dist="38100" dir="2700000" algn="tl">
                  <a:srgbClr val="000000">
                    <a:alpha val="43137"/>
                  </a:srgbClr>
                </a:outerShdw>
              </a:effectLst>
              <a:latin typeface="Georgia" pitchFamily="18" charset="0"/>
            </a:endParaRPr>
          </a:p>
        </p:txBody>
      </p:sp>
      <p:pic>
        <p:nvPicPr>
          <p:cNvPr id="20"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spTree>
    <p:extLst>
      <p:ext uri="{BB962C8B-B14F-4D97-AF65-F5344CB8AC3E}">
        <p14:creationId xmlns:p14="http://schemas.microsoft.com/office/powerpoint/2010/main" val="3818130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8"/>
          <p:cNvSpPr>
            <a:spLocks noChangeArrowheads="1"/>
          </p:cNvSpPr>
          <p:nvPr/>
        </p:nvSpPr>
        <p:spPr bwMode="gray">
          <a:xfrm>
            <a:off x="1371600" y="2286001"/>
            <a:ext cx="6324600" cy="12192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p>
        </p:txBody>
      </p:sp>
      <p:sp>
        <p:nvSpPr>
          <p:cNvPr id="13" name="AutoShape 9"/>
          <p:cNvSpPr>
            <a:spLocks noChangeArrowheads="1"/>
          </p:cNvSpPr>
          <p:nvPr/>
        </p:nvSpPr>
        <p:spPr bwMode="gray">
          <a:xfrm>
            <a:off x="1447800" y="2362201"/>
            <a:ext cx="1143000" cy="1066799"/>
          </a:xfrm>
          <a:prstGeom prst="roundRect">
            <a:avLst>
              <a:gd name="adj" fmla="val 11921"/>
            </a:avLst>
          </a:prstGeom>
          <a:solidFill>
            <a:srgbClr val="7030A0"/>
          </a:solidFill>
          <a:ln w="38100">
            <a:solidFill>
              <a:srgbClr val="FEFEFE"/>
            </a:solidFill>
            <a:round/>
            <a:headEnd/>
            <a:tailEnd/>
          </a:ln>
          <a:effectLst/>
        </p:spPr>
        <p:txBody>
          <a:bodyPr wrap="none" anchor="ctr"/>
          <a:lstStyle/>
          <a:p>
            <a:endParaRPr lang="ru-RU">
              <a:solidFill>
                <a:schemeClr val="bg1"/>
              </a:solidFill>
              <a:latin typeface="Times New Roman" pitchFamily="18" charset="0"/>
              <a:cs typeface="Times New Roman" pitchFamily="18" charset="0"/>
            </a:endParaRPr>
          </a:p>
        </p:txBody>
      </p:sp>
      <p:sp>
        <p:nvSpPr>
          <p:cNvPr id="8" name="AutoShape 3"/>
          <p:cNvSpPr>
            <a:spLocks noChangeArrowheads="1"/>
          </p:cNvSpPr>
          <p:nvPr/>
        </p:nvSpPr>
        <p:spPr bwMode="gray">
          <a:xfrm>
            <a:off x="914400" y="990600"/>
            <a:ext cx="6324600" cy="11430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p>
        </p:txBody>
      </p:sp>
      <p:sp>
        <p:nvSpPr>
          <p:cNvPr id="22" name="AutoShape 4"/>
          <p:cNvSpPr>
            <a:spLocks noChangeArrowheads="1"/>
          </p:cNvSpPr>
          <p:nvPr/>
        </p:nvSpPr>
        <p:spPr bwMode="gray">
          <a:xfrm>
            <a:off x="1066800" y="1035969"/>
            <a:ext cx="1066800" cy="1021431"/>
          </a:xfrm>
          <a:prstGeom prst="roundRect">
            <a:avLst>
              <a:gd name="adj" fmla="val 11921"/>
            </a:avLst>
          </a:prstGeom>
          <a:solidFill>
            <a:srgbClr val="C00000"/>
          </a:solidFill>
          <a:ln w="38100">
            <a:solidFill>
              <a:srgbClr val="FEFEFE"/>
            </a:solidFill>
            <a:round/>
            <a:headEnd/>
            <a:tailEnd/>
          </a:ln>
          <a:effectLst/>
        </p:spPr>
        <p:txBody>
          <a:bodyPr wrap="none" anchor="ctr"/>
          <a:lstStyle/>
          <a:p>
            <a:endParaRPr lang="ru-RU">
              <a:solidFill>
                <a:schemeClr val="bg1"/>
              </a:solidFill>
              <a:latin typeface="Times New Roman" pitchFamily="18" charset="0"/>
              <a:cs typeface="Times New Roman" pitchFamily="18" charset="0"/>
            </a:endParaRPr>
          </a:p>
        </p:txBody>
      </p:sp>
      <p:sp>
        <p:nvSpPr>
          <p:cNvPr id="6146" name="Rectangle 2"/>
          <p:cNvSpPr>
            <a:spLocks noGrp="1" noChangeArrowheads="1"/>
          </p:cNvSpPr>
          <p:nvPr>
            <p:ph type="title"/>
          </p:nvPr>
        </p:nvSpPr>
        <p:spPr>
          <a:xfrm>
            <a:off x="762000" y="0"/>
            <a:ext cx="8001001" cy="9144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Продолжительность  ЕГЭ</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Freeform 5"/>
          <p:cNvSpPr>
            <a:spLocks/>
          </p:cNvSpPr>
          <p:nvPr/>
        </p:nvSpPr>
        <p:spPr bwMode="gray">
          <a:xfrm>
            <a:off x="1143000" y="1143000"/>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54510"/>
                  <a:invGamma/>
                </a:schemeClr>
              </a:gs>
              <a:gs pos="50000">
                <a:schemeClr val="accent2">
                  <a:alpha val="0"/>
                </a:schemeClr>
              </a:gs>
              <a:gs pos="100000">
                <a:schemeClr val="accent2">
                  <a:gamma/>
                  <a:tint val="54510"/>
                  <a:invGamma/>
                </a:schemeClr>
              </a:gs>
            </a:gsLst>
            <a:lin ang="2700000" scaled="1"/>
          </a:gradFill>
          <a:ln w="0">
            <a:noFill/>
            <a:prstDash val="solid"/>
            <a:round/>
            <a:headEnd/>
            <a:tailEnd/>
          </a:ln>
        </p:spPr>
        <p:txBody>
          <a:bodyPr/>
          <a:lstStyle/>
          <a:p>
            <a:endParaRPr lang="ru-RU"/>
          </a:p>
        </p:txBody>
      </p:sp>
      <p:sp>
        <p:nvSpPr>
          <p:cNvPr id="10" name="Text Box 6"/>
          <p:cNvSpPr txBox="1">
            <a:spLocks noChangeArrowheads="1"/>
          </p:cNvSpPr>
          <p:nvPr/>
        </p:nvSpPr>
        <p:spPr bwMode="gray">
          <a:xfrm>
            <a:off x="1295400" y="1143000"/>
            <a:ext cx="734496" cy="769441"/>
          </a:xfrm>
          <a:prstGeom prst="rect">
            <a:avLst/>
          </a:prstGeom>
          <a:noFill/>
          <a:ln w="9525" algn="ctr">
            <a:noFill/>
            <a:miter lim="800000"/>
            <a:headEnd/>
            <a:tailEnd/>
          </a:ln>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r>
              <a:rPr lang="ru-RU" sz="2800" b="1" dirty="0" smtClean="0">
                <a:ln w="50800"/>
                <a:solidFill>
                  <a:schemeClr val="bg1">
                    <a:lumMod val="95000"/>
                  </a:schemeClr>
                </a:solidFill>
              </a:rPr>
              <a:t>235</a:t>
            </a:r>
          </a:p>
          <a:p>
            <a:pPr algn="ctr" eaLnBrk="0" hangingPunct="0"/>
            <a:r>
              <a:rPr lang="ru-RU" sz="1600" b="1" dirty="0" smtClean="0">
                <a:ln w="50800"/>
                <a:solidFill>
                  <a:schemeClr val="bg1">
                    <a:lumMod val="95000"/>
                  </a:schemeClr>
                </a:solidFill>
              </a:rPr>
              <a:t>минут</a:t>
            </a:r>
            <a:endParaRPr lang="en-US" sz="1600" b="1" dirty="0">
              <a:ln w="50800"/>
              <a:solidFill>
                <a:schemeClr val="bg1">
                  <a:lumMod val="95000"/>
                </a:schemeClr>
              </a:solidFill>
            </a:endParaRPr>
          </a:p>
        </p:txBody>
      </p:sp>
      <p:sp>
        <p:nvSpPr>
          <p:cNvPr id="11" name="Text Box 7"/>
          <p:cNvSpPr txBox="1">
            <a:spLocks noChangeArrowheads="1"/>
          </p:cNvSpPr>
          <p:nvPr/>
        </p:nvSpPr>
        <p:spPr bwMode="gray">
          <a:xfrm>
            <a:off x="2514600" y="990600"/>
            <a:ext cx="4648200" cy="1200329"/>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ru-RU" sz="2400" b="1" dirty="0" smtClean="0">
                <a:ln w="11430"/>
                <a:effectLst>
                  <a:outerShdw blurRad="50800" dist="39000" dir="5460000" algn="tl">
                    <a:srgbClr val="000000">
                      <a:alpha val="38000"/>
                    </a:srgbClr>
                  </a:outerShdw>
                </a:effectLst>
              </a:rPr>
              <a:t>Математика (профиль), физика, литература, информатика, </a:t>
            </a:r>
            <a:r>
              <a:rPr lang="ru-RU" sz="2400" b="1" dirty="0" smtClean="0">
                <a:ln w="11430"/>
                <a:solidFill>
                  <a:srgbClr val="C00000"/>
                </a:solidFill>
                <a:effectLst>
                  <a:outerShdw blurRad="50800" dist="39000" dir="5460000" algn="tl">
                    <a:srgbClr val="000000">
                      <a:alpha val="38000"/>
                    </a:srgbClr>
                  </a:outerShdw>
                </a:effectLst>
              </a:rPr>
              <a:t>обществознание</a:t>
            </a:r>
            <a:endParaRPr lang="en-US" sz="1600" b="1" dirty="0">
              <a:ln w="11430"/>
              <a:solidFill>
                <a:srgbClr val="C00000"/>
              </a:solidFill>
              <a:effectLst>
                <a:outerShdw blurRad="50800" dist="39000" dir="5460000" algn="tl">
                  <a:srgbClr val="000000">
                    <a:alpha val="38000"/>
                  </a:srgbClr>
                </a:outerShdw>
              </a:effectLst>
            </a:endParaRPr>
          </a:p>
        </p:txBody>
      </p:sp>
      <p:sp>
        <p:nvSpPr>
          <p:cNvPr id="16" name="AutoShape 12"/>
          <p:cNvSpPr>
            <a:spLocks noChangeArrowheads="1"/>
          </p:cNvSpPr>
          <p:nvPr/>
        </p:nvSpPr>
        <p:spPr bwMode="gray">
          <a:xfrm>
            <a:off x="1828800" y="3733800"/>
            <a:ext cx="6248400" cy="1371599"/>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ru-RU"/>
          </a:p>
        </p:txBody>
      </p:sp>
      <p:sp>
        <p:nvSpPr>
          <p:cNvPr id="17" name="AutoShape 13"/>
          <p:cNvSpPr>
            <a:spLocks noChangeArrowheads="1"/>
          </p:cNvSpPr>
          <p:nvPr/>
        </p:nvSpPr>
        <p:spPr bwMode="gray">
          <a:xfrm>
            <a:off x="1905000" y="3810000"/>
            <a:ext cx="1143000" cy="1142999"/>
          </a:xfrm>
          <a:prstGeom prst="roundRect">
            <a:avLst>
              <a:gd name="adj" fmla="val 11921"/>
            </a:avLst>
          </a:prstGeom>
          <a:gradFill rotWithShape="1">
            <a:gsLst>
              <a:gs pos="0">
                <a:schemeClr val="hlink"/>
              </a:gs>
              <a:gs pos="100000">
                <a:schemeClr val="hlink">
                  <a:gamma/>
                  <a:shade val="69804"/>
                  <a:invGamma/>
                </a:schemeClr>
              </a:gs>
            </a:gsLst>
            <a:lin ang="5400000" scaled="1"/>
          </a:gradFill>
          <a:ln w="38100">
            <a:solidFill>
              <a:srgbClr val="FEFEFE"/>
            </a:solidFill>
            <a:round/>
            <a:headEnd/>
            <a:tailEnd/>
          </a:ln>
          <a:effectLst/>
        </p:spPr>
        <p:txBody>
          <a:bodyPr wrap="none" anchor="ctr"/>
          <a:lstStyle/>
          <a:p>
            <a:r>
              <a:rPr lang="ru-RU" dirty="0" smtClean="0">
                <a:solidFill>
                  <a:schemeClr val="bg1"/>
                </a:solidFill>
                <a:latin typeface="Times New Roman" pitchFamily="18" charset="0"/>
                <a:cs typeface="Times New Roman" pitchFamily="18" charset="0"/>
              </a:rPr>
              <a:t>,</a:t>
            </a:r>
            <a:endParaRPr lang="ru-RU" dirty="0">
              <a:solidFill>
                <a:schemeClr val="bg1"/>
              </a:solidFill>
              <a:latin typeface="Times New Roman" pitchFamily="18" charset="0"/>
              <a:cs typeface="Times New Roman" pitchFamily="18" charset="0"/>
            </a:endParaRPr>
          </a:p>
        </p:txBody>
      </p:sp>
      <p:sp>
        <p:nvSpPr>
          <p:cNvPr id="20" name="Freeform 16"/>
          <p:cNvSpPr>
            <a:spLocks/>
          </p:cNvSpPr>
          <p:nvPr/>
        </p:nvSpPr>
        <p:spPr bwMode="gray">
          <a:xfrm>
            <a:off x="1524000" y="2438400"/>
            <a:ext cx="608012" cy="5921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ru-RU"/>
          </a:p>
        </p:txBody>
      </p:sp>
      <p:sp>
        <p:nvSpPr>
          <p:cNvPr id="21" name="Freeform 17"/>
          <p:cNvSpPr>
            <a:spLocks/>
          </p:cNvSpPr>
          <p:nvPr/>
        </p:nvSpPr>
        <p:spPr bwMode="gray">
          <a:xfrm>
            <a:off x="1981200" y="3886200"/>
            <a:ext cx="600687" cy="613436"/>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54510"/>
                  <a:invGamma/>
                </a:schemeClr>
              </a:gs>
              <a:gs pos="50000">
                <a:schemeClr val="hlink">
                  <a:alpha val="0"/>
                </a:schemeClr>
              </a:gs>
              <a:gs pos="100000">
                <a:schemeClr val="hlink">
                  <a:gamma/>
                  <a:tint val="54510"/>
                  <a:invGamma/>
                </a:schemeClr>
              </a:gs>
            </a:gsLst>
            <a:lin ang="2700000" scaled="1"/>
          </a:gradFill>
          <a:ln w="0">
            <a:noFill/>
            <a:prstDash val="solid"/>
            <a:round/>
            <a:headEnd/>
            <a:tailEnd/>
          </a:ln>
        </p:spPr>
        <p:txBody>
          <a:bodyPr/>
          <a:lstStyle/>
          <a:p>
            <a:endParaRPr lang="ru-RU"/>
          </a:p>
        </p:txBody>
      </p:sp>
      <p:sp>
        <p:nvSpPr>
          <p:cNvPr id="23" name="Text Box 6"/>
          <p:cNvSpPr txBox="1">
            <a:spLocks noChangeArrowheads="1"/>
          </p:cNvSpPr>
          <p:nvPr/>
        </p:nvSpPr>
        <p:spPr bwMode="gray">
          <a:xfrm>
            <a:off x="1752600" y="2514600"/>
            <a:ext cx="734496" cy="769441"/>
          </a:xfrm>
          <a:prstGeom prst="rect">
            <a:avLst/>
          </a:prstGeom>
          <a:noFill/>
          <a:ln w="9525" algn="ctr">
            <a:noFill/>
            <a:miter lim="800000"/>
            <a:headEnd/>
            <a:tailEnd/>
          </a:ln>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r>
              <a:rPr lang="ru-RU" sz="2800" b="1" dirty="0" smtClean="0">
                <a:ln w="50800"/>
                <a:solidFill>
                  <a:schemeClr val="bg1">
                    <a:lumMod val="95000"/>
                  </a:schemeClr>
                </a:solidFill>
              </a:rPr>
              <a:t>210</a:t>
            </a:r>
          </a:p>
          <a:p>
            <a:pPr algn="ctr" eaLnBrk="0" hangingPunct="0"/>
            <a:r>
              <a:rPr lang="ru-RU" sz="1600" b="1" dirty="0" smtClean="0">
                <a:ln w="50800"/>
                <a:solidFill>
                  <a:schemeClr val="bg1">
                    <a:lumMod val="95000"/>
                  </a:schemeClr>
                </a:solidFill>
              </a:rPr>
              <a:t>минут</a:t>
            </a:r>
            <a:endParaRPr lang="en-US" sz="1600" b="1" dirty="0">
              <a:ln w="50800"/>
              <a:solidFill>
                <a:schemeClr val="bg1">
                  <a:lumMod val="95000"/>
                </a:schemeClr>
              </a:solidFill>
            </a:endParaRPr>
          </a:p>
        </p:txBody>
      </p:sp>
      <p:sp>
        <p:nvSpPr>
          <p:cNvPr id="24" name="Text Box 7"/>
          <p:cNvSpPr txBox="1">
            <a:spLocks noChangeArrowheads="1"/>
          </p:cNvSpPr>
          <p:nvPr/>
        </p:nvSpPr>
        <p:spPr bwMode="gray">
          <a:xfrm>
            <a:off x="3048000" y="2667000"/>
            <a:ext cx="4648200" cy="461665"/>
          </a:xfrm>
          <a:prstGeom prst="rect">
            <a:avLst/>
          </a:prstGeom>
          <a:noFill/>
          <a:ln w="9525" algn="ctr">
            <a:noFill/>
            <a:miter lim="800000"/>
            <a:headEnd/>
            <a:tailEnd/>
          </a:ln>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ru-RU" sz="2400" b="1" dirty="0" smtClean="0">
                <a:ln w="11430"/>
                <a:effectLst>
                  <a:outerShdw blurRad="50800" dist="39000" dir="5460000" algn="tl">
                    <a:srgbClr val="000000">
                      <a:alpha val="38000"/>
                    </a:srgbClr>
                  </a:outerShdw>
                </a:effectLst>
              </a:rPr>
              <a:t>Русский язык, история </a:t>
            </a:r>
            <a:endParaRPr lang="en-US" sz="1600" b="1" dirty="0">
              <a:ln w="11430"/>
              <a:effectLst>
                <a:outerShdw blurRad="50800" dist="39000" dir="5460000" algn="tl">
                  <a:srgbClr val="000000">
                    <a:alpha val="38000"/>
                  </a:srgbClr>
                </a:outerShdw>
              </a:effectLst>
            </a:endParaRPr>
          </a:p>
        </p:txBody>
      </p:sp>
      <p:sp>
        <p:nvSpPr>
          <p:cNvPr id="26" name="Text Box 6"/>
          <p:cNvSpPr txBox="1">
            <a:spLocks noChangeArrowheads="1"/>
          </p:cNvSpPr>
          <p:nvPr/>
        </p:nvSpPr>
        <p:spPr bwMode="gray">
          <a:xfrm>
            <a:off x="2057400" y="4038600"/>
            <a:ext cx="914400" cy="769441"/>
          </a:xfrm>
          <a:prstGeom prst="rect">
            <a:avLst/>
          </a:prstGeom>
          <a:noFill/>
          <a:ln w="9525" algn="ctr">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r>
              <a:rPr lang="ru-RU" sz="2800" b="1" dirty="0" smtClean="0">
                <a:ln w="50800"/>
                <a:solidFill>
                  <a:schemeClr val="bg1">
                    <a:lumMod val="95000"/>
                  </a:schemeClr>
                </a:solidFill>
              </a:rPr>
              <a:t>180</a:t>
            </a:r>
          </a:p>
          <a:p>
            <a:pPr algn="ctr" eaLnBrk="0" hangingPunct="0"/>
            <a:r>
              <a:rPr lang="ru-RU" sz="1600" b="1" dirty="0" smtClean="0">
                <a:ln w="50800"/>
                <a:solidFill>
                  <a:schemeClr val="bg1">
                    <a:lumMod val="95000"/>
                  </a:schemeClr>
                </a:solidFill>
              </a:rPr>
              <a:t>минут</a:t>
            </a:r>
            <a:endParaRPr lang="en-US" sz="1600" b="1" dirty="0">
              <a:ln w="50800"/>
              <a:solidFill>
                <a:schemeClr val="bg1">
                  <a:lumMod val="95000"/>
                </a:schemeClr>
              </a:solidFill>
            </a:endParaRPr>
          </a:p>
        </p:txBody>
      </p:sp>
      <p:sp>
        <p:nvSpPr>
          <p:cNvPr id="27" name="Text Box 7"/>
          <p:cNvSpPr txBox="1">
            <a:spLocks noChangeArrowheads="1"/>
          </p:cNvSpPr>
          <p:nvPr/>
        </p:nvSpPr>
        <p:spPr bwMode="gray">
          <a:xfrm>
            <a:off x="3429000" y="3810000"/>
            <a:ext cx="4592198" cy="1200329"/>
          </a:xfrm>
          <a:prstGeom prst="rect">
            <a:avLst/>
          </a:prstGeom>
          <a:noFill/>
          <a:ln w="9525" algn="ctr">
            <a:noFill/>
            <a:miter lim="800000"/>
            <a:headEnd/>
            <a:tailEnd/>
          </a:ln>
          <a:effec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ru-RU" sz="2400" b="1" dirty="0" smtClean="0">
                <a:ln w="11430"/>
                <a:effectLst>
                  <a:outerShdw blurRad="50800" dist="39000" dir="5460000" algn="tl">
                    <a:srgbClr val="000000">
                      <a:alpha val="38000"/>
                    </a:srgbClr>
                  </a:outerShdw>
                </a:effectLst>
              </a:rPr>
              <a:t>Биология, география, химия, иностранный язык (письмо), </a:t>
            </a:r>
            <a:r>
              <a:rPr lang="ru-RU" sz="2400" b="1" dirty="0" smtClean="0">
                <a:ln w="11430"/>
                <a:solidFill>
                  <a:srgbClr val="C00000"/>
                </a:solidFill>
                <a:effectLst>
                  <a:outerShdw blurRad="50800" dist="39000" dir="5460000" algn="tl">
                    <a:srgbClr val="000000">
                      <a:alpha val="38000"/>
                    </a:srgbClr>
                  </a:outerShdw>
                </a:effectLst>
              </a:rPr>
              <a:t>математика (базовый) </a:t>
            </a:r>
            <a:endParaRPr lang="en-US" sz="1600" b="1" dirty="0">
              <a:ln w="11430"/>
              <a:solidFill>
                <a:srgbClr val="C00000"/>
              </a:solidFill>
              <a:effectLst>
                <a:outerShdw blurRad="50800" dist="39000" dir="5460000" algn="tl">
                  <a:srgbClr val="000000">
                    <a:alpha val="38000"/>
                  </a:srgbClr>
                </a:outerShdw>
              </a:effectLst>
            </a:endParaRPr>
          </a:p>
        </p:txBody>
      </p:sp>
      <p:pic>
        <p:nvPicPr>
          <p:cNvPr id="19"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sp>
        <p:nvSpPr>
          <p:cNvPr id="25" name="AutoShape 3"/>
          <p:cNvSpPr>
            <a:spLocks noChangeArrowheads="1"/>
          </p:cNvSpPr>
          <p:nvPr/>
        </p:nvSpPr>
        <p:spPr bwMode="gray">
          <a:xfrm>
            <a:off x="2590800" y="5334000"/>
            <a:ext cx="6324600" cy="11430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ru-RU" sz="2400" b="1" dirty="0" smtClean="0">
                <a:ln w="11430"/>
                <a:solidFill>
                  <a:srgbClr val="C00000"/>
                </a:solidFill>
                <a:effectLst>
                  <a:outerShdw blurRad="50800" dist="39000" dir="5460000" algn="tl">
                    <a:srgbClr val="000000">
                      <a:alpha val="38000"/>
                    </a:srgbClr>
                  </a:outerShdw>
                </a:effectLst>
              </a:rPr>
              <a:t>Иностранный язык («Говорение»)     </a:t>
            </a:r>
            <a:endParaRPr lang="ru-RU" sz="2400" b="1" dirty="0">
              <a:ln w="11430"/>
              <a:solidFill>
                <a:srgbClr val="C00000"/>
              </a:solidFill>
              <a:effectLst>
                <a:outerShdw blurRad="50800" dist="39000" dir="5460000" algn="tl">
                  <a:srgbClr val="000000">
                    <a:alpha val="38000"/>
                  </a:srgbClr>
                </a:outerShdw>
              </a:effectLst>
            </a:endParaRPr>
          </a:p>
        </p:txBody>
      </p:sp>
      <p:sp>
        <p:nvSpPr>
          <p:cNvPr id="28" name="AutoShape 4"/>
          <p:cNvSpPr>
            <a:spLocks noChangeArrowheads="1"/>
          </p:cNvSpPr>
          <p:nvPr/>
        </p:nvSpPr>
        <p:spPr bwMode="gray">
          <a:xfrm>
            <a:off x="2743200" y="5410200"/>
            <a:ext cx="1066800" cy="990600"/>
          </a:xfrm>
          <a:prstGeom prst="roundRect">
            <a:avLst>
              <a:gd name="adj" fmla="val 11921"/>
            </a:avLst>
          </a:prstGeom>
          <a:solidFill>
            <a:srgbClr val="C00000"/>
          </a:solidFill>
          <a:ln w="38100">
            <a:solidFill>
              <a:srgbClr val="FEFEFE"/>
            </a:solidFill>
            <a:round/>
            <a:headEnd/>
            <a:tailEnd/>
          </a:ln>
          <a:effectLst/>
        </p:spPr>
        <p:txBody>
          <a:bodyPr wrap="none" anchor="ctr"/>
          <a:lstStyle/>
          <a:p>
            <a:endParaRPr lang="ru-RU">
              <a:solidFill>
                <a:schemeClr val="bg1"/>
              </a:solidFill>
              <a:latin typeface="Times New Roman" pitchFamily="18" charset="0"/>
              <a:cs typeface="Times New Roman" pitchFamily="18" charset="0"/>
            </a:endParaRPr>
          </a:p>
        </p:txBody>
      </p:sp>
      <p:sp>
        <p:nvSpPr>
          <p:cNvPr id="29" name="Freeform 5"/>
          <p:cNvSpPr>
            <a:spLocks/>
          </p:cNvSpPr>
          <p:nvPr/>
        </p:nvSpPr>
        <p:spPr bwMode="gray">
          <a:xfrm>
            <a:off x="2819400" y="5517231"/>
            <a:ext cx="608012" cy="59213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54510"/>
                  <a:invGamma/>
                </a:schemeClr>
              </a:gs>
              <a:gs pos="50000">
                <a:schemeClr val="accent2">
                  <a:alpha val="0"/>
                </a:schemeClr>
              </a:gs>
              <a:gs pos="100000">
                <a:schemeClr val="accent2">
                  <a:gamma/>
                  <a:tint val="54510"/>
                  <a:invGamma/>
                </a:schemeClr>
              </a:gs>
            </a:gsLst>
            <a:lin ang="2700000" scaled="1"/>
          </a:gradFill>
          <a:ln w="0">
            <a:noFill/>
            <a:prstDash val="solid"/>
            <a:round/>
            <a:headEnd/>
            <a:tailEnd/>
          </a:ln>
        </p:spPr>
        <p:txBody>
          <a:bodyPr/>
          <a:lstStyle/>
          <a:p>
            <a:endParaRPr lang="ru-RU"/>
          </a:p>
        </p:txBody>
      </p:sp>
      <p:sp>
        <p:nvSpPr>
          <p:cNvPr id="30" name="Text Box 6"/>
          <p:cNvSpPr txBox="1">
            <a:spLocks noChangeArrowheads="1"/>
          </p:cNvSpPr>
          <p:nvPr/>
        </p:nvSpPr>
        <p:spPr bwMode="gray">
          <a:xfrm>
            <a:off x="2895600" y="5562600"/>
            <a:ext cx="734496" cy="769441"/>
          </a:xfrm>
          <a:prstGeom prst="rect">
            <a:avLst/>
          </a:prstGeom>
          <a:noFill/>
          <a:ln w="9525" algn="ctr">
            <a:noFill/>
            <a:miter lim="800000"/>
            <a:headEnd/>
            <a:tailEnd/>
          </a:ln>
          <a:effectLst/>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0" hangingPunct="0"/>
            <a:r>
              <a:rPr lang="ru-RU" sz="2800" b="1" dirty="0" smtClean="0">
                <a:ln w="50800"/>
                <a:solidFill>
                  <a:schemeClr val="bg1">
                    <a:lumMod val="95000"/>
                  </a:schemeClr>
                </a:solidFill>
              </a:rPr>
              <a:t>15</a:t>
            </a:r>
          </a:p>
          <a:p>
            <a:pPr algn="ctr" eaLnBrk="0" hangingPunct="0"/>
            <a:r>
              <a:rPr lang="ru-RU" sz="1600" b="1" dirty="0" smtClean="0">
                <a:ln w="50800"/>
                <a:solidFill>
                  <a:schemeClr val="bg1">
                    <a:lumMod val="95000"/>
                  </a:schemeClr>
                </a:solidFill>
              </a:rPr>
              <a:t>минут</a:t>
            </a:r>
            <a:endParaRPr lang="en-US" sz="1600" b="1" dirty="0">
              <a:ln w="50800"/>
              <a:solidFill>
                <a:schemeClr val="bg1">
                  <a:lumMod val="95000"/>
                </a:schemeClr>
              </a:solidFill>
            </a:endParaRPr>
          </a:p>
        </p:txBody>
      </p:sp>
    </p:spTree>
    <p:extLst>
      <p:ext uri="{BB962C8B-B14F-4D97-AF65-F5344CB8AC3E}">
        <p14:creationId xmlns:p14="http://schemas.microsoft.com/office/powerpoint/2010/main" val="326187170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Monitoring3\Рабочий стол\КАРТИНКИ\Школа\ЕГЭ\797757_html_56c0520c.png"/>
          <p:cNvPicPr>
            <a:picLocks noChangeAspect="1" noChangeArrowheads="1"/>
          </p:cNvPicPr>
          <p:nvPr/>
        </p:nvPicPr>
        <p:blipFill>
          <a:blip r:embed="rId2" cstate="print">
            <a:lum bright="10000" contrast="40000"/>
          </a:blip>
          <a:srcRect/>
          <a:stretch>
            <a:fillRect/>
          </a:stretch>
        </p:blipFill>
        <p:spPr bwMode="auto">
          <a:xfrm>
            <a:off x="442132" y="-138112"/>
            <a:ext cx="2163736" cy="1281112"/>
          </a:xfrm>
          <a:prstGeom prst="rect">
            <a:avLst/>
          </a:prstGeom>
          <a:ln>
            <a:noFill/>
          </a:ln>
          <a:effectLst>
            <a:outerShdw blurRad="292100" dist="139700" dir="2700000" algn="tl" rotWithShape="0">
              <a:srgbClr val="333333">
                <a:alpha val="65000"/>
              </a:srgbClr>
            </a:outerShdw>
          </a:effectLst>
        </p:spPr>
      </p:pic>
      <p:sp>
        <p:nvSpPr>
          <p:cNvPr id="8" name="Rectangle 2"/>
          <p:cNvSpPr txBox="1">
            <a:spLocks noChangeArrowheads="1"/>
          </p:cNvSpPr>
          <p:nvPr/>
        </p:nvSpPr>
        <p:spPr>
          <a:xfrm>
            <a:off x="1524000" y="228600"/>
            <a:ext cx="7391400" cy="9144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0"/>
              </a:spcBef>
              <a:defRPr/>
            </a:pPr>
            <a:r>
              <a:rPr lang="ru-RU" sz="34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rPr>
              <a:t>    </a:t>
            </a:r>
          </a:p>
          <a:p>
            <a:pPr algn="ctr">
              <a:spcBef>
                <a:spcPct val="0"/>
              </a:spcBef>
              <a:defRPr/>
            </a:pPr>
            <a:endParaRPr lang="ru-RU" sz="3400" b="1" dirty="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endParaRPr>
          </a:p>
          <a:p>
            <a:pPr algn="ctr">
              <a:spcBef>
                <a:spcPct val="0"/>
              </a:spcBef>
              <a:defRPr/>
            </a:pPr>
            <a:endParaRPr lang="ru-RU" sz="34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endParaRPr>
          </a:p>
          <a:p>
            <a:pPr algn="ctr">
              <a:spcBef>
                <a:spcPct val="0"/>
              </a:spcBef>
              <a:defRPr/>
            </a:pPr>
            <a:r>
              <a:rPr lang="ru-RU" sz="34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rPr>
              <a:t>Использование средств обучения и воспитания на ЕГЭ</a:t>
            </a:r>
          </a:p>
        </p:txBody>
      </p:sp>
      <p:graphicFrame>
        <p:nvGraphicFramePr>
          <p:cNvPr id="9" name="Таблица 8"/>
          <p:cNvGraphicFramePr>
            <a:graphicFrameLocks noGrp="1"/>
          </p:cNvGraphicFramePr>
          <p:nvPr>
            <p:extLst>
              <p:ext uri="{D42A27DB-BD31-4B8C-83A1-F6EECF244321}">
                <p14:modId xmlns:p14="http://schemas.microsoft.com/office/powerpoint/2010/main" val="147992257"/>
              </p:ext>
            </p:extLst>
          </p:nvPr>
        </p:nvGraphicFramePr>
        <p:xfrm>
          <a:off x="323528" y="2258836"/>
          <a:ext cx="8640960" cy="1534556"/>
        </p:xfrm>
        <a:graphic>
          <a:graphicData uri="http://schemas.openxmlformats.org/drawingml/2006/table">
            <a:tbl>
              <a:tblPr firstRow="1" bandRow="1">
                <a:tableStyleId>{5940675A-B579-460E-94D1-54222C63F5DA}</a:tableStyleId>
              </a:tblPr>
              <a:tblGrid>
                <a:gridCol w="3551311"/>
                <a:gridCol w="5089649"/>
              </a:tblGrid>
              <a:tr h="240718">
                <a:tc>
                  <a:txBody>
                    <a:bodyPr/>
                    <a:lstStyle/>
                    <a:p>
                      <a:pPr algn="ctr"/>
                      <a:r>
                        <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Предмет</a:t>
                      </a:r>
                      <a:endParaRPr lang="ru-RU" sz="1400" b="1" cap="none" spc="0" dirty="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algn="ctr"/>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Дополнительные</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материалы и оборудование</a:t>
                      </a:r>
                      <a:endParaRPr lang="ru-RU" sz="1400" b="1" cap="none" spc="0"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10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Математика</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Линейка</a:t>
                      </a:r>
                      <a:endParaRPr lang="ru-RU" sz="1400" b="0"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310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Физика</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algn="l"/>
                      <a:r>
                        <a:rPr lang="ru-RU" sz="1400" b="1" cap="none" spc="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Непрограммируемый</a:t>
                      </a:r>
                      <a:r>
                        <a:rPr lang="ru-RU" sz="1400" b="1" cap="none" spc="0" baseline="0" dirty="0" smtClean="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калькулятор, линейка</a:t>
                      </a:r>
                      <a:endParaRPr lang="ru-RU" sz="1400" b="0" cap="none" spc="0" dirty="0">
                        <a:ln w="1905"/>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285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Химия</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Непрограммируемый калькулятор</a:t>
                      </a:r>
                      <a:endParaRPr kumimoji="0" lang="ru-RU" sz="1400" b="0"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r h="2851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cap="none" spc="0" dirty="0" smtClean="0">
                          <a:ln w="1905"/>
                          <a:effectLst>
                            <a:outerShdw blurRad="38100" dist="38100" dir="2700000" algn="tl">
                              <a:srgbClr val="000000">
                                <a:alpha val="43137"/>
                              </a:srgbClr>
                            </a:outerShdw>
                          </a:effectLst>
                          <a:latin typeface="Times New Roman" pitchFamily="18" charset="0"/>
                          <a:cs typeface="Times New Roman" pitchFamily="18" charset="0"/>
                        </a:rPr>
                        <a:t>География</a:t>
                      </a:r>
                      <a:endParaRPr lang="ru-RU" sz="1400" b="1" cap="none" spc="0" dirty="0" smtClean="0">
                        <a:ln w="1905"/>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Линейка, транспортир, непрограммируемый калькулятор</a:t>
                      </a:r>
                      <a:endParaRPr kumimoji="0" lang="ru-RU" sz="1400" b="0" i="0" u="none" strike="noStrike" kern="1200" cap="none" spc="0" normalizeH="0" baseline="0" noProof="0" dirty="0" smtClean="0">
                        <a:ln w="1905"/>
                        <a:solidFill>
                          <a:prstClr val="black"/>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cell3D prstMaterial="dkEdge">
                      <a:bevel prst="relaxedInset"/>
                      <a:lightRig rig="flood" dir="t"/>
                    </a:cell3D>
                  </a:tcPr>
                </a:tc>
              </a:tr>
            </a:tbl>
          </a:graphicData>
        </a:graphic>
      </p:graphicFrame>
    </p:spTree>
    <p:extLst>
      <p:ext uri="{BB962C8B-B14F-4D97-AF65-F5344CB8AC3E}">
        <p14:creationId xmlns:p14="http://schemas.microsoft.com/office/powerpoint/2010/main" val="842065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Распоряжение Федеральной службы по надзору в сфере образования и науки (</a:t>
            </a:r>
            <a:r>
              <a:rPr lang="ru-RU" sz="2400" dirty="0" err="1" smtClean="0"/>
              <a:t>Рособрнадзор</a:t>
            </a:r>
            <a:r>
              <a:rPr lang="ru-RU" sz="2400" dirty="0" smtClean="0"/>
              <a:t>)</a:t>
            </a:r>
            <a:br>
              <a:rPr lang="ru-RU" sz="2400" dirty="0" smtClean="0"/>
            </a:br>
            <a:r>
              <a:rPr lang="ru-RU" sz="2400" dirty="0" smtClean="0"/>
              <a:t> № 794-10 от 23.03.2015 года</a:t>
            </a:r>
            <a:endParaRPr lang="ru-RU" sz="24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1634" y="1600200"/>
            <a:ext cx="766073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916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1143000"/>
          </a:xfrm>
        </p:spPr>
        <p:txBody>
          <a:bodyPr>
            <a:noAutofit/>
          </a:bodyPr>
          <a:lstStyle/>
          <a:p>
            <a:r>
              <a:rPr lang="ru-RU" sz="2400" dirty="0">
                <a:solidFill>
                  <a:prstClr val="black"/>
                </a:solidFill>
              </a:rPr>
              <a:t>Распоряжение Федеральной службы по надзору в сфере образования и науки (</a:t>
            </a:r>
            <a:r>
              <a:rPr lang="ru-RU" sz="2400" dirty="0" err="1">
                <a:solidFill>
                  <a:prstClr val="black"/>
                </a:solidFill>
              </a:rPr>
              <a:t>Рособрнадзор</a:t>
            </a:r>
            <a:r>
              <a:rPr lang="ru-RU" sz="2400" dirty="0" smtClean="0">
                <a:solidFill>
                  <a:prstClr val="black"/>
                </a:solidFill>
              </a:rPr>
              <a:t>)</a:t>
            </a:r>
            <a:br>
              <a:rPr lang="ru-RU" sz="2400" dirty="0" smtClean="0">
                <a:solidFill>
                  <a:prstClr val="black"/>
                </a:solidFill>
              </a:rPr>
            </a:br>
            <a:r>
              <a:rPr lang="ru-RU" sz="2400" dirty="0" smtClean="0">
                <a:solidFill>
                  <a:prstClr val="black"/>
                </a:solidFill>
              </a:rPr>
              <a:t> </a:t>
            </a:r>
            <a:r>
              <a:rPr lang="ru-RU" sz="2400" dirty="0">
                <a:solidFill>
                  <a:prstClr val="black"/>
                </a:solidFill>
              </a:rPr>
              <a:t>№ 794-10 от 23.03.2015 года</a:t>
            </a:r>
            <a:endParaRPr lang="ru-RU"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5" y="2057400"/>
            <a:ext cx="9147455" cy="3282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37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AutoShape 2"/>
          <p:cNvSpPr>
            <a:spLocks noChangeArrowheads="1"/>
          </p:cNvSpPr>
          <p:nvPr/>
        </p:nvSpPr>
        <p:spPr bwMode="gray">
          <a:xfrm>
            <a:off x="381000" y="1524000"/>
            <a:ext cx="8610600" cy="457200"/>
          </a:xfrm>
          <a:prstGeom prst="roundRect">
            <a:avLst>
              <a:gd name="adj" fmla="val 50000"/>
            </a:avLst>
          </a:prstGeom>
          <a:noFill/>
          <a:ln w="28575" algn="ctr">
            <a:noFill/>
            <a:round/>
            <a:headEnd/>
            <a:tailEnd/>
          </a:ln>
          <a:effectLst/>
        </p:spPr>
        <p:txBody>
          <a:bodyPr wrap="none" anchor="ctr"/>
          <a:lstStyle/>
          <a:p>
            <a:endParaRPr lang="en-US" dirty="0"/>
          </a:p>
        </p:txBody>
      </p:sp>
      <p:grpSp>
        <p:nvGrpSpPr>
          <p:cNvPr id="2" name="Group 3"/>
          <p:cNvGrpSpPr>
            <a:grpSpLocks/>
          </p:cNvGrpSpPr>
          <p:nvPr/>
        </p:nvGrpSpPr>
        <p:grpSpPr bwMode="auto">
          <a:xfrm>
            <a:off x="228600" y="1600200"/>
            <a:ext cx="333375" cy="304800"/>
            <a:chOff x="2078" y="1680"/>
            <a:chExt cx="1615" cy="1615"/>
          </a:xfrm>
        </p:grpSpPr>
        <p:sp>
          <p:nvSpPr>
            <p:cNvPr id="328708" name="Oval 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328709" name="Oval 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328710" name="Oval 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328711" name="Oval 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ru-RU"/>
            </a:p>
          </p:txBody>
        </p:sp>
        <p:sp>
          <p:nvSpPr>
            <p:cNvPr id="328712" name="Oval 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328713" name="Oval 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43" name="AutoShape 2"/>
          <p:cNvSpPr>
            <a:spLocks noChangeArrowheads="1"/>
          </p:cNvSpPr>
          <p:nvPr/>
        </p:nvSpPr>
        <p:spPr bwMode="gray">
          <a:xfrm>
            <a:off x="381000" y="2209800"/>
            <a:ext cx="8610600" cy="457200"/>
          </a:xfrm>
          <a:prstGeom prst="roundRect">
            <a:avLst>
              <a:gd name="adj" fmla="val 50000"/>
            </a:avLst>
          </a:prstGeom>
          <a:noFill/>
          <a:ln w="28575" algn="ctr">
            <a:noFill/>
            <a:round/>
            <a:headEnd/>
            <a:tailEnd/>
          </a:ln>
          <a:effectLst/>
        </p:spPr>
        <p:txBody>
          <a:bodyPr wrap="none" anchor="ctr"/>
          <a:lstStyle/>
          <a:p>
            <a:endParaRPr lang="en-US" dirty="0"/>
          </a:p>
        </p:txBody>
      </p:sp>
      <p:grpSp>
        <p:nvGrpSpPr>
          <p:cNvPr id="3" name="Group 11"/>
          <p:cNvGrpSpPr>
            <a:grpSpLocks/>
          </p:cNvGrpSpPr>
          <p:nvPr/>
        </p:nvGrpSpPr>
        <p:grpSpPr bwMode="auto">
          <a:xfrm>
            <a:off x="228600" y="2286000"/>
            <a:ext cx="333375" cy="304800"/>
            <a:chOff x="2078" y="1680"/>
            <a:chExt cx="1615" cy="1615"/>
          </a:xfrm>
        </p:grpSpPr>
        <p:sp>
          <p:nvSpPr>
            <p:cNvPr id="328716" name="Oval 12"/>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328717" name="Oval 13"/>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328718" name="Oval 14"/>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328719" name="Oval 15"/>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ru-RU"/>
            </a:p>
          </p:txBody>
        </p:sp>
        <p:sp>
          <p:nvSpPr>
            <p:cNvPr id="328720" name="Oval 16"/>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328721" name="Oval 17"/>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44" name="AutoShape 2"/>
          <p:cNvSpPr>
            <a:spLocks noChangeArrowheads="1"/>
          </p:cNvSpPr>
          <p:nvPr/>
        </p:nvSpPr>
        <p:spPr bwMode="gray">
          <a:xfrm>
            <a:off x="381000" y="2895600"/>
            <a:ext cx="8610600" cy="457200"/>
          </a:xfrm>
          <a:prstGeom prst="roundRect">
            <a:avLst>
              <a:gd name="adj" fmla="val 50000"/>
            </a:avLst>
          </a:prstGeom>
          <a:noFill/>
          <a:ln w="28575" algn="ctr">
            <a:noFill/>
            <a:round/>
            <a:headEnd/>
            <a:tailEnd/>
          </a:ln>
          <a:effectLst/>
        </p:spPr>
        <p:txBody>
          <a:bodyPr wrap="none" anchor="ctr"/>
          <a:lstStyle/>
          <a:p>
            <a:endParaRPr lang="en-US" dirty="0"/>
          </a:p>
        </p:txBody>
      </p:sp>
      <p:grpSp>
        <p:nvGrpSpPr>
          <p:cNvPr id="4" name="Group 19"/>
          <p:cNvGrpSpPr>
            <a:grpSpLocks/>
          </p:cNvGrpSpPr>
          <p:nvPr/>
        </p:nvGrpSpPr>
        <p:grpSpPr bwMode="auto">
          <a:xfrm>
            <a:off x="228600" y="2971800"/>
            <a:ext cx="333375" cy="304800"/>
            <a:chOff x="2078" y="1680"/>
            <a:chExt cx="1615" cy="1615"/>
          </a:xfrm>
        </p:grpSpPr>
        <p:sp>
          <p:nvSpPr>
            <p:cNvPr id="328724" name="Oval 2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328725" name="Oval 2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328726" name="Oval 2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328727" name="Oval 23"/>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ru-RU"/>
            </a:p>
          </p:txBody>
        </p:sp>
        <p:sp>
          <p:nvSpPr>
            <p:cNvPr id="328728" name="Oval 2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328729" name="Oval 25"/>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45" name="AutoShape 2"/>
          <p:cNvSpPr>
            <a:spLocks noChangeArrowheads="1"/>
          </p:cNvSpPr>
          <p:nvPr/>
        </p:nvSpPr>
        <p:spPr bwMode="gray">
          <a:xfrm>
            <a:off x="381000" y="3581400"/>
            <a:ext cx="8610600" cy="457200"/>
          </a:xfrm>
          <a:prstGeom prst="roundRect">
            <a:avLst>
              <a:gd name="adj" fmla="val 50000"/>
            </a:avLst>
          </a:prstGeom>
          <a:noFill/>
          <a:ln w="28575" algn="ctr">
            <a:noFill/>
            <a:round/>
            <a:headEnd/>
            <a:tailEnd/>
          </a:ln>
          <a:effectLst/>
        </p:spPr>
        <p:txBody>
          <a:bodyPr wrap="none" anchor="ctr"/>
          <a:lstStyle/>
          <a:p>
            <a:endParaRPr lang="en-US" dirty="0"/>
          </a:p>
        </p:txBody>
      </p:sp>
      <p:sp>
        <p:nvSpPr>
          <p:cNvPr id="46" name="AutoShape 2"/>
          <p:cNvSpPr>
            <a:spLocks noChangeArrowheads="1"/>
          </p:cNvSpPr>
          <p:nvPr/>
        </p:nvSpPr>
        <p:spPr bwMode="gray">
          <a:xfrm>
            <a:off x="381000" y="4267200"/>
            <a:ext cx="8610600" cy="457200"/>
          </a:xfrm>
          <a:prstGeom prst="roundRect">
            <a:avLst>
              <a:gd name="adj" fmla="val 50000"/>
            </a:avLst>
          </a:prstGeom>
          <a:noFill/>
          <a:ln w="28575" algn="ctr">
            <a:noFill/>
            <a:round/>
            <a:headEnd/>
            <a:tailEnd/>
          </a:ln>
          <a:effectLst/>
        </p:spPr>
        <p:txBody>
          <a:bodyPr wrap="none" anchor="ctr"/>
          <a:lstStyle/>
          <a:p>
            <a:endParaRPr lang="en-US" dirty="0"/>
          </a:p>
        </p:txBody>
      </p:sp>
      <p:grpSp>
        <p:nvGrpSpPr>
          <p:cNvPr id="6" name="Group 35"/>
          <p:cNvGrpSpPr>
            <a:grpSpLocks/>
          </p:cNvGrpSpPr>
          <p:nvPr/>
        </p:nvGrpSpPr>
        <p:grpSpPr bwMode="auto">
          <a:xfrm>
            <a:off x="228600" y="4419600"/>
            <a:ext cx="333375" cy="304800"/>
            <a:chOff x="2078" y="1680"/>
            <a:chExt cx="1615" cy="1615"/>
          </a:xfrm>
        </p:grpSpPr>
        <p:sp>
          <p:nvSpPr>
            <p:cNvPr id="328740" name="Oval 36"/>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328741" name="Oval 37"/>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328742" name="Oval 38"/>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328743" name="Oval 39"/>
            <p:cNvSpPr>
              <a:spLocks noChangeArrowheads="1"/>
            </p:cNvSpPr>
            <p:nvPr/>
          </p:nvSpPr>
          <p:spPr bwMode="gray">
            <a:xfrm>
              <a:off x="2254" y="1856"/>
              <a:ext cx="1262" cy="1264"/>
            </a:xfrm>
            <a:prstGeom prst="ellipse">
              <a:avLst/>
            </a:prstGeom>
            <a:gradFill rotWithShape="1">
              <a:gsLst>
                <a:gs pos="0">
                  <a:srgbClr val="E35E23">
                    <a:gamma/>
                    <a:shade val="0"/>
                    <a:invGamma/>
                  </a:srgbClr>
                </a:gs>
                <a:gs pos="100000">
                  <a:srgbClr val="E35E23"/>
                </a:gs>
              </a:gsLst>
              <a:lin ang="2700000" scaled="1"/>
            </a:gradFill>
            <a:ln w="38100" algn="ctr">
              <a:noFill/>
              <a:round/>
              <a:headEnd/>
              <a:tailEnd/>
            </a:ln>
            <a:effectLst/>
          </p:spPr>
          <p:txBody>
            <a:bodyPr wrap="none" anchor="ctr">
              <a:spAutoFit/>
            </a:bodyPr>
            <a:lstStyle/>
            <a:p>
              <a:endParaRPr lang="ru-RU"/>
            </a:p>
          </p:txBody>
        </p:sp>
        <p:sp>
          <p:nvSpPr>
            <p:cNvPr id="328744" name="Oval 40"/>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328745" name="Oval 41"/>
            <p:cNvSpPr>
              <a:spLocks noChangeArrowheads="1"/>
            </p:cNvSpPr>
            <p:nvPr/>
          </p:nvSpPr>
          <p:spPr bwMode="gray">
            <a:xfrm>
              <a:off x="2337" y="1939"/>
              <a:ext cx="1096" cy="1098"/>
            </a:xfrm>
            <a:prstGeom prst="ellipse">
              <a:avLst/>
            </a:prstGeom>
            <a:gradFill rotWithShape="1">
              <a:gsLst>
                <a:gs pos="0">
                  <a:srgbClr val="E35E23"/>
                </a:gs>
                <a:gs pos="100000">
                  <a:srgbClr val="E35E23">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50" name="Rectangle 5"/>
          <p:cNvSpPr>
            <a:spLocks noChangeArrowheads="1"/>
          </p:cNvSpPr>
          <p:nvPr/>
        </p:nvSpPr>
        <p:spPr bwMode="auto">
          <a:xfrm>
            <a:off x="609600" y="1524000"/>
            <a:ext cx="8153400" cy="400110"/>
          </a:xfrm>
          <a:prstGeom prst="rect">
            <a:avLst/>
          </a:prstGeom>
          <a:noFill/>
          <a:ln w="9525" algn="ctr">
            <a:noFill/>
            <a:miter lim="800000"/>
            <a:headEnd/>
            <a:tailEnd/>
          </a:ln>
          <a:effectLst/>
        </p:spPr>
        <p:txBody>
          <a:bodyPr wrap="square">
            <a:spAutoFit/>
          </a:bodyPr>
          <a:lstStyle/>
          <a:p>
            <a:pPr eaLnBrk="0" hangingPunct="0"/>
            <a:r>
              <a:rPr lang="ru-RU" sz="2000" b="1" u="sng" dirty="0" smtClean="0">
                <a:solidFill>
                  <a:srgbClr val="000000"/>
                </a:solidFill>
                <a:effectLst>
                  <a:outerShdw blurRad="38100" dist="38100" dir="2700000" algn="tl">
                    <a:srgbClr val="000000">
                      <a:alpha val="43137"/>
                    </a:srgbClr>
                  </a:outerShdw>
                </a:effectLst>
                <a:latin typeface="Times New Roman" pitchFamily="18" charset="0"/>
              </a:rPr>
              <a:t>Итоговое сочинение (изложение)</a:t>
            </a:r>
            <a:r>
              <a:rPr lang="ru-RU" sz="2000" b="1" dirty="0" smtClean="0">
                <a:solidFill>
                  <a:srgbClr val="000000"/>
                </a:solidFill>
                <a:effectLst>
                  <a:outerShdw blurRad="38100" dist="38100" dir="2700000" algn="tl">
                    <a:srgbClr val="000000">
                      <a:alpha val="43137"/>
                    </a:srgbClr>
                  </a:outerShdw>
                </a:effectLst>
                <a:latin typeface="Times New Roman" pitchFamily="18" charset="0"/>
              </a:rPr>
              <a:t>  </a:t>
            </a:r>
            <a:r>
              <a:rPr lang="ru-RU" sz="2000" dirty="0" smtClean="0">
                <a:solidFill>
                  <a:srgbClr val="000000"/>
                </a:solidFill>
                <a:effectLst>
                  <a:outerShdw blurRad="38100" dist="38100" dir="2700000" algn="tl">
                    <a:srgbClr val="000000">
                      <a:alpha val="43137"/>
                    </a:srgbClr>
                  </a:outerShdw>
                </a:effectLst>
                <a:latin typeface="Times New Roman" pitchFamily="18" charset="0"/>
              </a:rPr>
              <a:t>–  условие допуска к ГИА</a:t>
            </a:r>
            <a:endParaRPr lang="en-US" sz="2000" dirty="0">
              <a:solidFill>
                <a:srgbClr val="000000"/>
              </a:solidFill>
              <a:effectLst>
                <a:outerShdw blurRad="38100" dist="38100" dir="2700000" algn="tl">
                  <a:srgbClr val="000000">
                    <a:alpha val="43137"/>
                  </a:srgbClr>
                </a:outerShdw>
              </a:effectLst>
              <a:latin typeface="Times New Roman" pitchFamily="18" charset="0"/>
            </a:endParaRPr>
          </a:p>
        </p:txBody>
      </p:sp>
      <p:sp>
        <p:nvSpPr>
          <p:cNvPr id="51" name="Прямоугольник 50"/>
          <p:cNvSpPr/>
          <p:nvPr/>
        </p:nvSpPr>
        <p:spPr>
          <a:xfrm>
            <a:off x="609600" y="2209800"/>
            <a:ext cx="7848600" cy="400110"/>
          </a:xfrm>
          <a:prstGeom prst="rect">
            <a:avLst/>
          </a:prstGeom>
          <a:ln>
            <a:noFill/>
          </a:ln>
        </p:spPr>
        <p:txBody>
          <a:bodyPr wrap="square">
            <a:spAutoFit/>
          </a:bodyPr>
          <a:lstStyle/>
          <a:p>
            <a:pPr eaLnBrk="0" hangingPunct="0"/>
            <a:r>
              <a:rPr lang="ru-RU" sz="2000" b="1" u="sng" dirty="0" smtClean="0">
                <a:solidFill>
                  <a:srgbClr val="000000"/>
                </a:solidFill>
                <a:effectLst>
                  <a:outerShdw blurRad="38100" dist="38100" dir="2700000" algn="tl">
                    <a:srgbClr val="000000">
                      <a:alpha val="43137"/>
                    </a:srgbClr>
                  </a:outerShdw>
                </a:effectLst>
                <a:latin typeface="Times New Roman" pitchFamily="18" charset="0"/>
              </a:rPr>
              <a:t>ЕГЭ по математике</a:t>
            </a:r>
            <a:r>
              <a:rPr lang="ru-RU" sz="2000" b="1" dirty="0" smtClean="0">
                <a:solidFill>
                  <a:srgbClr val="000000"/>
                </a:solidFill>
                <a:effectLst>
                  <a:outerShdw blurRad="38100" dist="38100" dir="2700000" algn="tl">
                    <a:srgbClr val="000000">
                      <a:alpha val="43137"/>
                    </a:srgbClr>
                  </a:outerShdw>
                </a:effectLst>
                <a:latin typeface="Times New Roman" pitchFamily="18" charset="0"/>
              </a:rPr>
              <a:t>: </a:t>
            </a:r>
            <a:r>
              <a:rPr lang="ru-RU" sz="2000" dirty="0" smtClean="0">
                <a:solidFill>
                  <a:srgbClr val="000000"/>
                </a:solidFill>
                <a:effectLst>
                  <a:outerShdw blurRad="38100" dist="38100" dir="2700000" algn="tl">
                    <a:srgbClr val="000000">
                      <a:alpha val="43137"/>
                    </a:srgbClr>
                  </a:outerShdw>
                </a:effectLst>
                <a:latin typeface="Times New Roman" pitchFamily="18" charset="0"/>
              </a:rPr>
              <a:t>базовый и профильный уровни</a:t>
            </a:r>
            <a:endParaRPr lang="en-US" sz="2000" dirty="0">
              <a:solidFill>
                <a:srgbClr val="000000"/>
              </a:solidFill>
              <a:effectLst>
                <a:outerShdw blurRad="38100" dist="38100" dir="2700000" algn="tl">
                  <a:srgbClr val="000000">
                    <a:alpha val="43137"/>
                  </a:srgbClr>
                </a:outerShdw>
              </a:effectLst>
              <a:latin typeface="Times New Roman" pitchFamily="18" charset="0"/>
            </a:endParaRPr>
          </a:p>
        </p:txBody>
      </p:sp>
      <p:sp>
        <p:nvSpPr>
          <p:cNvPr id="52" name="Прямоугольник 51"/>
          <p:cNvSpPr/>
          <p:nvPr/>
        </p:nvSpPr>
        <p:spPr>
          <a:xfrm>
            <a:off x="609600" y="2895600"/>
            <a:ext cx="8382000" cy="400110"/>
          </a:xfrm>
          <a:prstGeom prst="rect">
            <a:avLst/>
          </a:prstGeom>
        </p:spPr>
        <p:txBody>
          <a:bodyPr wrap="square">
            <a:spAutoFit/>
          </a:bodyPr>
          <a:lstStyle/>
          <a:p>
            <a:pPr eaLnBrk="0" hangingPunct="0"/>
            <a:r>
              <a:rPr lang="ru-RU" sz="2000" b="1" u="sng" dirty="0" smtClean="0">
                <a:solidFill>
                  <a:srgbClr val="000000"/>
                </a:solidFill>
                <a:effectLst>
                  <a:outerShdw blurRad="38100" dist="38100" dir="2700000" algn="tl">
                    <a:srgbClr val="000000">
                      <a:alpha val="43137"/>
                    </a:srgbClr>
                  </a:outerShdw>
                </a:effectLst>
                <a:latin typeface="Times New Roman" pitchFamily="18" charset="0"/>
              </a:rPr>
              <a:t>ЕГЭ по ин. языку</a:t>
            </a:r>
            <a:r>
              <a:rPr lang="ru-RU" sz="2000" b="1" dirty="0" smtClean="0">
                <a:solidFill>
                  <a:srgbClr val="000000"/>
                </a:solidFill>
                <a:effectLst>
                  <a:outerShdw blurRad="38100" dist="38100" dir="2700000" algn="tl">
                    <a:srgbClr val="000000">
                      <a:alpha val="43137"/>
                    </a:srgbClr>
                  </a:outerShdw>
                </a:effectLst>
                <a:latin typeface="Times New Roman" pitchFamily="18" charset="0"/>
              </a:rPr>
              <a:t>: </a:t>
            </a:r>
            <a:r>
              <a:rPr lang="ru-RU" sz="2000" dirty="0" smtClean="0">
                <a:solidFill>
                  <a:srgbClr val="000000"/>
                </a:solidFill>
                <a:effectLst>
                  <a:outerShdw blurRad="38100" dist="38100" dir="2700000" algn="tl">
                    <a:srgbClr val="000000">
                      <a:alpha val="43137"/>
                    </a:srgbClr>
                  </a:outerShdw>
                </a:effectLst>
                <a:latin typeface="Times New Roman" pitchFamily="18" charset="0"/>
              </a:rPr>
              <a:t>вводится раздел «Говорение» (по желанию)</a:t>
            </a:r>
            <a:endParaRPr lang="en-US" sz="2000" dirty="0">
              <a:solidFill>
                <a:srgbClr val="000000"/>
              </a:solidFill>
              <a:effectLst>
                <a:outerShdw blurRad="38100" dist="38100" dir="2700000" algn="tl">
                  <a:srgbClr val="000000">
                    <a:alpha val="43137"/>
                  </a:srgbClr>
                </a:outerShdw>
              </a:effectLst>
              <a:latin typeface="Times New Roman" pitchFamily="18" charset="0"/>
            </a:endParaRPr>
          </a:p>
        </p:txBody>
      </p:sp>
      <p:grpSp>
        <p:nvGrpSpPr>
          <p:cNvPr id="53" name="Group 3"/>
          <p:cNvGrpSpPr>
            <a:grpSpLocks/>
          </p:cNvGrpSpPr>
          <p:nvPr/>
        </p:nvGrpSpPr>
        <p:grpSpPr bwMode="auto">
          <a:xfrm>
            <a:off x="228600" y="5181600"/>
            <a:ext cx="333375" cy="304800"/>
            <a:chOff x="2078" y="1680"/>
            <a:chExt cx="1615" cy="1615"/>
          </a:xfrm>
        </p:grpSpPr>
        <p:sp>
          <p:nvSpPr>
            <p:cNvPr id="54" name="Oval 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55" name="Oval 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56" name="Oval 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57" name="Oval 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ru-RU"/>
            </a:p>
          </p:txBody>
        </p:sp>
        <p:sp>
          <p:nvSpPr>
            <p:cNvPr id="58" name="Oval 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59" name="Oval 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ru-RU"/>
            </a:p>
          </p:txBody>
        </p:sp>
      </p:grpSp>
      <p:grpSp>
        <p:nvGrpSpPr>
          <p:cNvPr id="60" name="Group 19"/>
          <p:cNvGrpSpPr>
            <a:grpSpLocks/>
          </p:cNvGrpSpPr>
          <p:nvPr/>
        </p:nvGrpSpPr>
        <p:grpSpPr bwMode="auto">
          <a:xfrm>
            <a:off x="228600" y="6019800"/>
            <a:ext cx="333375" cy="304800"/>
            <a:chOff x="2078" y="1680"/>
            <a:chExt cx="1615" cy="1615"/>
          </a:xfrm>
        </p:grpSpPr>
        <p:sp>
          <p:nvSpPr>
            <p:cNvPr id="61" name="Oval 20"/>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ru-RU"/>
            </a:p>
          </p:txBody>
        </p:sp>
        <p:sp>
          <p:nvSpPr>
            <p:cNvPr id="62" name="Oval 21"/>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ru-RU"/>
            </a:p>
          </p:txBody>
        </p:sp>
        <p:sp>
          <p:nvSpPr>
            <p:cNvPr id="63" name="Oval 22"/>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ru-RU"/>
            </a:p>
          </p:txBody>
        </p:sp>
        <p:sp>
          <p:nvSpPr>
            <p:cNvPr id="64" name="Oval 23"/>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ru-RU"/>
            </a:p>
          </p:txBody>
        </p:sp>
        <p:sp>
          <p:nvSpPr>
            <p:cNvPr id="65" name="Oval 24"/>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ru-RU"/>
            </a:p>
          </p:txBody>
        </p:sp>
        <p:sp>
          <p:nvSpPr>
            <p:cNvPr id="66" name="Oval 25"/>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ru-RU"/>
            </a:p>
          </p:txBody>
        </p:sp>
      </p:grpSp>
      <p:sp>
        <p:nvSpPr>
          <p:cNvPr id="68" name="Прямоугольник 67"/>
          <p:cNvSpPr/>
          <p:nvPr/>
        </p:nvSpPr>
        <p:spPr>
          <a:xfrm>
            <a:off x="533400" y="5105400"/>
            <a:ext cx="8382000" cy="707886"/>
          </a:xfrm>
          <a:prstGeom prst="rect">
            <a:avLst/>
          </a:prstGeom>
        </p:spPr>
        <p:txBody>
          <a:bodyPr wrap="square">
            <a:spAutoFit/>
          </a:bodyPr>
          <a:lstStyle/>
          <a:p>
            <a:pPr eaLnBrk="0" hangingPunct="0"/>
            <a:r>
              <a:rPr lang="ru-RU" sz="2000" b="1" u="sng" dirty="0" smtClean="0">
                <a:solidFill>
                  <a:srgbClr val="000000"/>
                </a:solidFill>
                <a:effectLst>
                  <a:outerShdw blurRad="38100" dist="38100" dir="2700000" algn="tl">
                    <a:srgbClr val="000000">
                      <a:alpha val="43137"/>
                    </a:srgbClr>
                  </a:outerShdw>
                </a:effectLst>
                <a:latin typeface="Times New Roman" pitchFamily="18" charset="0"/>
              </a:rPr>
              <a:t>Пересдача ЕГЭ</a:t>
            </a:r>
            <a:r>
              <a:rPr lang="ru-RU" sz="2000" b="1" dirty="0" smtClean="0">
                <a:solidFill>
                  <a:srgbClr val="000000"/>
                </a:solidFill>
                <a:effectLst>
                  <a:outerShdw blurRad="38100" dist="38100" dir="2700000" algn="tl">
                    <a:srgbClr val="000000">
                      <a:alpha val="43137"/>
                    </a:srgbClr>
                  </a:outerShdw>
                </a:effectLst>
                <a:latin typeface="Times New Roman" pitchFamily="18" charset="0"/>
              </a:rPr>
              <a:t>: </a:t>
            </a:r>
            <a:r>
              <a:rPr lang="ru-RU" sz="2000" dirty="0" smtClean="0">
                <a:solidFill>
                  <a:srgbClr val="000000"/>
                </a:solidFill>
                <a:effectLst>
                  <a:outerShdw blurRad="38100" dist="38100" dir="2700000" algn="tl">
                    <a:srgbClr val="000000">
                      <a:alpha val="43137"/>
                    </a:srgbClr>
                  </a:outerShdw>
                </a:effectLst>
                <a:latin typeface="Times New Roman" pitchFamily="18" charset="0"/>
              </a:rPr>
              <a:t>неудовлетворительный результат по любому предмету</a:t>
            </a:r>
          </a:p>
          <a:p>
            <a:pPr eaLnBrk="0" hangingPunct="0"/>
            <a:r>
              <a:rPr lang="ru-RU" sz="2000" dirty="0" smtClean="0">
                <a:solidFill>
                  <a:srgbClr val="000000"/>
                </a:solidFill>
                <a:effectLst>
                  <a:outerShdw blurRad="38100" dist="38100" dir="2700000" algn="tl">
                    <a:srgbClr val="000000">
                      <a:alpha val="43137"/>
                    </a:srgbClr>
                  </a:outerShdw>
                </a:effectLst>
                <a:latin typeface="Times New Roman" pitchFamily="18" charset="0"/>
              </a:rPr>
              <a:t>                              можно пересдать на любом этапе ЕГЭ не более 1 раза </a:t>
            </a:r>
            <a:endParaRPr lang="en-US" sz="2000" dirty="0">
              <a:solidFill>
                <a:srgbClr val="000000"/>
              </a:solidFill>
              <a:effectLst>
                <a:outerShdw blurRad="38100" dist="38100" dir="2700000" algn="tl">
                  <a:srgbClr val="000000">
                    <a:alpha val="43137"/>
                  </a:srgbClr>
                </a:outerShdw>
              </a:effectLst>
              <a:latin typeface="Times New Roman" pitchFamily="18" charset="0"/>
            </a:endParaRPr>
          </a:p>
        </p:txBody>
      </p:sp>
      <p:sp>
        <p:nvSpPr>
          <p:cNvPr id="69" name="Прямоугольник 68"/>
          <p:cNvSpPr/>
          <p:nvPr/>
        </p:nvSpPr>
        <p:spPr>
          <a:xfrm>
            <a:off x="533400" y="4267200"/>
            <a:ext cx="8382000" cy="707886"/>
          </a:xfrm>
          <a:prstGeom prst="rect">
            <a:avLst/>
          </a:prstGeom>
        </p:spPr>
        <p:txBody>
          <a:bodyPr wrap="square">
            <a:spAutoFit/>
          </a:bodyPr>
          <a:lstStyle/>
          <a:p>
            <a:pPr eaLnBrk="0" hangingPunct="0"/>
            <a:r>
              <a:rPr lang="ru-RU" sz="2000" b="1" u="sng" dirty="0" smtClean="0">
                <a:solidFill>
                  <a:srgbClr val="000000"/>
                </a:solidFill>
                <a:effectLst>
                  <a:outerShdw blurRad="38100" dist="38100" dir="2700000" algn="tl">
                    <a:srgbClr val="000000">
                      <a:alpha val="43137"/>
                    </a:srgbClr>
                  </a:outerShdw>
                </a:effectLst>
                <a:latin typeface="Times New Roman" pitchFamily="18" charset="0"/>
              </a:rPr>
              <a:t>Досрочная сдача ЕГЭ</a:t>
            </a:r>
            <a:r>
              <a:rPr lang="ru-RU" sz="2000" b="1" dirty="0" smtClean="0">
                <a:solidFill>
                  <a:srgbClr val="000000"/>
                </a:solidFill>
                <a:effectLst>
                  <a:outerShdw blurRad="38100" dist="38100" dir="2700000" algn="tl">
                    <a:srgbClr val="000000">
                      <a:alpha val="43137"/>
                    </a:srgbClr>
                  </a:outerShdw>
                </a:effectLst>
                <a:latin typeface="Times New Roman" pitchFamily="18" charset="0"/>
              </a:rPr>
              <a:t>: </a:t>
            </a:r>
            <a:r>
              <a:rPr lang="ru-RU" sz="2000" dirty="0" smtClean="0">
                <a:solidFill>
                  <a:srgbClr val="000000"/>
                </a:solidFill>
                <a:effectLst>
                  <a:outerShdw blurRad="38100" dist="38100" dir="2700000" algn="tl">
                    <a:srgbClr val="000000">
                      <a:alpha val="43137"/>
                    </a:srgbClr>
                  </a:outerShdw>
                </a:effectLst>
                <a:latin typeface="Times New Roman" pitchFamily="18" charset="0"/>
              </a:rPr>
              <a:t>можно сдать госэкзамен по предметам, которые</a:t>
            </a:r>
          </a:p>
          <a:p>
            <a:pPr eaLnBrk="0" hangingPunct="0"/>
            <a:r>
              <a:rPr lang="ru-RU" sz="2000" dirty="0" smtClean="0">
                <a:solidFill>
                  <a:srgbClr val="000000"/>
                </a:solidFill>
                <a:effectLst>
                  <a:outerShdw blurRad="38100" dist="38100" dir="2700000" algn="tl">
                    <a:srgbClr val="000000">
                      <a:alpha val="43137"/>
                    </a:srgbClr>
                  </a:outerShdw>
                </a:effectLst>
                <a:latin typeface="Times New Roman" pitchFamily="18" charset="0"/>
              </a:rPr>
              <a:t>                                         заканчивают изучать до 11 класса (география)</a:t>
            </a:r>
            <a:endParaRPr lang="en-US" sz="2000" dirty="0">
              <a:solidFill>
                <a:srgbClr val="000000"/>
              </a:solidFill>
              <a:effectLst>
                <a:outerShdw blurRad="38100" dist="38100" dir="2700000" algn="tl">
                  <a:srgbClr val="000000">
                    <a:alpha val="43137"/>
                  </a:srgbClr>
                </a:outerShdw>
              </a:effectLst>
              <a:latin typeface="Times New Roman" pitchFamily="18" charset="0"/>
            </a:endParaRPr>
          </a:p>
        </p:txBody>
      </p:sp>
      <p:sp>
        <p:nvSpPr>
          <p:cNvPr id="70" name="Прямоугольник 69"/>
          <p:cNvSpPr/>
          <p:nvPr/>
        </p:nvSpPr>
        <p:spPr>
          <a:xfrm>
            <a:off x="609600" y="5943600"/>
            <a:ext cx="8382000" cy="400110"/>
          </a:xfrm>
          <a:prstGeom prst="rect">
            <a:avLst/>
          </a:prstGeom>
        </p:spPr>
        <p:txBody>
          <a:bodyPr wrap="square">
            <a:spAutoFit/>
          </a:bodyPr>
          <a:lstStyle/>
          <a:p>
            <a:pPr eaLnBrk="0" hangingPunct="0"/>
            <a:r>
              <a:rPr lang="ru-RU" sz="2000" b="1" u="sng" dirty="0" smtClean="0">
                <a:solidFill>
                  <a:srgbClr val="000000"/>
                </a:solidFill>
                <a:effectLst>
                  <a:outerShdw blurRad="38100" dist="38100" dir="2700000" algn="tl">
                    <a:srgbClr val="000000">
                      <a:alpha val="43137"/>
                    </a:srgbClr>
                  </a:outerShdw>
                </a:effectLst>
                <a:latin typeface="Times New Roman" pitchFamily="18" charset="0"/>
              </a:rPr>
              <a:t>ЕГЭ круглый год</a:t>
            </a:r>
            <a:r>
              <a:rPr lang="ru-RU" sz="2000" b="1" dirty="0" smtClean="0">
                <a:solidFill>
                  <a:srgbClr val="000000"/>
                </a:solidFill>
                <a:effectLst>
                  <a:outerShdw blurRad="38100" dist="38100" dir="2700000" algn="tl">
                    <a:srgbClr val="000000">
                      <a:alpha val="43137"/>
                    </a:srgbClr>
                  </a:outerShdw>
                </a:effectLst>
                <a:latin typeface="Times New Roman" pitchFamily="18" charset="0"/>
              </a:rPr>
              <a:t>: </a:t>
            </a:r>
            <a:r>
              <a:rPr lang="ru-RU" sz="2000" dirty="0" smtClean="0">
                <a:solidFill>
                  <a:srgbClr val="000000"/>
                </a:solidFill>
                <a:effectLst>
                  <a:outerShdw blurRad="38100" dist="38100" dir="2700000" algn="tl">
                    <a:srgbClr val="000000">
                      <a:alpha val="43137"/>
                    </a:srgbClr>
                  </a:outerShdw>
                </a:effectLst>
                <a:latin typeface="Times New Roman" pitchFamily="18" charset="0"/>
              </a:rPr>
              <a:t>сдача ЕГЭ круглогодично в независимых центрах</a:t>
            </a:r>
            <a:endParaRPr lang="en-US" sz="2000" dirty="0">
              <a:solidFill>
                <a:srgbClr val="000000"/>
              </a:solidFill>
              <a:effectLst>
                <a:outerShdw blurRad="38100" dist="38100" dir="2700000" algn="tl">
                  <a:srgbClr val="000000">
                    <a:alpha val="43137"/>
                  </a:srgbClr>
                </a:outerShdw>
              </a:effectLst>
              <a:latin typeface="Times New Roman" pitchFamily="18" charset="0"/>
            </a:endParaRPr>
          </a:p>
        </p:txBody>
      </p:sp>
      <p:pic>
        <p:nvPicPr>
          <p:cNvPr id="71"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sp>
        <p:nvSpPr>
          <p:cNvPr id="48" name="Заголовок 1"/>
          <p:cNvSpPr>
            <a:spLocks noGrp="1"/>
          </p:cNvSpPr>
          <p:nvPr>
            <p:ph type="title"/>
          </p:nvPr>
        </p:nvSpPr>
        <p:spPr>
          <a:xfrm>
            <a:off x="914400" y="15240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rPr>
              <a:t>В 2016 году сохранились изменения, внесенные в ГИА в 2015 году </a:t>
            </a:r>
            <a:endParaRPr lang="ru-RU" sz="3200" b="1" dirty="0">
              <a:ln w="11430"/>
              <a:solidFill>
                <a:schemeClr val="accent6">
                  <a:lumMod val="75000"/>
                </a:schemeClr>
              </a:solidFill>
              <a:effectLst>
                <a:outerShdw blurRad="50800" dist="39000" dir="5460000" algn="tl">
                  <a:srgbClr val="000000">
                    <a:alpha val="38000"/>
                  </a:srgbClr>
                </a:outerShdw>
              </a:effectLst>
              <a:latin typeface="Georgia" pitchFamily="18" charset="0"/>
            </a:endParaRPr>
          </a:p>
        </p:txBody>
      </p:sp>
    </p:spTree>
    <p:extLst>
      <p:ext uri="{BB962C8B-B14F-4D97-AF65-F5344CB8AC3E}">
        <p14:creationId xmlns:p14="http://schemas.microsoft.com/office/powerpoint/2010/main" val="2163144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4294967295"/>
          </p:nvPr>
        </p:nvSpPr>
        <p:spPr>
          <a:xfrm>
            <a:off x="381000" y="1066800"/>
            <a:ext cx="8229600" cy="4525963"/>
          </a:xfrm>
        </p:spPr>
        <p:txBody>
          <a:bodyPr/>
          <a:lstStyle/>
          <a:p>
            <a:pPr marL="0" indent="0">
              <a:buFontTx/>
              <a:buNone/>
            </a:pPr>
            <a:endParaRPr lang="ru-RU" sz="2000" dirty="0">
              <a:latin typeface="Times New Roman" pitchFamily="18" charset="0"/>
              <a:cs typeface="Times New Roman" pitchFamily="18" charset="0"/>
            </a:endParaRPr>
          </a:p>
        </p:txBody>
      </p:sp>
      <p:sp>
        <p:nvSpPr>
          <p:cNvPr id="7" name="Скругленный прямоугольник 6"/>
          <p:cNvSpPr/>
          <p:nvPr/>
        </p:nvSpPr>
        <p:spPr>
          <a:xfrm>
            <a:off x="381000" y="1524000"/>
            <a:ext cx="7920037" cy="6858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000" b="1" dirty="0" smtClean="0">
              <a:solidFill>
                <a:schemeClr val="bg1"/>
              </a:solidFill>
              <a:effectLst>
                <a:outerShdw blurRad="38100" dist="38100" dir="2700000" algn="tl">
                  <a:srgbClr val="000000">
                    <a:alpha val="43137"/>
                  </a:srgbClr>
                </a:outerShdw>
              </a:effectLst>
            </a:endParaRPr>
          </a:p>
          <a:p>
            <a:pPr algn="ctr" fontAlgn="auto">
              <a:spcBef>
                <a:spcPts val="0"/>
              </a:spcBef>
              <a:spcAft>
                <a:spcPts val="0"/>
              </a:spcAft>
              <a:defRPr/>
            </a:pP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проверка  </a:t>
            </a: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паспортный </a:t>
            </a: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контроль</a:t>
            </a:r>
          </a:p>
          <a:p>
            <a:pPr algn="ctr" fontAlgn="auto">
              <a:spcBef>
                <a:spcPts val="0"/>
              </a:spcBef>
              <a:spcAft>
                <a:spcPts val="0"/>
              </a:spcAft>
              <a:defRPr/>
            </a:pP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организатор на входе в ППЭ</a:t>
            </a:r>
          </a:p>
          <a:p>
            <a:pPr algn="ctr" fontAlgn="auto">
              <a:spcBef>
                <a:spcPts val="0"/>
              </a:spcBef>
              <a:spcAft>
                <a:spcPts val="0"/>
              </a:spcAft>
              <a:defRPr/>
            </a:pPr>
            <a:endParaRPr lang="ru-RU" dirty="0"/>
          </a:p>
        </p:txBody>
      </p:sp>
      <p:sp>
        <p:nvSpPr>
          <p:cNvPr id="8" name="Скругленный прямоугольник 7"/>
          <p:cNvSpPr/>
          <p:nvPr/>
        </p:nvSpPr>
        <p:spPr>
          <a:xfrm>
            <a:off x="2057400" y="2286000"/>
            <a:ext cx="6696075" cy="6715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проверяет документ, удостоверяющий личность участника ЕГЭ, наличие его в списке распределения</a:t>
            </a:r>
          </a:p>
        </p:txBody>
      </p:sp>
      <p:sp>
        <p:nvSpPr>
          <p:cNvPr id="9" name="Скругленный прямоугольник 8"/>
          <p:cNvSpPr/>
          <p:nvPr/>
        </p:nvSpPr>
        <p:spPr>
          <a:xfrm>
            <a:off x="685800" y="3810000"/>
            <a:ext cx="7874000" cy="76200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ru-RU" sz="2000" b="1" dirty="0" smtClean="0">
              <a:solidFill>
                <a:schemeClr val="accent6"/>
              </a:solidFill>
            </a:endParaRPr>
          </a:p>
          <a:p>
            <a:pPr algn="ctr" fontAlgn="auto">
              <a:spcBef>
                <a:spcPts val="0"/>
              </a:spcBef>
              <a:spcAft>
                <a:spcPts val="0"/>
              </a:spcAft>
              <a:defRPr/>
            </a:pPr>
            <a:r>
              <a:rPr lang="ru-RU" sz="20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проверка  –  </a:t>
            </a:r>
            <a:r>
              <a:rPr lang="ru-RU" sz="2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металлодетектор</a:t>
            </a:r>
            <a:endPar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ru-RU" sz="2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сотрудник полиции</a:t>
            </a:r>
          </a:p>
          <a:p>
            <a:pPr algn="ctr" fontAlgn="auto">
              <a:spcBef>
                <a:spcPts val="0"/>
              </a:spcBef>
              <a:spcAft>
                <a:spcPts val="0"/>
              </a:spcAft>
              <a:defRPr/>
            </a:pPr>
            <a:endParaRPr lang="ru-RU" dirty="0">
              <a:solidFill>
                <a:prstClr val="white"/>
              </a:solidFill>
            </a:endParaRPr>
          </a:p>
        </p:txBody>
      </p:sp>
      <p:sp>
        <p:nvSpPr>
          <p:cNvPr id="10" name="Скругленный прямоугольник 9"/>
          <p:cNvSpPr/>
          <p:nvPr/>
        </p:nvSpPr>
        <p:spPr>
          <a:xfrm>
            <a:off x="2286000" y="4648200"/>
            <a:ext cx="6696075" cy="6715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Times New Roman" pitchFamily="18" charset="0"/>
                <a:cs typeface="Times New Roman" pitchFamily="18" charset="0"/>
              </a:rPr>
              <a:t>при срабатывании сигнала предлагает выложить металлические предметы </a:t>
            </a:r>
          </a:p>
        </p:txBody>
      </p:sp>
      <p:sp>
        <p:nvSpPr>
          <p:cNvPr id="45064" name="TextBox 10"/>
          <p:cNvSpPr txBox="1">
            <a:spLocks noChangeArrowheads="1"/>
          </p:cNvSpPr>
          <p:nvPr/>
        </p:nvSpPr>
        <p:spPr bwMode="auto">
          <a:xfrm>
            <a:off x="1523440" y="2971800"/>
            <a:ext cx="6235233" cy="615553"/>
          </a:xfrm>
          <a:prstGeom prst="rect">
            <a:avLst/>
          </a:prstGeom>
          <a:noFill/>
          <a:ln w="9525">
            <a:noFill/>
            <a:miter lim="800000"/>
            <a:headEnd/>
            <a:tailEnd/>
          </a:ln>
        </p:spPr>
        <p:txBody>
          <a:bodyPr wrap="none">
            <a:spAutoFit/>
          </a:bodyPr>
          <a:lstStyle/>
          <a:p>
            <a:pPr algn="ctr"/>
            <a:r>
              <a:rPr lang="ru-RU" sz="17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случае отсутствия у участника ЕГЭ документа, </a:t>
            </a:r>
          </a:p>
          <a:p>
            <a:pPr algn="ctr"/>
            <a:r>
              <a:rPr lang="ru-RU" sz="17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его личность ПИСЬМЕННО подтверждает </a:t>
            </a:r>
            <a:r>
              <a:rPr lang="ru-RU" sz="17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сопровождающий</a:t>
            </a:r>
            <a:endParaRPr lang="ru-RU" sz="17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5065" name="TextBox 11"/>
          <p:cNvSpPr txBox="1">
            <a:spLocks noChangeArrowheads="1"/>
          </p:cNvSpPr>
          <p:nvPr/>
        </p:nvSpPr>
        <p:spPr bwMode="auto">
          <a:xfrm>
            <a:off x="1828800" y="5410200"/>
            <a:ext cx="6196761" cy="615553"/>
          </a:xfrm>
          <a:prstGeom prst="rect">
            <a:avLst/>
          </a:prstGeom>
          <a:noFill/>
          <a:ln w="9525">
            <a:noFill/>
            <a:miter lim="800000"/>
            <a:headEnd/>
            <a:tailEnd/>
          </a:ln>
        </p:spPr>
        <p:txBody>
          <a:bodyPr wrap="none">
            <a:spAutoFit/>
          </a:bodyPr>
          <a:lstStyle/>
          <a:p>
            <a:pPr algn="ctr"/>
            <a:r>
              <a:rPr lang="ru-RU" sz="17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в случае отказа выполнить требования сотрудника полиции,</a:t>
            </a:r>
          </a:p>
          <a:p>
            <a:pPr algn="ctr"/>
            <a:r>
              <a:rPr lang="ru-RU" sz="17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участник ЕГЭ не допускается к экзамену</a:t>
            </a:r>
          </a:p>
        </p:txBody>
      </p:sp>
      <p:pic>
        <p:nvPicPr>
          <p:cNvPr id="11" name="Picture 2" descr="C:\Documents and Settings\Monitoring3\Рабочий стол\КАРТИНКИ\Школа\ЕГЭ\797757_html_56c0520c.png"/>
          <p:cNvPicPr>
            <a:picLocks noChangeAspect="1" noChangeArrowheads="1"/>
          </p:cNvPicPr>
          <p:nvPr/>
        </p:nvPicPr>
        <p:blipFill>
          <a:blip r:embed="rId2"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2" name="Прямоугольник 11"/>
          <p:cNvSpPr/>
          <p:nvPr/>
        </p:nvSpPr>
        <p:spPr>
          <a:xfrm>
            <a:off x="990600" y="228600"/>
            <a:ext cx="8153400"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Организация входа ЕГЭ в ППЭ</a:t>
            </a:r>
            <a:endParaRPr lang="ru-RU" sz="3600" b="1" dirty="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3966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нутый угол 1"/>
          <p:cNvSpPr/>
          <p:nvPr/>
        </p:nvSpPr>
        <p:spPr>
          <a:xfrm>
            <a:off x="359532" y="990600"/>
            <a:ext cx="8784468" cy="7272695"/>
          </a:xfrm>
          <a:prstGeom prst="foldedCorner">
            <a:avLst/>
          </a:prstGeom>
          <a:noFill/>
          <a:ln w="3175">
            <a:noFill/>
          </a:ln>
          <a:effectLst>
            <a:outerShdw blurRad="50800" dist="38100" dir="13500000" algn="br" rotWithShape="0">
              <a:prstClr val="black">
                <a:alpha val="40000"/>
              </a:prstClr>
            </a:outerShdw>
          </a:effectLst>
          <a:scene3d>
            <a:camera prst="orthographicFront"/>
            <a:lightRig rig="threePt" dir="t"/>
          </a:scene3d>
          <a:sp3d prstMaterial="dkEdge"/>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endParaRPr lang="ru-RU" sz="4800" b="1" dirty="0">
              <a:ln w="11430"/>
              <a:solidFill>
                <a:schemeClr val="accent6">
                  <a:lumMod val="75000"/>
                </a:schemeClr>
              </a:solidFill>
              <a:effectLst>
                <a:outerShdw blurRad="50800" dist="39000" dir="5460000" algn="tl">
                  <a:srgbClr val="000000">
                    <a:alpha val="38000"/>
                  </a:srgbClr>
                </a:outerShdw>
              </a:effectLst>
              <a:latin typeface="Georgia" pitchFamily="18" charset="0"/>
              <a:cs typeface="Arial" charset="0"/>
            </a:endParaRPr>
          </a:p>
          <a:p>
            <a:pPr>
              <a:defRPr/>
            </a:pPr>
            <a:r>
              <a:rPr lang="ru-RU" sz="66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cs typeface="Arial" charset="0"/>
              </a:rPr>
              <a:t>                  ГИА-11</a:t>
            </a:r>
          </a:p>
          <a:p>
            <a:pPr>
              <a:defRPr/>
            </a:pPr>
            <a:r>
              <a:rPr lang="ru-RU" sz="66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cs typeface="Arial" charset="0"/>
              </a:rPr>
              <a:t>                        2016год</a:t>
            </a:r>
          </a:p>
          <a:p>
            <a:pPr>
              <a:defRPr/>
            </a:pPr>
            <a: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cs typeface="Arial" charset="0"/>
              </a:rPr>
              <a:t>организация,</a:t>
            </a:r>
          </a:p>
          <a:p>
            <a:pPr>
              <a:defRPr/>
            </a:pPr>
            <a:r>
              <a:rPr lang="ru-RU" sz="4800" b="1" dirty="0" smtClean="0">
                <a:ln w="11430"/>
                <a:solidFill>
                  <a:schemeClr val="accent6">
                    <a:lumMod val="75000"/>
                  </a:schemeClr>
                </a:solidFill>
                <a:effectLst>
                  <a:outerShdw blurRad="50800" dist="39000" dir="5460000" algn="tl">
                    <a:srgbClr val="000000">
                      <a:alpha val="38000"/>
                    </a:srgbClr>
                  </a:outerShdw>
                </a:effectLst>
                <a:latin typeface="Georgia" pitchFamily="18" charset="0"/>
                <a:cs typeface="Arial" charset="0"/>
              </a:rPr>
              <a:t>проведение</a:t>
            </a:r>
          </a:p>
          <a:p>
            <a:pPr algn="ctr">
              <a:defRPr/>
            </a:pPr>
            <a:endParaRPr lang="ru-RU" sz="4800" b="1" dirty="0">
              <a:ln w="11430"/>
              <a:solidFill>
                <a:schemeClr val="accent6">
                  <a:lumMod val="75000"/>
                </a:schemeClr>
              </a:solidFill>
              <a:effectLst>
                <a:outerShdw blurRad="50800" dist="39000" dir="5460000" algn="tl">
                  <a:srgbClr val="000000">
                    <a:alpha val="38000"/>
                  </a:srgbClr>
                </a:outerShdw>
              </a:effectLst>
              <a:latin typeface="Georgia" pitchFamily="18" charset="0"/>
              <a:cs typeface="Arial" charset="0"/>
            </a:endParaRPr>
          </a:p>
        </p:txBody>
      </p:sp>
      <p:pic>
        <p:nvPicPr>
          <p:cNvPr id="1026" name="Picture 2" descr="C:\Documents and Settings\Monitoring3\Рабочий стол\КАРТИНКИ\Школа\student.jpg"/>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4724400" y="4191000"/>
            <a:ext cx="4261922" cy="2667000"/>
          </a:xfrm>
          <a:prstGeom prst="rect">
            <a:avLst/>
          </a:prstGeom>
          <a:ln>
            <a:noFill/>
          </a:ln>
          <a:effectLst>
            <a:outerShdw blurRad="292100" dist="139700" dir="2700000" algn="tl" rotWithShape="0">
              <a:srgbClr val="333333">
                <a:alpha val="65000"/>
              </a:srgbClr>
            </a:outerShdw>
          </a:effectLst>
        </p:spPr>
      </p:pic>
      <p:pic>
        <p:nvPicPr>
          <p:cNvPr id="1027" name="Picture 3" descr="C:\Documents and Settings\Monitoring3\Рабочий стол\КАРТИНКИ\Школа\ЕГЭ\header_EGE_3.png"/>
          <p:cNvPicPr>
            <a:picLocks noChangeAspect="1" noChangeArrowheads="1"/>
          </p:cNvPicPr>
          <p:nvPr/>
        </p:nvPicPr>
        <p:blipFill>
          <a:blip r:embed="rId3" cstate="print"/>
          <a:srcRect/>
          <a:stretch>
            <a:fillRect/>
          </a:stretch>
        </p:blipFill>
        <p:spPr bwMode="auto">
          <a:xfrm>
            <a:off x="152400" y="0"/>
            <a:ext cx="4417980" cy="2590800"/>
          </a:xfrm>
          <a:prstGeom prst="ellipse">
            <a:avLst/>
          </a:prstGeom>
          <a:ln>
            <a:noFill/>
          </a:ln>
          <a:effectLst>
            <a:softEdge rad="112500"/>
          </a:effectLst>
        </p:spPr>
      </p:pic>
    </p:spTree>
    <p:extLst>
      <p:ext uri="{BB962C8B-B14F-4D97-AF65-F5344CB8AC3E}">
        <p14:creationId xmlns:p14="http://schemas.microsoft.com/office/powerpoint/2010/main" val="1506682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6375" y="474663"/>
            <a:ext cx="6897688" cy="1019175"/>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a:solidFill>
                  <a:srgbClr val="000000"/>
                </a:solidFill>
              </a:rPr>
              <a:t/>
            </a:r>
            <a:br>
              <a:rPr lang="ru-RU" sz="4400">
                <a:solidFill>
                  <a:srgbClr val="000000"/>
                </a:solidFill>
              </a:rPr>
            </a:br>
            <a:endParaRPr lang="ru-RU" sz="4400">
              <a:solidFill>
                <a:srgbClr val="000000"/>
              </a:solidFill>
            </a:endParaRPr>
          </a:p>
        </p:txBody>
      </p:sp>
      <p:sp>
        <p:nvSpPr>
          <p:cNvPr id="7173" name="Text Box 4"/>
          <p:cNvSpPr txBox="1">
            <a:spLocks noChangeArrowheads="1"/>
          </p:cNvSpPr>
          <p:nvPr/>
        </p:nvSpPr>
        <p:spPr bwMode="auto">
          <a:xfrm>
            <a:off x="720725" y="1439863"/>
            <a:ext cx="7740650" cy="2771775"/>
          </a:xfrm>
          <a:prstGeom prst="rect">
            <a:avLst/>
          </a:prstGeom>
          <a:noFill/>
          <a:ln w="9525">
            <a:noFill/>
            <a:round/>
            <a:headEnd/>
            <a:tailEnd/>
          </a:ln>
          <a:effectLst/>
        </p:spPr>
        <p:txBody>
          <a:bodyPr wrap="none" anchor="ctr"/>
          <a:lstStyle/>
          <a:p>
            <a:endParaRPr lang="ru-RU">
              <a:solidFill>
                <a:prstClr val="black"/>
              </a:solidFill>
            </a:endParaRPr>
          </a:p>
        </p:txBody>
      </p:sp>
      <p:sp>
        <p:nvSpPr>
          <p:cNvPr id="11271" name="Text Box 7"/>
          <p:cNvSpPr txBox="1">
            <a:spLocks noChangeArrowheads="1"/>
          </p:cNvSpPr>
          <p:nvPr/>
        </p:nvSpPr>
        <p:spPr bwMode="auto">
          <a:xfrm>
            <a:off x="133350" y="990600"/>
            <a:ext cx="89154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1pPr>
            <a:lvl2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2pPr>
            <a:lvl3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3pPr>
            <a:lvl4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4pPr>
            <a:lvl5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9pPr>
          </a:lstStyle>
          <a:p>
            <a:pPr marL="285750" indent="-285750" algn="just">
              <a:spcBef>
                <a:spcPts val="400"/>
              </a:spcBef>
              <a:defRPr/>
            </a:pPr>
            <a:endParaRPr lang="ru-RU" sz="1900" dirty="0" smtClean="0">
              <a:solidFill>
                <a:prstClr val="black"/>
              </a:solidFill>
              <a:latin typeface="Times New Roman" pitchFamily="18" charset="0"/>
              <a:cs typeface="Times New Roman" pitchFamily="18" charset="0"/>
            </a:endParaRPr>
          </a:p>
          <a:p>
            <a:pPr>
              <a:lnSpc>
                <a:spcPct val="80000"/>
              </a:lnSpc>
              <a:spcBef>
                <a:spcPts val="400"/>
              </a:spcBef>
              <a:defRPr/>
            </a:pPr>
            <a:endParaRPr lang="ru-RU" sz="1900" dirty="0" smtClean="0"/>
          </a:p>
        </p:txBody>
      </p:sp>
      <p:pic>
        <p:nvPicPr>
          <p:cNvPr id="9" name="Picture 2" descr="C:\Documents and Settings\Monitoring3\Рабочий стол\КАРТИНКИ\Школа\ЕГЭ\797757_html_56c0520c.png"/>
          <p:cNvPicPr>
            <a:picLocks noChangeAspect="1" noChangeArrowheads="1"/>
          </p:cNvPicPr>
          <p:nvPr/>
        </p:nvPicPr>
        <p:blipFill>
          <a:blip r:embed="rId3"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990600" y="228600"/>
            <a:ext cx="8153400"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rPr>
              <a:t>Во время экзамена</a:t>
            </a:r>
          </a:p>
          <a:p>
            <a:pPr algn="ctr"/>
            <a:endParaRPr lang="ru-RU" sz="3600" b="1" dirty="0" smtClean="0">
              <a:ln w="11430"/>
              <a:solidFill>
                <a:srgbClr val="F79646">
                  <a:lumMod val="50000"/>
                </a:srgbClr>
              </a:soli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ru-RU" dirty="0" smtClean="0"/>
              <a:t> Вещи, не предусмотренные порядком проведения ЕГЭ для нахождения в аудитории, обучающиеся оставляют в специально выделенном в здании, где расположен ППЭ, месте для личных вещей обучающихся</a:t>
            </a:r>
            <a:endParaRPr lang="ru-RU" dirty="0"/>
          </a:p>
        </p:txBody>
      </p:sp>
    </p:spTree>
    <p:extLst>
      <p:ext uri="{BB962C8B-B14F-4D97-AF65-F5344CB8AC3E}">
        <p14:creationId xmlns:p14="http://schemas.microsoft.com/office/powerpoint/2010/main" val="4207630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2000" fill="hold"/>
                                        <p:tgtEl>
                                          <p:spTgt spid="11266"/>
                                        </p:tgtEl>
                                        <p:attrNameLst>
                                          <p:attrName>ppt_x</p:attrName>
                                        </p:attrNameLst>
                                      </p:cBhvr>
                                      <p:tavLst>
                                        <p:tav tm="100000">
                                          <p:val>
                                            <p:strVal val="#ppt_x-.2"/>
                                          </p:val>
                                        </p:tav>
                                        <p:tav>
                                          <p:val>
                                            <p:strVal val="#ppt_x"/>
                                          </p:val>
                                        </p:tav>
                                      </p:tavLst>
                                    </p:anim>
                                    <p:anim calcmode="lin" valueType="num">
                                      <p:cBhvr additive="repl">
                                        <p:cTn id="8" dur="2000" fill="hold"/>
                                        <p:tgtEl>
                                          <p:spTgt spid="11266"/>
                                        </p:tgtEl>
                                        <p:attrNameLst>
                                          <p:attrName>ppt_y</p:attrName>
                                        </p:attrNameLst>
                                      </p:cBhvr>
                                      <p:tavLst>
                                        <p:tav tm="100000">
                                          <p:val>
                                            <p:strVal val="#ppt_y"/>
                                          </p:val>
                                        </p:tav>
                                        <p:tav>
                                          <p:val>
                                            <p:strVal val="#ppt_y"/>
                                          </p:val>
                                        </p:tav>
                                      </p:tavLst>
                                    </p:anim>
                                    <p:animEffect transition="in" filter="wipe(right)">
                                      <p:cBhvr additive="repl">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endParaRPr lang="ru-RU" smtClean="0"/>
          </a:p>
        </p:txBody>
      </p:sp>
      <p:sp>
        <p:nvSpPr>
          <p:cNvPr id="10243" name="Rectangle 3"/>
          <p:cNvSpPr>
            <a:spLocks noGrp="1" noChangeArrowheads="1"/>
          </p:cNvSpPr>
          <p:nvPr>
            <p:ph type="subTitle" idx="1"/>
          </p:nvPr>
        </p:nvSpPr>
        <p:spPr/>
        <p:txBody>
          <a:bodyPr/>
          <a:lstStyle/>
          <a:p>
            <a:pPr eaLnBrk="1" hangingPunct="1"/>
            <a:endParaRPr lang="ru-RU" smtClean="0"/>
          </a:p>
        </p:txBody>
      </p:sp>
      <p:sp>
        <p:nvSpPr>
          <p:cNvPr id="10244" name="Rectangle 4"/>
          <p:cNvSpPr>
            <a:spLocks noChangeArrowheads="1"/>
          </p:cNvSpPr>
          <p:nvPr/>
        </p:nvSpPr>
        <p:spPr bwMode="auto">
          <a:xfrm>
            <a:off x="0" y="0"/>
            <a:ext cx="9144000" cy="6858000"/>
          </a:xfrm>
          <a:prstGeom prst="rect">
            <a:avLst/>
          </a:prstGeom>
          <a:gradFill rotWithShape="1">
            <a:gsLst>
              <a:gs pos="0">
                <a:srgbClr val="AFD2EF"/>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spcBef>
                <a:spcPct val="20000"/>
              </a:spcBef>
              <a:spcAft>
                <a:spcPct val="0"/>
              </a:spcAft>
            </a:pPr>
            <a:endParaRPr lang="ru-RU" sz="2000" b="1" smtClean="0">
              <a:solidFill>
                <a:srgbClr val="333399"/>
              </a:solidFill>
              <a:latin typeface="Times New Roman" pitchFamily="18" charset="0"/>
            </a:endParaRPr>
          </a:p>
          <a:p>
            <a:pPr algn="ctr" fontAlgn="base">
              <a:spcBef>
                <a:spcPct val="20000"/>
              </a:spcBef>
              <a:spcAft>
                <a:spcPct val="0"/>
              </a:spcAft>
            </a:pPr>
            <a:r>
              <a:rPr lang="ru-RU" sz="2000" b="1" smtClean="0">
                <a:solidFill>
                  <a:srgbClr val="333399"/>
                </a:solidFill>
                <a:latin typeface="Times New Roman" pitchFamily="18" charset="0"/>
              </a:rPr>
              <a:t>                   </a:t>
            </a:r>
          </a:p>
        </p:txBody>
      </p:sp>
      <p:sp>
        <p:nvSpPr>
          <p:cNvPr id="10245" name="Rectangle 2"/>
          <p:cNvSpPr>
            <a:spLocks noChangeArrowheads="1"/>
          </p:cNvSpPr>
          <p:nvPr/>
        </p:nvSpPr>
        <p:spPr bwMode="auto">
          <a:xfrm>
            <a:off x="1619250" y="476250"/>
            <a:ext cx="6480175"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endParaRPr lang="ru-RU" sz="4400" b="1" smtClean="0">
              <a:solidFill>
                <a:srgbClr val="000099"/>
              </a:solidFill>
              <a:latin typeface="Times New Roman" pitchFamily="18" charset="0"/>
              <a:cs typeface="Times New Roman" pitchFamily="18" charset="0"/>
            </a:endParaRPr>
          </a:p>
        </p:txBody>
      </p:sp>
      <p:sp>
        <p:nvSpPr>
          <p:cNvPr id="10246" name="Rectangle 7"/>
          <p:cNvSpPr>
            <a:spLocks noChangeArrowheads="1"/>
          </p:cNvSpPr>
          <p:nvPr/>
        </p:nvSpPr>
        <p:spPr bwMode="auto">
          <a:xfrm>
            <a:off x="1116013" y="2205038"/>
            <a:ext cx="7777162" cy="3376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fontAlgn="base">
              <a:lnSpc>
                <a:spcPct val="90000"/>
              </a:lnSpc>
              <a:spcBef>
                <a:spcPct val="20000"/>
              </a:spcBef>
              <a:spcAft>
                <a:spcPct val="0"/>
              </a:spcAft>
            </a:pPr>
            <a:endParaRPr lang="ru-RU" sz="3100" b="1" i="1" smtClean="0">
              <a:solidFill>
                <a:srgbClr val="000099"/>
              </a:solidFill>
              <a:latin typeface="Times New Roman" pitchFamily="18" charset="0"/>
            </a:endParaRPr>
          </a:p>
        </p:txBody>
      </p:sp>
      <p:sp>
        <p:nvSpPr>
          <p:cNvPr id="10247" name="Rectangle 8"/>
          <p:cNvSpPr>
            <a:spLocks noChangeArrowheads="1"/>
          </p:cNvSpPr>
          <p:nvPr/>
        </p:nvSpPr>
        <p:spPr bwMode="auto">
          <a:xfrm>
            <a:off x="228600" y="345757"/>
            <a:ext cx="6096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fontAlgn="base">
              <a:spcBef>
                <a:spcPct val="0"/>
              </a:spcBef>
              <a:spcAft>
                <a:spcPct val="0"/>
              </a:spcAft>
            </a:pPr>
            <a:r>
              <a:rPr lang="ru-RU" dirty="0" smtClean="0">
                <a:solidFill>
                  <a:srgbClr val="000000"/>
                </a:solidFill>
              </a:rPr>
              <a:t>   </a:t>
            </a:r>
            <a:r>
              <a:rPr lang="ru-RU" sz="2400" dirty="0" smtClean="0">
                <a:solidFill>
                  <a:srgbClr val="333399"/>
                </a:solidFill>
                <a:latin typeface="Times New Roman" pitchFamily="18" charset="0"/>
                <a:cs typeface="Times New Roman" pitchFamily="18" charset="0"/>
              </a:rPr>
              <a:t>В ППЭ запрещается </a:t>
            </a:r>
            <a:r>
              <a:rPr lang="ru-RU" sz="2400" dirty="0" smtClean="0">
                <a:solidFill>
                  <a:srgbClr val="FF0000"/>
                </a:solidFill>
                <a:latin typeface="Times New Roman" pitchFamily="18" charset="0"/>
                <a:cs typeface="Times New Roman" pitchFamily="18" charset="0"/>
              </a:rPr>
              <a:t>иметь при себе и использовать средства связи и электронно-вычислительной техники (в том числе калькуляторы), за исключением случаев</a:t>
            </a:r>
            <a:r>
              <a:rPr lang="ru-RU" sz="2400" dirty="0" smtClean="0">
                <a:solidFill>
                  <a:srgbClr val="333399"/>
                </a:solidFill>
                <a:latin typeface="Times New Roman" pitchFamily="18" charset="0"/>
                <a:cs typeface="Times New Roman" pitchFamily="18" charset="0"/>
              </a:rPr>
              <a:t>, установленных нормативными правовыми актами Российской Федерации .</a:t>
            </a:r>
          </a:p>
          <a:p>
            <a:pPr algn="ctr" fontAlgn="base">
              <a:spcBef>
                <a:spcPct val="0"/>
              </a:spcBef>
              <a:spcAft>
                <a:spcPct val="0"/>
              </a:spcAft>
            </a:pPr>
            <a:endParaRPr lang="ru-RU" sz="2400" dirty="0" smtClean="0">
              <a:solidFill>
                <a:srgbClr val="333399"/>
              </a:solidFill>
              <a:latin typeface="Times New Roman" pitchFamily="18" charset="0"/>
              <a:cs typeface="Times New Roman" pitchFamily="18" charset="0"/>
            </a:endParaRPr>
          </a:p>
          <a:p>
            <a:pPr algn="ctr" fontAlgn="base">
              <a:spcBef>
                <a:spcPct val="0"/>
              </a:spcBef>
              <a:spcAft>
                <a:spcPct val="0"/>
              </a:spcAft>
            </a:pPr>
            <a:r>
              <a:rPr lang="ru-RU" sz="2400" dirty="0" smtClean="0">
                <a:solidFill>
                  <a:srgbClr val="333399"/>
                </a:solidFill>
                <a:latin typeface="Times New Roman" pitchFamily="18" charset="0"/>
                <a:cs typeface="Times New Roman" pitchFamily="18" charset="0"/>
              </a:rPr>
              <a:t>При установлении факта </a:t>
            </a:r>
            <a:r>
              <a:rPr lang="ru-RU" sz="2400" b="1" dirty="0" smtClean="0">
                <a:solidFill>
                  <a:srgbClr val="333399"/>
                </a:solidFill>
                <a:latin typeface="Times New Roman" pitchFamily="18" charset="0"/>
                <a:cs typeface="Times New Roman" pitchFamily="18" charset="0"/>
              </a:rPr>
              <a:t>наличия</a:t>
            </a:r>
            <a:r>
              <a:rPr lang="ru-RU" sz="2400" dirty="0" smtClean="0">
                <a:solidFill>
                  <a:srgbClr val="333399"/>
                </a:solidFill>
                <a:latin typeface="Times New Roman" pitchFamily="18" charset="0"/>
                <a:cs typeface="Times New Roman" pitchFamily="18" charset="0"/>
              </a:rPr>
              <a:t> или использования средств связи и электронно-вычислительной техники, или иного нарушения ими установленного порядка проведения ЕГЭ уполномоченные представители ГЭК удаляют указанных лиц из ППЭ и составляют акт об удалении с экзамена.</a:t>
            </a:r>
          </a:p>
          <a:p>
            <a:pPr algn="ctr" fontAlgn="base">
              <a:spcBef>
                <a:spcPct val="0"/>
              </a:spcBef>
              <a:spcAft>
                <a:spcPct val="0"/>
              </a:spcAft>
            </a:pPr>
            <a:r>
              <a:rPr lang="ru-RU" sz="2400" dirty="0" smtClean="0">
                <a:solidFill>
                  <a:srgbClr val="333399"/>
                </a:solidFill>
                <a:latin typeface="Times New Roman" pitchFamily="18" charset="0"/>
                <a:cs typeface="Times New Roman" pitchFamily="18" charset="0"/>
              </a:rPr>
              <a:t> </a:t>
            </a:r>
          </a:p>
        </p:txBody>
      </p:sp>
      <p:pic>
        <p:nvPicPr>
          <p:cNvPr id="10248" name="Picture 9" descr="Безымянный"/>
          <p:cNvPicPr>
            <a:picLocks noChangeAspect="1" noChangeArrowheads="1"/>
          </p:cNvPicPr>
          <p:nvPr/>
        </p:nvPicPr>
        <p:blipFill>
          <a:blip r:embed="rId2">
            <a:extLst>
              <a:ext uri="{28A0092B-C50C-407E-A947-70E740481C1C}">
                <a14:useLocalDpi xmlns:a14="http://schemas.microsoft.com/office/drawing/2010/main" val="0"/>
              </a:ext>
            </a:extLst>
          </a:blip>
          <a:srcRect l="1649" t="11948" r="3429" b="61"/>
          <a:stretch>
            <a:fillRect/>
          </a:stretch>
        </p:blipFill>
        <p:spPr bwMode="auto">
          <a:xfrm>
            <a:off x="6705600" y="1981200"/>
            <a:ext cx="22860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219310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6375" y="474663"/>
            <a:ext cx="6897688" cy="1019175"/>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a:solidFill>
                  <a:srgbClr val="000000"/>
                </a:solidFill>
              </a:rPr>
              <a:t/>
            </a:r>
            <a:br>
              <a:rPr lang="ru-RU" sz="4400">
                <a:solidFill>
                  <a:srgbClr val="000000"/>
                </a:solidFill>
              </a:rPr>
            </a:br>
            <a:endParaRPr lang="ru-RU" sz="4400">
              <a:solidFill>
                <a:srgbClr val="000000"/>
              </a:solidFill>
            </a:endParaRPr>
          </a:p>
        </p:txBody>
      </p:sp>
      <p:sp>
        <p:nvSpPr>
          <p:cNvPr id="7173" name="Text Box 4"/>
          <p:cNvSpPr txBox="1">
            <a:spLocks noChangeArrowheads="1"/>
          </p:cNvSpPr>
          <p:nvPr/>
        </p:nvSpPr>
        <p:spPr bwMode="auto">
          <a:xfrm>
            <a:off x="720725" y="1439863"/>
            <a:ext cx="7740650" cy="2771775"/>
          </a:xfrm>
          <a:prstGeom prst="rect">
            <a:avLst/>
          </a:prstGeom>
          <a:noFill/>
          <a:ln w="9525">
            <a:noFill/>
            <a:round/>
            <a:headEnd/>
            <a:tailEnd/>
          </a:ln>
          <a:effectLst/>
        </p:spPr>
        <p:txBody>
          <a:bodyPr wrap="none" anchor="ctr"/>
          <a:lstStyle/>
          <a:p>
            <a:endParaRPr lang="ru-RU"/>
          </a:p>
        </p:txBody>
      </p:sp>
      <p:sp>
        <p:nvSpPr>
          <p:cNvPr id="11271" name="Text Box 7"/>
          <p:cNvSpPr txBox="1">
            <a:spLocks noChangeArrowheads="1"/>
          </p:cNvSpPr>
          <p:nvPr/>
        </p:nvSpPr>
        <p:spPr bwMode="auto">
          <a:xfrm>
            <a:off x="228600" y="2514600"/>
            <a:ext cx="8459788" cy="530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1pPr>
            <a:lvl2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2pPr>
            <a:lvl3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3pPr>
            <a:lvl4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4pPr>
            <a:lvl5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9pPr>
          </a:lstStyle>
          <a:p>
            <a:pPr marL="285750" indent="-285750">
              <a:spcBef>
                <a:spcPts val="400"/>
              </a:spcBef>
              <a:defRPr/>
            </a:pP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п. 5.3 (б)  </a:t>
            </a:r>
            <a:r>
              <a:rPr lang="ru-RU" sz="2000"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Итоговые отметки </a:t>
            </a:r>
            <a:r>
              <a:rPr lang="ru-RU" sz="2000" dirty="0" smtClean="0">
                <a:solidFill>
                  <a:schemeClr val="tx1"/>
                </a:solidFill>
                <a:latin typeface="Times New Roman" pitchFamily="18" charset="0"/>
                <a:cs typeface="Times New Roman" pitchFamily="18" charset="0"/>
              </a:rPr>
              <a:t>за 11/12 класс определяются как </a:t>
            </a:r>
            <a:r>
              <a:rPr lang="ru-RU" sz="2000"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среднее арифметическое полугодовых и годовых отметок</a:t>
            </a:r>
            <a:r>
              <a:rPr lang="ru-RU" sz="20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sz="2000" dirty="0" smtClean="0">
                <a:solidFill>
                  <a:schemeClr val="tx1"/>
                </a:solidFill>
                <a:latin typeface="Times New Roman" pitchFamily="18" charset="0"/>
                <a:cs typeface="Times New Roman" pitchFamily="18" charset="0"/>
              </a:rPr>
              <a:t>обучающегося за каждый год обучения по образовательной программе среднего общего образования и выставляются в аттестат целыми числами в соответствии с правилами математического округления.</a:t>
            </a:r>
          </a:p>
          <a:p>
            <a:pPr marL="285750" indent="-285750">
              <a:spcBef>
                <a:spcPts val="400"/>
              </a:spcBef>
              <a:defRP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п. 21 </a:t>
            </a:r>
            <a:r>
              <a:rPr lang="ru-RU" sz="2000"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Аттестаты</a:t>
            </a:r>
            <a:r>
              <a:rPr lang="ru-RU" sz="2000" dirty="0" smtClean="0">
                <a:latin typeface="Times New Roman" pitchFamily="18" charset="0"/>
                <a:cs typeface="Times New Roman" pitchFamily="18" charset="0"/>
              </a:rPr>
              <a:t> о среднем общем образовании </a:t>
            </a:r>
            <a:r>
              <a:rPr lang="ru-RU" sz="2000"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с отличием </a:t>
            </a:r>
            <a:r>
              <a:rPr lang="ru-RU" sz="2000" dirty="0" smtClean="0">
                <a:latin typeface="Times New Roman" pitchFamily="18" charset="0"/>
                <a:cs typeface="Times New Roman" pitchFamily="18" charset="0"/>
              </a:rPr>
              <a:t>выдаются выпускникам 11 класса, завершившим обучение по образовательным программам среднего общего образования, успешно прошедшим государственную итоговую аттестацию и имеющим итоговые отметки "отлично" по всем учебным предметам учебного плана, изучавшимся на уровне среднего общего образования.</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t>
            </a:r>
            <a:br>
              <a:rPr lang="ru-RU" sz="2000" dirty="0" smtClean="0"/>
            </a:br>
            <a:r>
              <a:rPr lang="ru-RU" sz="2000" dirty="0" smtClean="0"/>
              <a:t/>
            </a:r>
            <a:br>
              <a:rPr lang="ru-RU" sz="2000" dirty="0" smtClean="0"/>
            </a:br>
            <a:endParaRPr lang="ru-RU" sz="1900" dirty="0" smtClean="0">
              <a:solidFill>
                <a:schemeClr val="tx1"/>
              </a:solidFill>
              <a:latin typeface="Times New Roman" pitchFamily="18" charset="0"/>
              <a:cs typeface="Times New Roman" pitchFamily="18" charset="0"/>
            </a:endParaRPr>
          </a:p>
          <a:p>
            <a:pPr>
              <a:lnSpc>
                <a:spcPct val="80000"/>
              </a:lnSpc>
              <a:spcBef>
                <a:spcPts val="400"/>
              </a:spcBef>
              <a:defRPr/>
            </a:pPr>
            <a:endParaRPr lang="ru-RU" sz="1900" dirty="0" smtClean="0"/>
          </a:p>
        </p:txBody>
      </p:sp>
      <p:pic>
        <p:nvPicPr>
          <p:cNvPr id="9" name="Picture 2" descr="C:\Documents and Settings\Monitoring3\Рабочий стол\КАРТИНКИ\Школа\ЕГЭ\797757_html_56c0520c.png"/>
          <p:cNvPicPr>
            <a:picLocks noChangeAspect="1" noChangeArrowheads="1"/>
          </p:cNvPicPr>
          <p:nvPr/>
        </p:nvPicPr>
        <p:blipFill>
          <a:blip r:embed="rId3"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685800" y="152400"/>
            <a:ext cx="8305800" cy="304698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       Выставление отметок в аттестат</a:t>
            </a:r>
          </a:p>
          <a:p>
            <a:pPr algn="ctr"/>
            <a:r>
              <a:rPr lang="ru-RU" sz="3600" b="1" dirty="0" smtClean="0">
                <a:ln w="11430"/>
                <a:solidFill>
                  <a:schemeClr val="accent6">
                    <a:lumMod val="75000"/>
                  </a:schemeClr>
                </a:solidFill>
                <a:effectLst>
                  <a:outerShdw blurRad="50800" dist="39000" dir="5460000" algn="tl">
                    <a:srgbClr val="000000">
                      <a:alpha val="38000"/>
                    </a:srgbClr>
                  </a:outerShdw>
                </a:effectLst>
                <a:latin typeface="Times New Roman" pitchFamily="18" charset="0"/>
                <a:cs typeface="Times New Roman" pitchFamily="18" charset="0"/>
              </a:rPr>
              <a:t>     и выдача аттестатов в 11/12 классах</a:t>
            </a:r>
          </a:p>
          <a:p>
            <a:pPr algn="ctr"/>
            <a:r>
              <a:rPr lang="ru-RU" sz="2000" dirty="0" smtClean="0">
                <a:latin typeface="Times New Roman" pitchFamily="18" charset="0"/>
                <a:cs typeface="Times New Roman" pitchFamily="18" charset="0"/>
              </a:rPr>
              <a:t>(Приказ </a:t>
            </a:r>
            <a:r>
              <a:rPr lang="ru-RU" sz="2000" dirty="0" err="1" smtClean="0">
                <a:latin typeface="Times New Roman" pitchFamily="18" charset="0"/>
                <a:cs typeface="Times New Roman" pitchFamily="18" charset="0"/>
              </a:rPr>
              <a:t>Минобрнауки</a:t>
            </a:r>
            <a:r>
              <a:rPr lang="ru-RU" sz="2000" dirty="0" smtClean="0">
                <a:latin typeface="Times New Roman" pitchFamily="18" charset="0"/>
                <a:cs typeface="Times New Roman" pitchFamily="18" charset="0"/>
              </a:rPr>
              <a:t> РФ от 14 февраля 2014 г. № 115 </a:t>
            </a:r>
          </a:p>
          <a:p>
            <a:pPr algn="ctr"/>
            <a:r>
              <a:rPr lang="ru-RU" sz="2000" dirty="0" smtClean="0">
                <a:latin typeface="Times New Roman" pitchFamily="18" charset="0"/>
                <a:cs typeface="Times New Roman" pitchFamily="18" charset="0"/>
              </a:rPr>
              <a:t>"Об утверждении Порядка заполнения, учета и выдачи аттестатов об основном общем и среднем общем образовании и их дубликатов ")</a:t>
            </a: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endParaRPr lang="ru-RU" sz="2000" b="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2000" fill="hold"/>
                                        <p:tgtEl>
                                          <p:spTgt spid="11266"/>
                                        </p:tgtEl>
                                        <p:attrNameLst>
                                          <p:attrName>ppt_x</p:attrName>
                                        </p:attrNameLst>
                                      </p:cBhvr>
                                      <p:tavLst>
                                        <p:tav tm="100000">
                                          <p:val>
                                            <p:strVal val="#ppt_x-.2"/>
                                          </p:val>
                                        </p:tav>
                                        <p:tav>
                                          <p:val>
                                            <p:strVal val="#ppt_x"/>
                                          </p:val>
                                        </p:tav>
                                      </p:tavLst>
                                    </p:anim>
                                    <p:anim calcmode="lin" valueType="num">
                                      <p:cBhvr additive="repl">
                                        <p:cTn id="8" dur="2000" fill="hold"/>
                                        <p:tgtEl>
                                          <p:spTgt spid="11266"/>
                                        </p:tgtEl>
                                        <p:attrNameLst>
                                          <p:attrName>ppt_y</p:attrName>
                                        </p:attrNameLst>
                                      </p:cBhvr>
                                      <p:tavLst>
                                        <p:tav tm="100000">
                                          <p:val>
                                            <p:strVal val="#ppt_y"/>
                                          </p:val>
                                        </p:tav>
                                        <p:tav>
                                          <p:val>
                                            <p:strVal val="#ppt_y"/>
                                          </p:val>
                                        </p:tav>
                                      </p:tavLst>
                                    </p:anim>
                                    <p:animEffect transition="in" filter="wipe(right)">
                                      <p:cBhvr additive="repl">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476375" y="474663"/>
            <a:ext cx="6897688" cy="1019175"/>
          </a:xfrm>
          <a:prstGeom prst="rect">
            <a:avLst/>
          </a:prstGeom>
          <a:noFill/>
          <a:ln w="9525">
            <a:noFill/>
            <a:round/>
            <a:headEnd/>
            <a:tailEnd/>
          </a:ln>
          <a:effectLst/>
        </p:spPr>
        <p:txBody>
          <a:bodyPr lIns="90000" tIns="46800" rIns="90000" bIns="46800" anchor="ct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4400">
                <a:solidFill>
                  <a:srgbClr val="000000"/>
                </a:solidFill>
              </a:rPr>
              <a:t/>
            </a:r>
            <a:br>
              <a:rPr lang="ru-RU" sz="4400">
                <a:solidFill>
                  <a:srgbClr val="000000"/>
                </a:solidFill>
              </a:rPr>
            </a:br>
            <a:endParaRPr lang="ru-RU" sz="4400">
              <a:solidFill>
                <a:srgbClr val="000000"/>
              </a:solidFill>
            </a:endParaRPr>
          </a:p>
        </p:txBody>
      </p:sp>
      <p:sp>
        <p:nvSpPr>
          <p:cNvPr id="7173" name="Text Box 4"/>
          <p:cNvSpPr txBox="1">
            <a:spLocks noChangeArrowheads="1"/>
          </p:cNvSpPr>
          <p:nvPr/>
        </p:nvSpPr>
        <p:spPr bwMode="auto">
          <a:xfrm>
            <a:off x="720725" y="1439863"/>
            <a:ext cx="7740650" cy="2771775"/>
          </a:xfrm>
          <a:prstGeom prst="rect">
            <a:avLst/>
          </a:prstGeom>
          <a:noFill/>
          <a:ln w="9525">
            <a:noFill/>
            <a:round/>
            <a:headEnd/>
            <a:tailEnd/>
          </a:ln>
          <a:effectLst/>
        </p:spPr>
        <p:txBody>
          <a:bodyPr wrap="none" anchor="ctr"/>
          <a:lstStyle/>
          <a:p>
            <a:endParaRPr lang="ru-RU">
              <a:solidFill>
                <a:prstClr val="black"/>
              </a:solidFill>
            </a:endParaRPr>
          </a:p>
        </p:txBody>
      </p:sp>
      <p:sp>
        <p:nvSpPr>
          <p:cNvPr id="11271" name="Text Box 7"/>
          <p:cNvSpPr txBox="1">
            <a:spLocks noChangeArrowheads="1"/>
          </p:cNvSpPr>
          <p:nvPr/>
        </p:nvSpPr>
        <p:spPr bwMode="auto">
          <a:xfrm>
            <a:off x="249092" y="1628800"/>
            <a:ext cx="8571380"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1pPr>
            <a:lvl2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2pPr>
            <a:lvl3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3pPr>
            <a:lvl4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4pPr>
            <a:lvl5pPr>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5pPr>
            <a:lvl6pPr marL="25146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6pPr>
            <a:lvl7pPr marL="29718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7pPr>
            <a:lvl8pPr marL="34290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8pPr>
            <a:lvl9pPr marL="3886200" indent="-228600" defTabSz="449263" fontAlgn="base">
              <a:spcBef>
                <a:spcPct val="0"/>
              </a:spcBef>
              <a:spcAft>
                <a:spcPct val="0"/>
              </a:spcAft>
              <a:buClr>
                <a:srgbClr val="000000"/>
              </a:buClr>
              <a:buSzPct val="100000"/>
              <a:buFont typeface="Times New Roman" pitchFamily="18" charset="0"/>
              <a:tabLst>
                <a:tab pos="609600" algn="l"/>
                <a:tab pos="1524000" algn="l"/>
                <a:tab pos="2438400" algn="l"/>
                <a:tab pos="3352800" algn="l"/>
                <a:tab pos="4267200" algn="l"/>
                <a:tab pos="5181600" algn="l"/>
                <a:tab pos="6096000" algn="l"/>
                <a:tab pos="7010400" algn="l"/>
                <a:tab pos="7924800" algn="l"/>
                <a:tab pos="8839200" algn="l"/>
                <a:tab pos="9753600" algn="l"/>
                <a:tab pos="10668000" algn="l"/>
              </a:tabLst>
              <a:defRPr>
                <a:solidFill>
                  <a:srgbClr val="000000"/>
                </a:solidFill>
                <a:latin typeface="Arial" charset="0"/>
              </a:defRPr>
            </a:lvl9pPr>
          </a:lstStyle>
          <a:p>
            <a:pPr marL="358775" indent="-358775"/>
            <a:r>
              <a:rPr lang="ru-RU" sz="2000" dirty="0" smtClean="0">
                <a:latin typeface="Times New Roman" panose="02020603050405020304" pitchFamily="18" charset="0"/>
                <a:cs typeface="Times New Roman" panose="02020603050405020304" pitchFamily="18" charset="0"/>
              </a:rPr>
              <a:t>Обучающимся, не прошедшим</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государственную итоговую аттестацию или получившим на государственной итоговой аттестации неудовлетворительные результаты более чем по одному обязательному учебному предмету, либо получившим повторно неудовлетворительный результат по одному из этих учебных предметов на государственной итоговой аттестации в дополнительные сроки, предоставляется право пройти государственную итоговую аттестацию по соответствующим учебным предметам не ранее 1 сентября текущего года в сроки и формах, установленных порядком проведения ГИА.</a:t>
            </a:r>
          </a:p>
          <a:p>
            <a:pPr marL="358775" indent="-358775"/>
            <a:r>
              <a:rPr lang="ru-RU" sz="2000" dirty="0" smtClean="0">
                <a:latin typeface="Times New Roman" panose="02020603050405020304" pitchFamily="18" charset="0"/>
                <a:cs typeface="Times New Roman" panose="02020603050405020304" pitchFamily="18" charset="0"/>
              </a:rPr>
              <a:t>Подача заявления на участие в государственной итоговой аттестации… таких лиц осуществляется в установленном законодательством РФ порядке.</a:t>
            </a:r>
          </a:p>
          <a:p>
            <a:pPr marL="358775" indent="-358775"/>
            <a:r>
              <a:rPr lang="ru-RU" sz="2000" dirty="0" smtClean="0">
                <a:latin typeface="Times New Roman" panose="02020603050405020304" pitchFamily="18" charset="0"/>
                <a:cs typeface="Times New Roman" panose="02020603050405020304" pitchFamily="18" charset="0"/>
              </a:rPr>
              <a:t>Лицам, ранее получившим допуск к государственной итоговой аттестации…но не прошедшим ее или получившим неудовлетворительные результаты, должен быть обеспечен допуск к повторному прохождению ГИА (без предъявления требования повторного получения допуска к ее прохождению).</a:t>
            </a:r>
            <a:r>
              <a:rPr lang="ru-RU" sz="2000" dirty="0" smtClean="0"/>
              <a:t/>
            </a:r>
            <a:br>
              <a:rPr lang="ru-RU" sz="2000" dirty="0" smtClean="0"/>
            </a:br>
            <a:r>
              <a:rPr lang="ru-RU" sz="2000" dirty="0" smtClean="0"/>
              <a:t/>
            </a:r>
            <a:br>
              <a:rPr lang="ru-RU" sz="2000" dirty="0" smtClean="0"/>
            </a:br>
            <a:r>
              <a:rPr lang="ru-RU" sz="2000" dirty="0" smtClean="0"/>
              <a:t> </a:t>
            </a:r>
            <a:br>
              <a:rPr lang="ru-RU" sz="2000" dirty="0" smtClean="0"/>
            </a:br>
            <a:r>
              <a:rPr lang="ru-RU" sz="2000" dirty="0" smtClean="0"/>
              <a:t/>
            </a:r>
            <a:br>
              <a:rPr lang="ru-RU" sz="2000" dirty="0" smtClean="0"/>
            </a:br>
            <a:endParaRPr lang="ru-RU" sz="1900" dirty="0" smtClean="0">
              <a:solidFill>
                <a:prstClr val="black"/>
              </a:solidFill>
              <a:latin typeface="Times New Roman" pitchFamily="18" charset="0"/>
              <a:cs typeface="Times New Roman" pitchFamily="18" charset="0"/>
            </a:endParaRPr>
          </a:p>
          <a:p>
            <a:pPr>
              <a:lnSpc>
                <a:spcPct val="80000"/>
              </a:lnSpc>
              <a:spcBef>
                <a:spcPts val="400"/>
              </a:spcBef>
              <a:defRPr/>
            </a:pPr>
            <a:endParaRPr lang="ru-RU" sz="1900" dirty="0" smtClean="0"/>
          </a:p>
        </p:txBody>
      </p:sp>
      <p:pic>
        <p:nvPicPr>
          <p:cNvPr id="9" name="Picture 2" descr="C:\Documents and Settings\Monitoring3\Рабочий стол\КАРТИНКИ\Школа\ЕГЭ\797757_html_56c0520c.png"/>
          <p:cNvPicPr>
            <a:picLocks noChangeAspect="1" noChangeArrowheads="1"/>
          </p:cNvPicPr>
          <p:nvPr/>
        </p:nvPicPr>
        <p:blipFill>
          <a:blip r:embed="rId3" cstate="print">
            <a:lum bright="10000" contrast="40000"/>
          </a:blip>
          <a:srcRect/>
          <a:stretch>
            <a:fillRect/>
          </a:stretch>
        </p:blipFill>
        <p:spPr bwMode="auto">
          <a:xfrm>
            <a:off x="0" y="0"/>
            <a:ext cx="1673075" cy="9906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836537" y="152401"/>
            <a:ext cx="8127952" cy="273921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ln w="11430"/>
                <a:solidFill>
                  <a:srgbClr val="F79646">
                    <a:lumMod val="75000"/>
                  </a:srgbClr>
                </a:solidFill>
                <a:effectLst>
                  <a:outerShdw blurRad="50800" dist="39000" dir="5460000" algn="tl">
                    <a:srgbClr val="000000">
                      <a:alpha val="38000"/>
                    </a:srgbClr>
                  </a:outerShdw>
                </a:effectLst>
                <a:latin typeface="Times New Roman" pitchFamily="18" charset="0"/>
                <a:cs typeface="Times New Roman" pitchFamily="18" charset="0"/>
              </a:rPr>
              <a:t>      О повторном прохождении государственной итоговой аттестации</a:t>
            </a:r>
            <a:endParaRPr lang="ru-RU" sz="3600" b="1" dirty="0" smtClean="0">
              <a:ln w="11430"/>
              <a:solidFill>
                <a:srgbClr val="C0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ru-RU" sz="2000" dirty="0" smtClean="0">
                <a:solidFill>
                  <a:prstClr val="black"/>
                </a:solidFill>
                <a:latin typeface="Times New Roman" pitchFamily="18" charset="0"/>
                <a:cs typeface="Times New Roman" pitchFamily="18" charset="0"/>
              </a:rPr>
              <a:t>(Письмо </a:t>
            </a:r>
            <a:r>
              <a:rPr lang="ru-RU" sz="2000" dirty="0" err="1" smtClean="0">
                <a:solidFill>
                  <a:prstClr val="black"/>
                </a:solidFill>
                <a:latin typeface="Times New Roman" pitchFamily="18" charset="0"/>
                <a:cs typeface="Times New Roman" pitchFamily="18" charset="0"/>
              </a:rPr>
              <a:t>Минобрнауки</a:t>
            </a:r>
            <a:r>
              <a:rPr lang="ru-RU" sz="2000" dirty="0" smtClean="0">
                <a:solidFill>
                  <a:prstClr val="black"/>
                </a:solidFill>
                <a:latin typeface="Times New Roman" pitchFamily="18" charset="0"/>
                <a:cs typeface="Times New Roman" pitchFamily="18" charset="0"/>
              </a:rPr>
              <a:t> РФ от 24 марта 2015 г. № 08-432) </a:t>
            </a:r>
          </a:p>
          <a:p>
            <a:pPr algn="ct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r>
              <a:rPr lang="ru-RU" sz="2000" dirty="0" smtClean="0">
                <a:solidFill>
                  <a:prstClr val="black"/>
                </a:solidFill>
              </a:rPr>
              <a:t/>
            </a:r>
            <a:br>
              <a:rPr lang="ru-RU" sz="2000" dirty="0" smtClean="0">
                <a:solidFill>
                  <a:prstClr val="black"/>
                </a:solidFill>
              </a:rPr>
            </a:br>
            <a:endParaRPr lang="ru-RU" sz="2000" b="1" dirty="0">
              <a:ln w="11430"/>
              <a:solidFill>
                <a:prstClr val="black"/>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5219476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afterEffect">
                                  <p:stCondLst>
                                    <p:cond delay="0"/>
                                  </p:stCondLst>
                                  <p:childTnLst>
                                    <p:set>
                                      <p:cBhvr additive="repl">
                                        <p:cTn id="6" dur="1" fill="hold">
                                          <p:stCondLst>
                                            <p:cond delay="0"/>
                                          </p:stCondLst>
                                        </p:cTn>
                                        <p:tgtEl>
                                          <p:spTgt spid="11266"/>
                                        </p:tgtEl>
                                        <p:attrNameLst>
                                          <p:attrName>style.visibility</p:attrName>
                                        </p:attrNameLst>
                                      </p:cBhvr>
                                      <p:to>
                                        <p:strVal val="visible"/>
                                      </p:to>
                                    </p:set>
                                    <p:anim calcmode="lin" valueType="num">
                                      <p:cBhvr additive="repl">
                                        <p:cTn id="7" dur="2000" fill="hold"/>
                                        <p:tgtEl>
                                          <p:spTgt spid="11266"/>
                                        </p:tgtEl>
                                        <p:attrNameLst>
                                          <p:attrName>ppt_x</p:attrName>
                                        </p:attrNameLst>
                                      </p:cBhvr>
                                      <p:tavLst>
                                        <p:tav tm="100000">
                                          <p:val>
                                            <p:strVal val="#ppt_x-.2"/>
                                          </p:val>
                                        </p:tav>
                                        <p:tav>
                                          <p:val>
                                            <p:strVal val="#ppt_x"/>
                                          </p:val>
                                        </p:tav>
                                      </p:tavLst>
                                    </p:anim>
                                    <p:anim calcmode="lin" valueType="num">
                                      <p:cBhvr additive="repl">
                                        <p:cTn id="8" dur="2000" fill="hold"/>
                                        <p:tgtEl>
                                          <p:spTgt spid="11266"/>
                                        </p:tgtEl>
                                        <p:attrNameLst>
                                          <p:attrName>ppt_y</p:attrName>
                                        </p:attrNameLst>
                                      </p:cBhvr>
                                      <p:tavLst>
                                        <p:tav tm="100000">
                                          <p:val>
                                            <p:strVal val="#ppt_y"/>
                                          </p:val>
                                        </p:tav>
                                        <p:tav>
                                          <p:val>
                                            <p:strVal val="#ppt_y"/>
                                          </p:val>
                                        </p:tav>
                                      </p:tavLst>
                                    </p:anim>
                                    <p:animEffect transition="in" filter="wipe(right)">
                                      <p:cBhvr additive="repl">
                                        <p:cTn id="9"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Заголовок 1"/>
          <p:cNvSpPr>
            <a:spLocks noGrp="1"/>
          </p:cNvSpPr>
          <p:nvPr>
            <p:ph type="title"/>
          </p:nvPr>
        </p:nvSpPr>
        <p:spPr>
          <a:xfrm>
            <a:off x="1066800" y="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solidFill>
                  <a:srgbClr val="C00000"/>
                </a:solidFill>
                <a:effectLst>
                  <a:outerShdw blurRad="50800" dist="39000" dir="5460000" algn="tl">
                    <a:srgbClr val="000000">
                      <a:alpha val="38000"/>
                    </a:srgbClr>
                  </a:outerShdw>
                </a:effectLst>
                <a:latin typeface="Georgia" pitchFamily="18" charset="0"/>
              </a:rPr>
              <a:t>Порядок приёма в ВУЗы</a:t>
            </a:r>
            <a:br>
              <a:rPr lang="ru-RU" sz="3200" b="1" dirty="0" smtClean="0">
                <a:ln w="11430"/>
                <a:solidFill>
                  <a:srgbClr val="C00000"/>
                </a:solidFill>
                <a:effectLst>
                  <a:outerShdw blurRad="50800" dist="39000" dir="5460000" algn="tl">
                    <a:srgbClr val="000000">
                      <a:alpha val="38000"/>
                    </a:srgbClr>
                  </a:outerShdw>
                </a:effectLst>
                <a:latin typeface="Georgia" pitchFamily="18" charset="0"/>
              </a:rPr>
            </a:br>
            <a:r>
              <a:rPr lang="ru-RU" sz="3200" b="1" dirty="0" smtClean="0">
                <a:ln w="11430"/>
                <a:solidFill>
                  <a:srgbClr val="C00000"/>
                </a:solidFill>
                <a:effectLst>
                  <a:outerShdw blurRad="50800" dist="39000" dir="5460000" algn="tl">
                    <a:srgbClr val="000000">
                      <a:alpha val="38000"/>
                    </a:srgbClr>
                  </a:outerShdw>
                </a:effectLst>
                <a:latin typeface="Georgia" pitchFamily="18" charset="0"/>
              </a:rPr>
              <a:t>на 2015/16 учебный год</a:t>
            </a:r>
            <a:r>
              <a:rPr lang="ru-RU" sz="3200" b="1" dirty="0" smtClean="0">
                <a:effectLst>
                  <a:outerShdw blurRad="38100" dist="38100" dir="2700000" algn="tl">
                    <a:srgbClr val="000000">
                      <a:alpha val="43137"/>
                    </a:srgbClr>
                  </a:outerShdw>
                </a:effectLst>
                <a:latin typeface="Times New Roman" pitchFamily="18" charset="0"/>
                <a:ea typeface="Times New Roman"/>
                <a:cs typeface="Times New Roman" pitchFamily="18" charset="0"/>
              </a:rPr>
              <a:t>* </a:t>
            </a:r>
            <a:endParaRPr lang="ru-RU" sz="3200" b="1" dirty="0">
              <a:ln w="11430"/>
              <a:solidFill>
                <a:srgbClr val="C00000"/>
              </a:solidFill>
              <a:effectLst>
                <a:outerShdw blurRad="50800" dist="39000" dir="5460000" algn="tl">
                  <a:srgbClr val="000000">
                    <a:alpha val="38000"/>
                  </a:srgbClr>
                </a:outerShdw>
              </a:effectLst>
              <a:latin typeface="Georgia" pitchFamily="18" charset="0"/>
            </a:endParaRPr>
          </a:p>
        </p:txBody>
      </p:sp>
      <p:sp>
        <p:nvSpPr>
          <p:cNvPr id="6" name="Прямоугольник 5"/>
          <p:cNvSpPr/>
          <p:nvPr/>
        </p:nvSpPr>
        <p:spPr>
          <a:xfrm>
            <a:off x="304800" y="6248400"/>
            <a:ext cx="7772400" cy="369332"/>
          </a:xfrm>
          <a:prstGeom prst="rect">
            <a:avLst/>
          </a:prstGeom>
        </p:spPr>
        <p:txBody>
          <a:bodyPr wrap="square">
            <a:spAutoFit/>
          </a:bodyPr>
          <a:lstStyle/>
          <a:p>
            <a:pPr algn="just"/>
            <a:r>
              <a:rPr lang="ru-RU" b="1" dirty="0" smtClean="0">
                <a:effectLst>
                  <a:outerShdw blurRad="38100" dist="38100" dir="2700000" algn="tl">
                    <a:srgbClr val="000000">
                      <a:alpha val="43137"/>
                    </a:srgbClr>
                  </a:outerShdw>
                </a:effectLst>
                <a:latin typeface="Times New Roman" pitchFamily="18" charset="0"/>
                <a:ea typeface="Times New Roman"/>
                <a:cs typeface="Times New Roman" pitchFamily="18" charset="0"/>
              </a:rPr>
              <a:t>*  Приказ </a:t>
            </a:r>
            <a:r>
              <a:rPr lang="ru-RU" b="1" dirty="0" err="1" smtClean="0">
                <a:effectLst>
                  <a:outerShdw blurRad="38100" dist="38100" dir="2700000" algn="tl">
                    <a:srgbClr val="000000">
                      <a:alpha val="43137"/>
                    </a:srgbClr>
                  </a:outerShdw>
                </a:effectLst>
                <a:latin typeface="Times New Roman" pitchFamily="18" charset="0"/>
                <a:ea typeface="Times New Roman"/>
                <a:cs typeface="Times New Roman" pitchFamily="18" charset="0"/>
              </a:rPr>
              <a:t>Минобрнауки</a:t>
            </a:r>
            <a:r>
              <a:rPr lang="ru-RU" b="1" dirty="0" smtClean="0">
                <a:effectLst>
                  <a:outerShdw blurRad="38100" dist="38100" dir="2700000" algn="tl">
                    <a:srgbClr val="000000">
                      <a:alpha val="43137"/>
                    </a:srgbClr>
                  </a:outerShdw>
                </a:effectLst>
                <a:latin typeface="Times New Roman" pitchFamily="18" charset="0"/>
                <a:ea typeface="Times New Roman"/>
                <a:cs typeface="Times New Roman" pitchFamily="18" charset="0"/>
              </a:rPr>
              <a:t> России от  28.07.2014  № 839 </a:t>
            </a:r>
            <a:endParaRPr lang="ru-RU" b="1" dirty="0"/>
          </a:p>
        </p:txBody>
      </p:sp>
      <p:sp>
        <p:nvSpPr>
          <p:cNvPr id="7" name="Содержимое 6"/>
          <p:cNvSpPr>
            <a:spLocks noGrp="1"/>
          </p:cNvSpPr>
          <p:nvPr>
            <p:ph idx="1"/>
          </p:nvPr>
        </p:nvSpPr>
        <p:spPr>
          <a:xfrm>
            <a:off x="0" y="1371600"/>
            <a:ext cx="8991600" cy="5334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spcBef>
                <a:spcPts val="0"/>
              </a:spcBef>
              <a:spcAft>
                <a:spcPts val="600"/>
              </a:spcAft>
              <a:buClr>
                <a:srgbClr val="FF0000"/>
              </a:buClr>
              <a:buFont typeface="Wingdings" pitchFamily="2" charset="2"/>
              <a:buChar char="ü"/>
            </a:pP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Право на приём без вступительных испытаний (п.33):         </a:t>
            </a:r>
          </a:p>
          <a:p>
            <a:pPr marL="442913" algn="just">
              <a:spcBef>
                <a:spcPts val="0"/>
              </a:spcBef>
              <a:buClr>
                <a:srgbClr val="FF0000"/>
              </a:buClr>
              <a:buNone/>
            </a:pP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       а)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победители и призёры всероссийской олимпиады, члены сборных  команд РФ, участвовавших в международных олимпиадах по специальностям, соответствующим профилю олимпиад;</a:t>
            </a:r>
          </a:p>
          <a:p>
            <a:pPr marL="442913" algn="just">
              <a:spcBef>
                <a:spcPts val="0"/>
              </a:spcBef>
              <a:spcAft>
                <a:spcPts val="600"/>
              </a:spcAft>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б)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чемпионы и призёры Олимпийских, </a:t>
            </a:r>
            <a:r>
              <a:rPr lang="ru-RU" sz="1500" dirty="0" err="1" smtClean="0">
                <a:ln w="11430"/>
                <a:solidFill>
                  <a:srgbClr val="000D26"/>
                </a:solidFill>
                <a:effectLst>
                  <a:outerShdw blurRad="50800" dist="39000" dir="5460000" algn="tl">
                    <a:srgbClr val="000000">
                      <a:alpha val="38000"/>
                    </a:srgbClr>
                  </a:outerShdw>
                </a:effectLst>
                <a:latin typeface="Georgia" pitchFamily="18" charset="0"/>
              </a:rPr>
              <a:t>Паралимпийских</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  и </a:t>
            </a:r>
            <a:r>
              <a:rPr lang="ru-RU" sz="1500" dirty="0" err="1" smtClean="0">
                <a:ln w="11430"/>
                <a:solidFill>
                  <a:srgbClr val="000D26"/>
                </a:solidFill>
                <a:effectLst>
                  <a:outerShdw blurRad="50800" dist="39000" dir="5460000" algn="tl">
                    <a:srgbClr val="000000">
                      <a:alpha val="38000"/>
                    </a:srgbClr>
                  </a:outerShdw>
                </a:effectLst>
                <a:latin typeface="Georgia" pitchFamily="18" charset="0"/>
              </a:rPr>
              <a:t>Сурдлимпийских</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 игр (ОИ, ПИ, СУ), чемпионы мира и Европы (ЧМ, ЧЕ), по специальностям подготовки в области физической культуры и спорта.</a:t>
            </a:r>
          </a:p>
          <a:p>
            <a:pPr algn="just">
              <a:spcBef>
                <a:spcPts val="0"/>
              </a:spcBef>
              <a:buClr>
                <a:srgbClr val="FF0000"/>
              </a:buClr>
              <a:buFont typeface="Wingdings" pitchFamily="2" charset="2"/>
              <a:buChar char="ü"/>
            </a:pP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Победителям и призёрам олимпиад школьников из Перечня олимпиад МО РФ  (п.37-41):</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 а)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льгота 1 порядка – зачисление без вступительных испытаний;</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б)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льгота 2 порядка – 100 баллов за предмет соответствующий профилю олимпиады.</a:t>
            </a:r>
          </a:p>
          <a:p>
            <a:pPr algn="just">
              <a:spcBef>
                <a:spcPts val="0"/>
              </a:spcBef>
              <a:spcAft>
                <a:spcPts val="600"/>
              </a:spcAft>
              <a:buClr>
                <a:srgbClr val="FF0000"/>
              </a:buClr>
              <a:buFont typeface="Wingdings" pitchFamily="2" charset="2"/>
              <a:buChar char="ü"/>
            </a:pP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Учёт индивидуальных достижений (п.44-47) –   </a:t>
            </a:r>
            <a:r>
              <a:rPr lang="ru-RU" sz="1600" b="1" dirty="0" smtClean="0">
                <a:ln w="11430"/>
                <a:solidFill>
                  <a:srgbClr val="FF0000"/>
                </a:solidFill>
                <a:effectLst>
                  <a:outerShdw blurRad="50800" dist="39000" dir="5460000" algn="tl">
                    <a:srgbClr val="000000">
                      <a:alpha val="38000"/>
                    </a:srgbClr>
                  </a:outerShdw>
                </a:effectLst>
                <a:latin typeface="Georgia" pitchFamily="18" charset="0"/>
              </a:rPr>
              <a:t>«+10 баллов»</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a:t>
            </a:r>
          </a:p>
          <a:p>
            <a:pPr algn="just">
              <a:spcBef>
                <a:spcPts val="0"/>
              </a:spcBef>
              <a:buClr>
                <a:srgbClr val="FF0000"/>
              </a:buClr>
              <a:buNone/>
            </a:pP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         а)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наличие статуса чемпиона и призёра (ОИ, ПИ, СУ, ЧМ, ЧЕ), наличие серебряного и/или</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золотого значка ГТО, при поступлении на специальности, не относящиеся к физкультуре и</a:t>
            </a:r>
          </a:p>
          <a:p>
            <a:pPr algn="just">
              <a:spcBef>
                <a:spcPts val="0"/>
              </a:spcBef>
              <a:buClr>
                <a:srgbClr val="FF0000"/>
              </a:buClr>
              <a:buNone/>
            </a:pP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спорту;</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б)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аттестат с отличием;</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в)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волонтёрская деятельность;</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г)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участие в олимпиадах и иных конкурсах, проводимых в целях выявления и поддержки</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лиц, проявивших выдающиеся способности.</a:t>
            </a:r>
          </a:p>
          <a:p>
            <a:pPr algn="just">
              <a:spcBef>
                <a:spcPts val="0"/>
              </a:spcBef>
              <a:buClr>
                <a:srgbClr val="FF0000"/>
              </a:buClr>
              <a:buNone/>
            </a:pPr>
            <a:r>
              <a:rPr lang="ru-RU" sz="1500"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b="1" dirty="0" err="1" smtClean="0">
                <a:ln w="11430"/>
                <a:solidFill>
                  <a:srgbClr val="000D26"/>
                </a:solidFill>
                <a:effectLst>
                  <a:outerShdw blurRad="50800" dist="39000" dir="5460000" algn="tl">
                    <a:srgbClr val="000000">
                      <a:alpha val="38000"/>
                    </a:srgbClr>
                  </a:outerShdw>
                </a:effectLst>
                <a:latin typeface="Georgia" pitchFamily="18" charset="0"/>
              </a:rPr>
              <a:t>д</a:t>
            </a:r>
            <a:r>
              <a:rPr lang="ru-RU" sz="1500" b="1" dirty="0" smtClean="0">
                <a:ln w="11430"/>
                <a:solidFill>
                  <a:srgbClr val="000D26"/>
                </a:solidFill>
                <a:effectLst>
                  <a:outerShdw blurRad="50800" dist="39000" dir="5460000" algn="tl">
                    <a:srgbClr val="000000">
                      <a:alpha val="38000"/>
                    </a:srgbClr>
                  </a:outerShdw>
                </a:effectLst>
                <a:latin typeface="Georgia" pitchFamily="18" charset="0"/>
              </a:rPr>
              <a:t>) </a:t>
            </a:r>
            <a:r>
              <a:rPr lang="ru-RU" sz="1500" dirty="0" smtClean="0">
                <a:ln w="11430"/>
                <a:solidFill>
                  <a:srgbClr val="000D26"/>
                </a:solidFill>
                <a:effectLst>
                  <a:outerShdw blurRad="50800" dist="39000" dir="5460000" algn="tl">
                    <a:srgbClr val="000000">
                      <a:alpha val="38000"/>
                    </a:srgbClr>
                  </a:outerShdw>
                </a:effectLst>
                <a:latin typeface="Georgia" pitchFamily="18" charset="0"/>
              </a:rPr>
              <a:t>оценка за итоговое сочинение, выставленная ВУЗом.</a:t>
            </a:r>
            <a:endParaRPr lang="ru-RU" sz="1500" b="1" dirty="0" smtClean="0">
              <a:ln w="11430"/>
              <a:solidFill>
                <a:srgbClr val="000D26"/>
              </a:solidFill>
              <a:effectLst>
                <a:outerShdw blurRad="50800" dist="39000" dir="5460000" algn="tl">
                  <a:srgbClr val="000000">
                    <a:alpha val="38000"/>
                  </a:srgbClr>
                </a:outerShdw>
              </a:effectLst>
              <a:latin typeface="Georgia" pitchFamily="18" charset="0"/>
            </a:endParaRPr>
          </a:p>
          <a:p>
            <a:pPr>
              <a:spcBef>
                <a:spcPts val="0"/>
              </a:spcBef>
              <a:buClr>
                <a:srgbClr val="FF0000"/>
              </a:buClr>
              <a:buFont typeface="Wingdings" pitchFamily="2" charset="2"/>
              <a:buChar char="ü"/>
            </a:pPr>
            <a:endParaRPr lang="ru-RU" sz="1400" b="1" dirty="0" smtClean="0">
              <a:ln w="11430"/>
              <a:solidFill>
                <a:srgbClr val="000D26"/>
              </a:solidFill>
              <a:effectLst>
                <a:outerShdw blurRad="50800" dist="39000" dir="5460000" algn="tl">
                  <a:srgbClr val="000000">
                    <a:alpha val="38000"/>
                  </a:srgbClr>
                </a:outerShdw>
              </a:effectLst>
              <a:latin typeface="Georgia" pitchFamily="18" charset="0"/>
            </a:endParaRPr>
          </a:p>
          <a:p>
            <a:pPr lvl="1">
              <a:spcBef>
                <a:spcPts val="0"/>
              </a:spcBef>
              <a:buClr>
                <a:srgbClr val="FF0000"/>
              </a:buClr>
              <a:buNone/>
            </a:pPr>
            <a:endParaRPr lang="ru-RU" sz="1400" b="1" dirty="0" smtClean="0">
              <a:ln w="11430"/>
              <a:solidFill>
                <a:srgbClr val="000D26"/>
              </a:solidFill>
              <a:effectLst>
                <a:outerShdw blurRad="50800" dist="39000" dir="5460000" algn="tl">
                  <a:srgbClr val="000000">
                    <a:alpha val="38000"/>
                  </a:srgbClr>
                </a:outerShdw>
              </a:effectLst>
            </a:endParaRPr>
          </a:p>
        </p:txBody>
      </p:sp>
      <p:cxnSp>
        <p:nvCxnSpPr>
          <p:cNvPr id="9" name="Прямая соединительная линия 8"/>
          <p:cNvCxnSpPr/>
          <p:nvPr/>
        </p:nvCxnSpPr>
        <p:spPr>
          <a:xfrm>
            <a:off x="381000" y="6324600"/>
            <a:ext cx="7162800" cy="0"/>
          </a:xfrm>
          <a:prstGeom prst="line">
            <a:avLst/>
          </a:prstGeom>
          <a:ln w="19050"/>
          <a:scene3d>
            <a:camera prst="orthographicFront"/>
            <a:lightRig rig="threePt" dir="t"/>
          </a:scene3d>
          <a:sp3d>
            <a:bevelT/>
          </a:sp3d>
        </p:spPr>
        <p:style>
          <a:lnRef idx="1">
            <a:schemeClr val="dk1"/>
          </a:lnRef>
          <a:fillRef idx="0">
            <a:schemeClr val="dk1"/>
          </a:fillRef>
          <a:effectRef idx="0">
            <a:schemeClr val="dk1"/>
          </a:effectRef>
          <a:fontRef idx="minor">
            <a:schemeClr val="tx1"/>
          </a:fontRef>
        </p:style>
      </p:cxnSp>
      <p:pic>
        <p:nvPicPr>
          <p:cNvPr id="6147" name="Picture 3" descr="C:\Documents and Settings\Monitoring3\Рабочий стол\КАРТИНКИ\Школа\iStock_000005321114Smal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920000" cy="1440000"/>
          </a:xfrm>
          <a:prstGeom prst="rect">
            <a:avLst/>
          </a:prstGeom>
          <a:noFill/>
        </p:spPr>
      </p:pic>
    </p:spTree>
    <p:extLst>
      <p:ext uri="{BB962C8B-B14F-4D97-AF65-F5344CB8AC3E}">
        <p14:creationId xmlns:p14="http://schemas.microsoft.com/office/powerpoint/2010/main" val="969709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b="1" dirty="0" smtClean="0"/>
              <a:t>Информационные порталы</a:t>
            </a:r>
            <a:br>
              <a:rPr lang="ru-RU" b="1" dirty="0" smtClean="0"/>
            </a:br>
            <a:endParaRPr lang="ru-RU" b="1" dirty="0"/>
          </a:p>
        </p:txBody>
      </p:sp>
      <p:sp>
        <p:nvSpPr>
          <p:cNvPr id="5" name="Объект 4"/>
          <p:cNvSpPr>
            <a:spLocks noGrp="1"/>
          </p:cNvSpPr>
          <p:nvPr>
            <p:ph idx="1"/>
          </p:nvPr>
        </p:nvSpPr>
        <p:spPr>
          <a:xfrm>
            <a:off x="457200" y="1143000"/>
            <a:ext cx="8229600" cy="4983163"/>
          </a:xfrm>
        </p:spPr>
        <p:txBody>
          <a:bodyPr/>
          <a:lstStyle/>
          <a:p>
            <a:r>
              <a:rPr lang="ru-RU" sz="2000" dirty="0" smtClean="0">
                <a:latin typeface="Times New Roman" panose="02020603050405020304" pitchFamily="18" charset="0"/>
                <a:cs typeface="Times New Roman" panose="02020603050405020304" pitchFamily="18" charset="0"/>
              </a:rPr>
              <a:t>Областной центр мониторинга качества образования </a:t>
            </a:r>
            <a:r>
              <a:rPr lang="en-US" sz="2000" dirty="0" smtClean="0">
                <a:solidFill>
                  <a:srgbClr val="0066FF"/>
                </a:solidFill>
                <a:latin typeface="Times New Roman" panose="02020603050405020304" pitchFamily="18" charset="0"/>
                <a:cs typeface="Times New Roman" panose="02020603050405020304" pitchFamily="18" charset="0"/>
                <a:hlinkClick r:id="rId2"/>
              </a:rPr>
              <a:t>http</a:t>
            </a:r>
            <a:r>
              <a:rPr lang="en-US" sz="2000" dirty="0">
                <a:solidFill>
                  <a:srgbClr val="0066FF"/>
                </a:solidFill>
                <a:latin typeface="Times New Roman" panose="02020603050405020304" pitchFamily="18" charset="0"/>
                <a:cs typeface="Times New Roman" panose="02020603050405020304" pitchFamily="18" charset="0"/>
                <a:hlinkClick r:id="rId2"/>
              </a:rPr>
              <a:t>://</a:t>
            </a:r>
            <a:r>
              <a:rPr lang="en-US" sz="2000" dirty="0" smtClean="0">
                <a:solidFill>
                  <a:srgbClr val="0066FF"/>
                </a:solidFill>
                <a:latin typeface="Times New Roman" panose="02020603050405020304" pitchFamily="18" charset="0"/>
                <a:cs typeface="Times New Roman" panose="02020603050405020304" pitchFamily="18" charset="0"/>
                <a:hlinkClick r:id="rId2"/>
              </a:rPr>
              <a:t>ocmko.ru</a:t>
            </a:r>
            <a:endParaRPr lang="ru-RU" sz="2000" dirty="0" smtClean="0">
              <a:solidFill>
                <a:srgbClr val="0066FF"/>
              </a:solidFill>
              <a:latin typeface="Times New Roman" panose="02020603050405020304" pitchFamily="18" charset="0"/>
              <a:cs typeface="Times New Roman" panose="02020603050405020304" pitchFamily="18" charset="0"/>
            </a:endParaRPr>
          </a:p>
          <a:p>
            <a:pPr marL="0" indent="0">
              <a:buNone/>
            </a:pPr>
            <a:endParaRPr lang="en-US" sz="2000" dirty="0" smtClean="0">
              <a:solidFill>
                <a:srgbClr val="0066FF"/>
              </a:solidFill>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Официальный информационный </a:t>
            </a:r>
            <a:r>
              <a:rPr lang="ru-RU" sz="2000" dirty="0" smtClean="0">
                <a:latin typeface="Times New Roman" panose="02020603050405020304" pitchFamily="18" charset="0"/>
                <a:cs typeface="Times New Roman" panose="02020603050405020304" pitchFamily="18" charset="0"/>
              </a:rPr>
              <a:t>портал</a:t>
            </a:r>
            <a:r>
              <a:rPr lang="en-US" sz="2000" dirty="0" smtClean="0">
                <a:latin typeface="Times New Roman" panose="02020603050405020304" pitchFamily="18" charset="0"/>
                <a:cs typeface="Times New Roman" panose="02020603050405020304" pitchFamily="18" charset="0"/>
              </a:rPr>
              <a:t>  </a:t>
            </a:r>
            <a:r>
              <a:rPr lang="ru-RU" sz="2000" b="1" cap="all" dirty="0" smtClean="0">
                <a:solidFill>
                  <a:srgbClr val="303133"/>
                </a:solidFill>
                <a:latin typeface="Times New Roman" panose="02020603050405020304" pitchFamily="18" charset="0"/>
                <a:cs typeface="Times New Roman" panose="02020603050405020304" pitchFamily="18" charset="0"/>
              </a:rPr>
              <a:t>ГОСУДАРСТВЕННОЙ </a:t>
            </a:r>
            <a:r>
              <a:rPr lang="ru-RU" sz="2000" b="1" cap="all" dirty="0">
                <a:solidFill>
                  <a:srgbClr val="303133"/>
                </a:solidFill>
                <a:latin typeface="Times New Roman" panose="02020603050405020304" pitchFamily="18" charset="0"/>
                <a:cs typeface="Times New Roman" panose="02020603050405020304" pitchFamily="18" charset="0"/>
              </a:rPr>
              <a:t>ИТОГОВОЙ </a:t>
            </a:r>
            <a:r>
              <a:rPr lang="ru-RU" sz="2000" b="1" cap="all" dirty="0" smtClean="0">
                <a:solidFill>
                  <a:srgbClr val="303133"/>
                </a:solidFill>
                <a:latin typeface="Times New Roman" panose="02020603050405020304" pitchFamily="18" charset="0"/>
                <a:cs typeface="Times New Roman" panose="02020603050405020304" pitchFamily="18" charset="0"/>
              </a:rPr>
              <a:t>АТТЕСТАЦИИ</a:t>
            </a:r>
            <a:r>
              <a:rPr lang="en-US" sz="2000" b="1" cap="all" dirty="0" smtClean="0">
                <a:solidFill>
                  <a:srgbClr val="303133"/>
                </a:solidFill>
                <a:latin typeface="Times New Roman" panose="02020603050405020304" pitchFamily="18" charset="0"/>
                <a:cs typeface="Times New Roman" panose="02020603050405020304" pitchFamily="18" charset="0"/>
              </a:rPr>
              <a:t>      </a:t>
            </a:r>
            <a:r>
              <a:rPr lang="en-US" sz="2000" cap="all" dirty="0" smtClean="0">
                <a:solidFill>
                  <a:srgbClr val="0066FF"/>
                </a:solidFill>
                <a:latin typeface="Times New Roman" panose="02020603050405020304" pitchFamily="18" charset="0"/>
                <a:cs typeface="Times New Roman" panose="02020603050405020304" pitchFamily="18" charset="0"/>
                <a:hlinkClick r:id="rId3"/>
              </a:rPr>
              <a:t>http</a:t>
            </a:r>
            <a:r>
              <a:rPr lang="en-US" sz="2000" cap="all" dirty="0">
                <a:solidFill>
                  <a:srgbClr val="0066FF"/>
                </a:solidFill>
                <a:latin typeface="Times New Roman" panose="02020603050405020304" pitchFamily="18" charset="0"/>
                <a:cs typeface="Times New Roman" panose="02020603050405020304" pitchFamily="18" charset="0"/>
                <a:hlinkClick r:id="rId3"/>
              </a:rPr>
              <a:t>://</a:t>
            </a:r>
            <a:r>
              <a:rPr lang="en-US" sz="2000" cap="all" dirty="0" smtClean="0">
                <a:solidFill>
                  <a:srgbClr val="0066FF"/>
                </a:solidFill>
                <a:latin typeface="Times New Roman" panose="02020603050405020304" pitchFamily="18" charset="0"/>
                <a:cs typeface="Times New Roman" panose="02020603050405020304" pitchFamily="18" charset="0"/>
                <a:hlinkClick r:id="rId3"/>
              </a:rPr>
              <a:t>gia.edu.ru</a:t>
            </a:r>
            <a:endParaRPr lang="ru-RU" sz="2000" cap="all" dirty="0" smtClean="0">
              <a:solidFill>
                <a:srgbClr val="0066FF"/>
              </a:solidFill>
              <a:latin typeface="Times New Roman" panose="02020603050405020304" pitchFamily="18" charset="0"/>
              <a:cs typeface="Times New Roman" panose="02020603050405020304" pitchFamily="18" charset="0"/>
            </a:endParaRPr>
          </a:p>
          <a:p>
            <a:pPr marL="0" indent="0">
              <a:buNone/>
            </a:pPr>
            <a:endParaRPr lang="en-US" sz="2000" cap="all" dirty="0" smtClean="0">
              <a:solidFill>
                <a:srgbClr val="0066FF"/>
              </a:solidFill>
              <a:latin typeface="Times New Roman" panose="02020603050405020304" pitchFamily="18" charset="0"/>
              <a:cs typeface="Times New Roman" panose="02020603050405020304" pitchFamily="18" charset="0"/>
            </a:endParaRPr>
          </a:p>
          <a:p>
            <a:r>
              <a:rPr lang="ru-RU" sz="2000" b="1" dirty="0">
                <a:solidFill>
                  <a:srgbClr val="341902"/>
                </a:solidFill>
                <a:latin typeface="Times New Roman" panose="02020603050405020304" pitchFamily="18" charset="0"/>
                <a:cs typeface="Times New Roman" panose="02020603050405020304" pitchFamily="18" charset="0"/>
              </a:rPr>
              <a:t>«Федеральный институт педагогических измерений</a:t>
            </a:r>
            <a:r>
              <a:rPr lang="ru-RU" sz="2000" b="1" dirty="0" smtClean="0">
                <a:solidFill>
                  <a:srgbClr val="341902"/>
                </a:solidFill>
                <a:latin typeface="Times New Roman" panose="02020603050405020304" pitchFamily="18" charset="0"/>
                <a:cs typeface="Times New Roman" panose="02020603050405020304" pitchFamily="18" charset="0"/>
              </a:rPr>
              <a:t>»</a:t>
            </a:r>
            <a:r>
              <a:rPr lang="en-US" sz="2000" b="1" dirty="0">
                <a:solidFill>
                  <a:srgbClr val="341902"/>
                </a:solidFill>
                <a:latin typeface="Times New Roman" panose="02020603050405020304" pitchFamily="18" charset="0"/>
                <a:cs typeface="Times New Roman" panose="02020603050405020304" pitchFamily="18" charset="0"/>
              </a:rPr>
              <a:t> </a:t>
            </a:r>
            <a:r>
              <a:rPr lang="en-US" sz="2000" dirty="0">
                <a:solidFill>
                  <a:srgbClr val="0066FF"/>
                </a:solidFill>
                <a:latin typeface="Times New Roman" panose="02020603050405020304" pitchFamily="18" charset="0"/>
                <a:cs typeface="Times New Roman" panose="02020603050405020304" pitchFamily="18" charset="0"/>
                <a:hlinkClick r:id="rId4"/>
              </a:rPr>
              <a:t>http://</a:t>
            </a:r>
            <a:r>
              <a:rPr lang="en-US" sz="2000" dirty="0" smtClean="0">
                <a:solidFill>
                  <a:srgbClr val="0066FF"/>
                </a:solidFill>
                <a:latin typeface="Times New Roman" panose="02020603050405020304" pitchFamily="18" charset="0"/>
                <a:cs typeface="Times New Roman" panose="02020603050405020304" pitchFamily="18" charset="0"/>
                <a:hlinkClick r:id="rId4"/>
              </a:rPr>
              <a:t>fipi.ru</a:t>
            </a:r>
            <a:endParaRPr lang="ru-RU" sz="2000" dirty="0" smtClean="0">
              <a:solidFill>
                <a:srgbClr val="0066FF"/>
              </a:solidFill>
              <a:latin typeface="Times New Roman" panose="02020603050405020304" pitchFamily="18" charset="0"/>
              <a:cs typeface="Times New Roman" panose="02020603050405020304" pitchFamily="18" charset="0"/>
            </a:endParaRPr>
          </a:p>
          <a:p>
            <a:pPr marL="0" indent="0">
              <a:buNone/>
            </a:pPr>
            <a:endParaRPr lang="en-US" sz="2000" dirty="0" smtClean="0">
              <a:solidFill>
                <a:srgbClr val="0066FF"/>
              </a:solidFill>
              <a:latin typeface="Times New Roman" panose="02020603050405020304" pitchFamily="18" charset="0"/>
              <a:cs typeface="Times New Roman" panose="02020603050405020304" pitchFamily="18" charset="0"/>
            </a:endParaRPr>
          </a:p>
          <a:p>
            <a:r>
              <a:rPr lang="ru-RU" sz="2000" b="1" dirty="0">
                <a:solidFill>
                  <a:srgbClr val="3B3B3B"/>
                </a:solidFill>
                <a:latin typeface="Times New Roman" panose="02020603050405020304" pitchFamily="18" charset="0"/>
                <a:cs typeface="Times New Roman" panose="02020603050405020304" pitchFamily="18" charset="0"/>
              </a:rPr>
              <a:t>Открытый банк заданий О</a:t>
            </a:r>
            <a:r>
              <a:rPr lang="ru-RU" sz="2000" b="1" dirty="0" smtClean="0">
                <a:solidFill>
                  <a:srgbClr val="3B3B3B"/>
                </a:solidFill>
                <a:latin typeface="Times New Roman" panose="02020603050405020304" pitchFamily="18" charset="0"/>
                <a:cs typeface="Times New Roman" panose="02020603050405020304" pitchFamily="18" charset="0"/>
              </a:rPr>
              <a:t>ГЭ</a:t>
            </a:r>
            <a:r>
              <a:rPr lang="en-US" sz="2000" dirty="0">
                <a:solidFill>
                  <a:srgbClr val="3B3B3B"/>
                </a:solidFill>
                <a:latin typeface="Times New Roman" panose="02020603050405020304" pitchFamily="18" charset="0"/>
                <a:cs typeface="Times New Roman" panose="02020603050405020304" pitchFamily="18" charset="0"/>
              </a:rPr>
              <a:t> </a:t>
            </a:r>
            <a:r>
              <a:rPr lang="en-US" sz="2000" u="sng" dirty="0">
                <a:solidFill>
                  <a:srgbClr val="018FE2"/>
                </a:solidFill>
                <a:latin typeface="Times New Roman" panose="02020603050405020304" pitchFamily="18" charset="0"/>
                <a:cs typeface="Times New Roman" panose="02020603050405020304" pitchFamily="18" charset="0"/>
                <a:hlinkClick r:id="rId5"/>
              </a:rPr>
              <a:t>http://</a:t>
            </a:r>
            <a:r>
              <a:rPr lang="en-US" sz="2000" u="sng" dirty="0" smtClean="0">
                <a:solidFill>
                  <a:srgbClr val="018FE2"/>
                </a:solidFill>
                <a:latin typeface="Times New Roman" panose="02020603050405020304" pitchFamily="18" charset="0"/>
                <a:cs typeface="Times New Roman" panose="02020603050405020304" pitchFamily="18" charset="0"/>
                <a:hlinkClick r:id="rId5"/>
              </a:rPr>
              <a:t>opengia.ru</a:t>
            </a:r>
            <a:endParaRPr lang="ru-RU" sz="2000" u="sng" dirty="0" smtClean="0">
              <a:solidFill>
                <a:srgbClr val="018FE2"/>
              </a:solidFill>
              <a:latin typeface="Times New Roman" panose="02020603050405020304" pitchFamily="18" charset="0"/>
              <a:cs typeface="Times New Roman" panose="02020603050405020304" pitchFamily="18" charset="0"/>
            </a:endParaRPr>
          </a:p>
          <a:p>
            <a:pPr marL="0" indent="0">
              <a:buNone/>
            </a:pPr>
            <a:endParaRPr lang="en-US" sz="2000" u="sng" dirty="0" smtClean="0">
              <a:solidFill>
                <a:srgbClr val="018FE2"/>
              </a:solidFill>
              <a:latin typeface="Times New Roman" panose="02020603050405020304" pitchFamily="18" charset="0"/>
              <a:cs typeface="Times New Roman" panose="02020603050405020304" pitchFamily="18" charset="0"/>
            </a:endParaRPr>
          </a:p>
          <a:p>
            <a:r>
              <a:rPr lang="ru-RU" sz="2000" b="1" cap="all" dirty="0">
                <a:solidFill>
                  <a:srgbClr val="000000"/>
                </a:solidFill>
                <a:latin typeface="CAMBRIA"/>
              </a:rPr>
              <a:t>ФЕДЕРАЛЬНАЯ СЛУЖБА</a:t>
            </a:r>
            <a:br>
              <a:rPr lang="ru-RU" sz="2000" b="1" cap="all" dirty="0">
                <a:solidFill>
                  <a:srgbClr val="000000"/>
                </a:solidFill>
                <a:latin typeface="CAMBRIA"/>
              </a:rPr>
            </a:br>
            <a:r>
              <a:rPr lang="ru-RU" sz="2000" b="1" cap="all" dirty="0">
                <a:solidFill>
                  <a:srgbClr val="000000"/>
                </a:solidFill>
                <a:latin typeface="CAMBRIA"/>
              </a:rPr>
              <a:t>ПО НАДЗОРУ В СФЕРЕ ОБРАЗОВАНИЯ И </a:t>
            </a:r>
            <a:r>
              <a:rPr lang="ru-RU" sz="2000" b="1" cap="all" dirty="0" err="1" smtClean="0">
                <a:solidFill>
                  <a:srgbClr val="000000"/>
                </a:solidFill>
                <a:latin typeface="CAMBRIA"/>
              </a:rPr>
              <a:t>НАУКи</a:t>
            </a:r>
            <a:r>
              <a:rPr lang="ru-RU" sz="2000" b="1" cap="all" dirty="0">
                <a:solidFill>
                  <a:srgbClr val="000000"/>
                </a:solidFill>
                <a:latin typeface="CAMBRIA"/>
              </a:rPr>
              <a:t> </a:t>
            </a:r>
            <a:r>
              <a:rPr lang="en-US" sz="2000" b="1" cap="all" dirty="0" smtClean="0">
                <a:solidFill>
                  <a:srgbClr val="0066FF"/>
                </a:solidFill>
                <a:latin typeface="CAMBRIA"/>
              </a:rPr>
              <a:t>obrnadzor.gov.ru</a:t>
            </a:r>
            <a:endParaRPr lang="ru-RU" sz="2000" cap="all" dirty="0">
              <a:solidFill>
                <a:srgbClr val="0066FF"/>
              </a:solidFill>
              <a:latin typeface="Times New Roman" panose="02020603050405020304" pitchFamily="18" charset="0"/>
              <a:cs typeface="Times New Roman" panose="02020603050405020304" pitchFamily="18" charset="0"/>
            </a:endParaRPr>
          </a:p>
          <a:p>
            <a:endParaRPr lang="en-US" dirty="0" smtClean="0">
              <a:solidFill>
                <a:srgbClr val="0066FF"/>
              </a:solidFill>
            </a:endParaRPr>
          </a:p>
          <a:p>
            <a:endParaRPr lang="ru-RU" dirty="0"/>
          </a:p>
        </p:txBody>
      </p:sp>
    </p:spTree>
    <p:extLst>
      <p:ext uri="{BB962C8B-B14F-4D97-AF65-F5344CB8AC3E}">
        <p14:creationId xmlns:p14="http://schemas.microsoft.com/office/powerpoint/2010/main" val="4279611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ocmko.ru/images/stories/in_img_20111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82224"/>
            <a:ext cx="7848600" cy="8883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170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6" name="Text Box 8"/>
          <p:cNvSpPr txBox="1">
            <a:spLocks noChangeArrowheads="1"/>
          </p:cNvSpPr>
          <p:nvPr/>
        </p:nvSpPr>
        <p:spPr bwMode="gray">
          <a:xfrm>
            <a:off x="1143000" y="3048000"/>
            <a:ext cx="3048000" cy="1877437"/>
          </a:xfrm>
          <a:prstGeom prst="rect">
            <a:avLst/>
          </a:prstGeom>
          <a:noFill/>
          <a:ln w="9525" algn="ctr">
            <a:noFill/>
            <a:miter lim="800000"/>
            <a:headEnd/>
            <a:tailEnd/>
          </a:ln>
          <a:effectLst/>
        </p:spPr>
        <p:txBody>
          <a:bodyPr wrap="square">
            <a:spAutoFit/>
          </a:bodyPr>
          <a:lstStyle/>
          <a:p>
            <a:pPr algn="ctr"/>
            <a:r>
              <a:rPr lang="ru-RU" sz="3600" b="1" dirty="0" smtClean="0">
                <a:solidFill>
                  <a:srgbClr val="0070C0"/>
                </a:solidFill>
                <a:effectLst>
                  <a:outerShdw blurRad="38100" dist="38100" dir="2700000" algn="tl">
                    <a:srgbClr val="000000">
                      <a:alpha val="43137"/>
                    </a:srgbClr>
                  </a:outerShdw>
                </a:effectLst>
                <a:latin typeface="Georgia" pitchFamily="18" charset="0"/>
              </a:rPr>
              <a:t>ЕГЭ</a:t>
            </a:r>
            <a:endParaRPr lang="ru-RU" sz="3600" dirty="0" smtClean="0">
              <a:solidFill>
                <a:srgbClr val="0070C0"/>
              </a:solidFill>
              <a:effectLst>
                <a:outerShdw blurRad="38100" dist="38100" dir="2700000" algn="tl">
                  <a:srgbClr val="000000">
                    <a:alpha val="43137"/>
                  </a:srgbClr>
                </a:outerShdw>
              </a:effectLst>
              <a:latin typeface="Georgia" pitchFamily="18" charset="0"/>
            </a:endParaRP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ОУ текущего года;</a:t>
            </a: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прошлых лет, не получившие аттестат. </a:t>
            </a:r>
          </a:p>
          <a:p>
            <a:pPr algn="l">
              <a:buFont typeface="Wingdings" pitchFamily="2" charset="2"/>
              <a:buChar char="ü"/>
            </a:pPr>
            <a:endParaRPr lang="en-US" sz="1600" dirty="0">
              <a:solidFill>
                <a:srgbClr val="000000"/>
              </a:solidFill>
            </a:endParaRPr>
          </a:p>
        </p:txBody>
      </p:sp>
      <p:grpSp>
        <p:nvGrpSpPr>
          <p:cNvPr id="2" name="Group 15"/>
          <p:cNvGrpSpPr>
            <a:grpSpLocks/>
          </p:cNvGrpSpPr>
          <p:nvPr/>
        </p:nvGrpSpPr>
        <p:grpSpPr bwMode="auto">
          <a:xfrm>
            <a:off x="4724400" y="1447800"/>
            <a:ext cx="3581400" cy="3124200"/>
            <a:chOff x="2880" y="1344"/>
            <a:chExt cx="2256" cy="1968"/>
          </a:xfrm>
        </p:grpSpPr>
        <p:sp>
          <p:nvSpPr>
            <p:cNvPr id="498698" name="AutoShape 10"/>
            <p:cNvSpPr>
              <a:spLocks noChangeArrowheads="1"/>
            </p:cNvSpPr>
            <p:nvPr/>
          </p:nvSpPr>
          <p:spPr bwMode="gray">
            <a:xfrm>
              <a:off x="2894" y="1872"/>
              <a:ext cx="2112" cy="1440"/>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ru-RU"/>
            </a:p>
          </p:txBody>
        </p:sp>
        <p:grpSp>
          <p:nvGrpSpPr>
            <p:cNvPr id="3" name="Group 12"/>
            <p:cNvGrpSpPr>
              <a:grpSpLocks/>
            </p:cNvGrpSpPr>
            <p:nvPr/>
          </p:nvGrpSpPr>
          <p:grpSpPr bwMode="auto">
            <a:xfrm>
              <a:off x="2880" y="1344"/>
              <a:ext cx="498" cy="1245"/>
              <a:chOff x="2880" y="1344"/>
              <a:chExt cx="498" cy="1245"/>
            </a:xfrm>
          </p:grpSpPr>
          <p:sp>
            <p:nvSpPr>
              <p:cNvPr id="498701" name="Freeform 13"/>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ru-RU"/>
              </a:p>
            </p:txBody>
          </p:sp>
          <p:sp>
            <p:nvSpPr>
              <p:cNvPr id="498702" name="Freeform 14"/>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ru-RU"/>
              </a:p>
            </p:txBody>
          </p:sp>
        </p:grpSp>
        <p:sp>
          <p:nvSpPr>
            <p:cNvPr id="498699" name="Text Box 11"/>
            <p:cNvSpPr txBox="1">
              <a:spLocks noChangeArrowheads="1"/>
            </p:cNvSpPr>
            <p:nvPr/>
          </p:nvSpPr>
          <p:spPr bwMode="gray">
            <a:xfrm>
              <a:off x="3120" y="1920"/>
              <a:ext cx="2016" cy="1338"/>
            </a:xfrm>
            <a:prstGeom prst="rect">
              <a:avLst/>
            </a:prstGeom>
            <a:noFill/>
            <a:ln w="9525" algn="ctr">
              <a:noFill/>
              <a:miter lim="800000"/>
              <a:headEnd/>
              <a:tailEnd/>
            </a:ln>
            <a:effectLst/>
          </p:spPr>
          <p:txBody>
            <a:bodyPr wrap="square">
              <a:spAutoFit/>
            </a:bodyPr>
            <a:lstStyle/>
            <a:p>
              <a:pPr algn="ctr"/>
              <a:r>
                <a:rPr lang="ru-RU" sz="3600" b="1" dirty="0" smtClean="0">
                  <a:solidFill>
                    <a:schemeClr val="accent3">
                      <a:lumMod val="75000"/>
                    </a:schemeClr>
                  </a:solidFill>
                  <a:effectLst>
                    <a:outerShdw blurRad="38100" dist="38100" dir="2700000" algn="tl">
                      <a:srgbClr val="000000">
                        <a:alpha val="43137"/>
                      </a:srgbClr>
                    </a:outerShdw>
                  </a:effectLst>
                  <a:latin typeface="Georgia" pitchFamily="18" charset="0"/>
                </a:rPr>
                <a:t>ГВЭ-11</a:t>
              </a:r>
            </a:p>
            <a:p>
              <a:pPr marL="179388" indent="-179388" eaLnBrk="0" hangingPunct="0">
                <a:buFont typeface="Wingdings" pitchFamily="2" charset="2"/>
                <a:buChar char="ü"/>
              </a:pPr>
              <a:r>
                <a:rPr lang="ru-RU" sz="1600" dirty="0" smtClean="0">
                  <a:effectLst>
                    <a:outerShdw blurRad="38100" dist="38100" dir="2700000" algn="tl">
                      <a:srgbClr val="000000">
                        <a:alpha val="43137"/>
                      </a:srgbClr>
                    </a:outerShdw>
                  </a:effectLst>
                  <a:latin typeface="Times New Roman" pitchFamily="18" charset="0"/>
                  <a:cs typeface="Times New Roman" pitchFamily="18" charset="0"/>
                </a:rPr>
                <a:t> обучающиеся с </a:t>
              </a:r>
              <a:r>
                <a:rPr lang="ru-RU" sz="1600" dirty="0" smtClean="0">
                  <a:solidFill>
                    <a:srgbClr val="1C1C1C"/>
                  </a:solidFill>
                  <a:effectLst>
                    <a:outerShdw blurRad="38100" dist="38100" dir="2700000" algn="tl">
                      <a:srgbClr val="000000">
                        <a:alpha val="43137"/>
                      </a:srgbClr>
                    </a:outerShdw>
                  </a:effectLst>
                  <a:latin typeface="Times New Roman" pitchFamily="18" charset="0"/>
                  <a:cs typeface="Times New Roman" pitchFamily="18" charset="0"/>
                </a:rPr>
                <a:t>ОВЗ, дети- инвалиды, инвалиды;</a:t>
              </a:r>
            </a:p>
            <a:p>
              <a:pPr marL="179388" indent="-179388" eaLnBrk="0" hangingPunct="0">
                <a:buFont typeface="Wingdings" pitchFamily="2" charset="2"/>
                <a:buChar char="ü"/>
              </a:pPr>
              <a:r>
                <a:rPr lang="ru-RU" sz="1600" dirty="0" smtClean="0">
                  <a:solidFill>
                    <a:srgbClr val="1C1C1C"/>
                  </a:solidFill>
                  <a:effectLst>
                    <a:outerShdw blurRad="38100" dist="38100" dir="2700000" algn="tl">
                      <a:srgbClr val="000000">
                        <a:alpha val="43137"/>
                      </a:srgbClr>
                    </a:outerShdw>
                  </a:effectLst>
                  <a:latin typeface="Times New Roman" pitchFamily="18" charset="0"/>
                  <a:cs typeface="Times New Roman" pitchFamily="18" charset="0"/>
                </a:rPr>
                <a:t> обучающиеся в учреждениях,        исполняющих наказание в виде лишения свободы.</a:t>
              </a:r>
            </a:p>
            <a:p>
              <a:pPr eaLnBrk="0" hangingPunct="0"/>
              <a:endParaRPr lang="ru-RU" sz="1600" dirty="0" smtClean="0">
                <a:solidFill>
                  <a:srgbClr val="1C1C1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16" name="Заголовок 1"/>
          <p:cNvSpPr>
            <a:spLocks noGrp="1"/>
          </p:cNvSpPr>
          <p:nvPr>
            <p:ph type="title"/>
          </p:nvPr>
        </p:nvSpPr>
        <p:spPr>
          <a:xfrm>
            <a:off x="457200" y="152400"/>
            <a:ext cx="8229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solidFill>
                  <a:schemeClr val="tx2">
                    <a:lumMod val="75000"/>
                  </a:schemeClr>
                </a:solidFill>
                <a:effectLst>
                  <a:outerShdw blurRad="50800" dist="39000" dir="5460000" algn="tl">
                    <a:srgbClr val="000000">
                      <a:alpha val="38000"/>
                    </a:srgbClr>
                  </a:outerShdw>
                </a:effectLst>
                <a:latin typeface="Georgia" pitchFamily="18" charset="0"/>
              </a:rPr>
              <a:t>Формы ГИА </a:t>
            </a:r>
            <a:br>
              <a:rPr lang="ru-RU" b="1" dirty="0" smtClean="0">
                <a:ln w="11430"/>
                <a:solidFill>
                  <a:schemeClr val="tx2">
                    <a:lumMod val="75000"/>
                  </a:schemeClr>
                </a:solidFill>
                <a:effectLst>
                  <a:outerShdw blurRad="50800" dist="39000" dir="5460000" algn="tl">
                    <a:srgbClr val="000000">
                      <a:alpha val="38000"/>
                    </a:srgbClr>
                  </a:outerShdw>
                </a:effectLst>
                <a:latin typeface="Georgia" pitchFamily="18" charset="0"/>
              </a:rPr>
            </a:br>
            <a:r>
              <a:rPr lang="ru-RU" b="1" dirty="0" smtClean="0">
                <a:ln w="11430"/>
                <a:solidFill>
                  <a:schemeClr val="tx2">
                    <a:lumMod val="75000"/>
                  </a:schemeClr>
                </a:solidFill>
                <a:effectLst>
                  <a:outerShdw blurRad="50800" dist="39000" dir="5460000" algn="tl">
                    <a:srgbClr val="000000">
                      <a:alpha val="38000"/>
                    </a:srgbClr>
                  </a:outerShdw>
                </a:effectLst>
                <a:latin typeface="Georgia" pitchFamily="18" charset="0"/>
              </a:rPr>
              <a:t>для 11 классов</a:t>
            </a:r>
            <a:endParaRPr lang="ru-RU" b="1" dirty="0">
              <a:ln w="11430"/>
              <a:solidFill>
                <a:schemeClr val="tx2">
                  <a:lumMod val="75000"/>
                </a:schemeClr>
              </a:solidFill>
              <a:effectLst>
                <a:outerShdw blurRad="50800" dist="39000" dir="5460000" algn="tl">
                  <a:srgbClr val="000000">
                    <a:alpha val="38000"/>
                  </a:srgbClr>
                </a:outerShdw>
              </a:effectLst>
              <a:latin typeface="Georgia" pitchFamily="18" charset="0"/>
            </a:endParaRPr>
          </a:p>
        </p:txBody>
      </p:sp>
      <p:sp>
        <p:nvSpPr>
          <p:cNvPr id="18" name="Прямоугольник 17"/>
          <p:cNvSpPr/>
          <p:nvPr/>
        </p:nvSpPr>
        <p:spPr>
          <a:xfrm>
            <a:off x="152400" y="4800600"/>
            <a:ext cx="8839200" cy="1831271"/>
          </a:xfrm>
          <a:prstGeom prst="rect">
            <a:avLst/>
          </a:prstGeom>
        </p:spPr>
        <p:txBody>
          <a:bodyPr wrap="square">
            <a:spAutoFit/>
          </a:bodyPr>
          <a:lstStyle/>
          <a:p>
            <a:pPr algn="just"/>
            <a:r>
              <a:rPr lang="ru-RU" dirty="0" smtClean="0">
                <a:ln w="1905"/>
                <a:effectLst>
                  <a:innerShdw blurRad="69850" dist="43180" dir="5400000">
                    <a:srgbClr val="000000">
                      <a:alpha val="65000"/>
                    </a:srgbClr>
                  </a:innerShdw>
                </a:effectLst>
                <a:latin typeface="Times New Roman" pitchFamily="18" charset="0"/>
                <a:cs typeface="Times New Roman" pitchFamily="18" charset="0"/>
              </a:rPr>
              <a:t>     К ГИА допускается обучающийся, не имеющий академической задолженности, </a:t>
            </a:r>
          </a:p>
          <a:p>
            <a:pPr algn="just">
              <a:spcAft>
                <a:spcPts val="600"/>
              </a:spcAft>
            </a:pPr>
            <a:r>
              <a:rPr lang="ru-RU" b="1" u="sng" dirty="0" smtClean="0">
                <a:ln w="1905"/>
                <a:solidFill>
                  <a:srgbClr val="FF0000"/>
                </a:solidFill>
                <a:effectLst>
                  <a:innerShdw blurRad="69850" dist="43180" dir="5400000">
                    <a:srgbClr val="000000">
                      <a:alpha val="65000"/>
                    </a:srgbClr>
                  </a:innerShdw>
                </a:effectLst>
                <a:latin typeface="Times New Roman" pitchFamily="18" charset="0"/>
                <a:cs typeface="Times New Roman" pitchFamily="18" charset="0"/>
              </a:rPr>
              <a:t>в том числе за итоговое сочинение (изложение)</a:t>
            </a:r>
            <a:r>
              <a:rPr lang="ru-RU" b="1" dirty="0" smtClean="0">
                <a:ln w="1905"/>
                <a:effectLst>
                  <a:innerShdw blurRad="69850" dist="43180" dir="5400000">
                    <a:srgbClr val="000000">
                      <a:alpha val="65000"/>
                    </a:srgbClr>
                  </a:innerShdw>
                </a:effectLst>
                <a:latin typeface="Times New Roman" pitchFamily="18" charset="0"/>
                <a:cs typeface="Times New Roman" pitchFamily="18" charset="0"/>
              </a:rPr>
              <a:t>, </a:t>
            </a:r>
            <a:r>
              <a:rPr lang="ru-RU" dirty="0" smtClean="0">
                <a:ln w="1905"/>
                <a:effectLst>
                  <a:innerShdw blurRad="69850" dist="43180" dir="5400000">
                    <a:srgbClr val="000000">
                      <a:alpha val="65000"/>
                    </a:srgbClr>
                  </a:innerShdw>
                </a:effectLst>
                <a:latin typeface="Times New Roman" pitchFamily="18" charset="0"/>
                <a:cs typeface="Times New Roman" pitchFamily="18" charset="0"/>
              </a:rPr>
              <a:t>и в полном объёме выполнивший учебный план…</a:t>
            </a:r>
          </a:p>
          <a:p>
            <a:pPr algn="just"/>
            <a:r>
              <a:rPr lang="ru-RU" sz="1700" b="1" dirty="0" smtClean="0">
                <a:ln w="1905"/>
                <a:effectLst>
                  <a:innerShdw blurRad="69850" dist="43180" dir="5400000">
                    <a:srgbClr val="000000">
                      <a:alpha val="65000"/>
                    </a:srgbClr>
                  </a:innerShdw>
                </a:effectLst>
                <a:latin typeface="Times New Roman" pitchFamily="18" charset="0"/>
                <a:cs typeface="Times New Roman" pitchFamily="18" charset="0"/>
              </a:rPr>
              <a:t>(приказ </a:t>
            </a:r>
            <a:r>
              <a:rPr lang="ru-RU" sz="1700" b="1" dirty="0" err="1" smtClean="0">
                <a:ln w="1905"/>
                <a:effectLst>
                  <a:innerShdw blurRad="69850" dist="43180" dir="5400000">
                    <a:srgbClr val="000000">
                      <a:alpha val="65000"/>
                    </a:srgbClr>
                  </a:innerShdw>
                </a:effectLst>
                <a:latin typeface="Times New Roman" pitchFamily="18" charset="0"/>
                <a:cs typeface="Times New Roman" pitchFamily="18" charset="0"/>
              </a:rPr>
              <a:t>Минобрнауки</a:t>
            </a:r>
            <a:r>
              <a:rPr lang="ru-RU" sz="1700" b="1" dirty="0" smtClean="0">
                <a:ln w="1905"/>
                <a:effectLst>
                  <a:innerShdw blurRad="69850" dist="43180" dir="5400000">
                    <a:srgbClr val="000000">
                      <a:alpha val="65000"/>
                    </a:srgbClr>
                  </a:innerShdw>
                </a:effectLst>
                <a:latin typeface="Times New Roman" pitchFamily="18" charset="0"/>
                <a:cs typeface="Times New Roman" pitchFamily="18" charset="0"/>
              </a:rPr>
              <a:t> РФ от 05.08.2014 № 923 «О внесении изменений в Порядок проведения ГИА по образовательным программам среднего образования, утверждённый приказом </a:t>
            </a:r>
            <a:r>
              <a:rPr lang="ru-RU" sz="1700" b="1" dirty="0" err="1" smtClean="0">
                <a:ln w="1905"/>
                <a:effectLst>
                  <a:innerShdw blurRad="69850" dist="43180" dir="5400000">
                    <a:srgbClr val="000000">
                      <a:alpha val="65000"/>
                    </a:srgbClr>
                  </a:innerShdw>
                </a:effectLst>
                <a:latin typeface="Times New Roman" pitchFamily="18" charset="0"/>
                <a:cs typeface="Times New Roman" pitchFamily="18" charset="0"/>
              </a:rPr>
              <a:t>Минобрнауки</a:t>
            </a:r>
            <a:r>
              <a:rPr lang="ru-RU" sz="1700" b="1" dirty="0" smtClean="0">
                <a:ln w="1905"/>
                <a:effectLst>
                  <a:innerShdw blurRad="69850" dist="43180" dir="5400000">
                    <a:srgbClr val="000000">
                      <a:alpha val="65000"/>
                    </a:srgbClr>
                  </a:innerShdw>
                </a:effectLst>
                <a:latin typeface="Times New Roman" pitchFamily="18" charset="0"/>
                <a:cs typeface="Times New Roman" pitchFamily="18" charset="0"/>
              </a:rPr>
              <a:t> РФ от 26.12.2013 № 1400 »)</a:t>
            </a:r>
            <a:endParaRPr lang="ru-RU" sz="1700" b="1" dirty="0">
              <a:ln w="1905"/>
              <a:effectLst>
                <a:innerShdw blurRad="69850" dist="43180" dir="5400000">
                  <a:srgbClr val="000000">
                    <a:alpha val="65000"/>
                  </a:srgbClr>
                </a:innerShdw>
              </a:effectLst>
              <a:latin typeface="Times New Roman" pitchFamily="18" charset="0"/>
              <a:cs typeface="Times New Roman" pitchFamily="18" charset="0"/>
            </a:endParaRPr>
          </a:p>
        </p:txBody>
      </p:sp>
      <p:grpSp>
        <p:nvGrpSpPr>
          <p:cNvPr id="4" name="Group 2"/>
          <p:cNvGrpSpPr>
            <a:grpSpLocks/>
          </p:cNvGrpSpPr>
          <p:nvPr/>
        </p:nvGrpSpPr>
        <p:grpSpPr bwMode="auto">
          <a:xfrm>
            <a:off x="609600" y="1447800"/>
            <a:ext cx="3381375" cy="3124200"/>
            <a:chOff x="672" y="1344"/>
            <a:chExt cx="2130" cy="1968"/>
          </a:xfrm>
        </p:grpSpPr>
        <p:sp>
          <p:nvSpPr>
            <p:cNvPr id="20" name="AutoShape 3"/>
            <p:cNvSpPr>
              <a:spLocks noChangeArrowheads="1"/>
            </p:cNvSpPr>
            <p:nvPr/>
          </p:nvSpPr>
          <p:spPr bwMode="gray">
            <a:xfrm>
              <a:off x="672" y="1872"/>
              <a:ext cx="2112" cy="1440"/>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ru-RU"/>
            </a:p>
          </p:txBody>
        </p:sp>
        <p:grpSp>
          <p:nvGrpSpPr>
            <p:cNvPr id="5" name="Group 4"/>
            <p:cNvGrpSpPr>
              <a:grpSpLocks/>
            </p:cNvGrpSpPr>
            <p:nvPr/>
          </p:nvGrpSpPr>
          <p:grpSpPr bwMode="auto">
            <a:xfrm>
              <a:off x="2304" y="1344"/>
              <a:ext cx="498" cy="1245"/>
              <a:chOff x="2304" y="1344"/>
              <a:chExt cx="498" cy="1245"/>
            </a:xfrm>
          </p:grpSpPr>
          <p:sp>
            <p:nvSpPr>
              <p:cNvPr id="22" name="Freeform 5"/>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ru-RU"/>
              </a:p>
            </p:txBody>
          </p:sp>
          <p:sp>
            <p:nvSpPr>
              <p:cNvPr id="23" name="Freeform 6"/>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ru-RU"/>
              </a:p>
            </p:txBody>
          </p:sp>
        </p:grpSp>
      </p:grpSp>
      <p:sp>
        <p:nvSpPr>
          <p:cNvPr id="24" name="Text Box 8"/>
          <p:cNvSpPr txBox="1">
            <a:spLocks noChangeArrowheads="1"/>
          </p:cNvSpPr>
          <p:nvPr/>
        </p:nvSpPr>
        <p:spPr bwMode="gray">
          <a:xfrm>
            <a:off x="685800" y="2362200"/>
            <a:ext cx="3048000" cy="1877437"/>
          </a:xfrm>
          <a:prstGeom prst="rect">
            <a:avLst/>
          </a:prstGeom>
          <a:noFill/>
          <a:ln w="9525" algn="ctr">
            <a:noFill/>
            <a:miter lim="800000"/>
            <a:headEnd/>
            <a:tailEnd/>
          </a:ln>
          <a:effectLst/>
        </p:spPr>
        <p:txBody>
          <a:bodyPr wrap="square">
            <a:spAutoFit/>
          </a:bodyPr>
          <a:lstStyle/>
          <a:p>
            <a:pPr algn="ctr"/>
            <a:r>
              <a:rPr lang="ru-RU" sz="3600" b="1" dirty="0" smtClean="0">
                <a:solidFill>
                  <a:srgbClr val="0070C0"/>
                </a:solidFill>
                <a:effectLst>
                  <a:outerShdw blurRad="38100" dist="38100" dir="2700000" algn="tl">
                    <a:srgbClr val="000000">
                      <a:alpha val="43137"/>
                    </a:srgbClr>
                  </a:outerShdw>
                </a:effectLst>
                <a:latin typeface="Georgia" pitchFamily="18" charset="0"/>
              </a:rPr>
              <a:t>ЕГЭ</a:t>
            </a:r>
            <a:endParaRPr lang="ru-RU" sz="3600" dirty="0" smtClean="0">
              <a:solidFill>
                <a:srgbClr val="0070C0"/>
              </a:solidFill>
              <a:effectLst>
                <a:outerShdw blurRad="38100" dist="38100" dir="2700000" algn="tl">
                  <a:srgbClr val="000000">
                    <a:alpha val="43137"/>
                  </a:srgbClr>
                </a:outerShdw>
              </a:effectLst>
              <a:latin typeface="Georgia" pitchFamily="18" charset="0"/>
            </a:endParaRP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ОУ текущего года;</a:t>
            </a:r>
          </a:p>
          <a:p>
            <a:pPr>
              <a:buFont typeface="Wingdings" pitchFamily="2" charset="2"/>
              <a:buChar char="ü"/>
            </a:pPr>
            <a:r>
              <a:rPr lang="ru-RU" sz="16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выпускники прошлых лет, не получившие аттестат. </a:t>
            </a:r>
          </a:p>
          <a:p>
            <a:pPr algn="l">
              <a:buFont typeface="Wingdings" pitchFamily="2" charset="2"/>
              <a:buChar char="ü"/>
            </a:pPr>
            <a:endParaRPr lang="en-US" sz="1600" dirty="0">
              <a:solidFill>
                <a:srgbClr val="000000"/>
              </a:solidFill>
            </a:endParaRPr>
          </a:p>
        </p:txBody>
      </p:sp>
      <p:pic>
        <p:nvPicPr>
          <p:cNvPr id="25"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spTree>
    <p:extLst>
      <p:ext uri="{BB962C8B-B14F-4D97-AF65-F5344CB8AC3E}">
        <p14:creationId xmlns:p14="http://schemas.microsoft.com/office/powerpoint/2010/main" val="1431919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Заголовок 1"/>
          <p:cNvSpPr>
            <a:spLocks noGrp="1"/>
          </p:cNvSpPr>
          <p:nvPr>
            <p:ph type="title"/>
          </p:nvPr>
        </p:nvSpPr>
        <p:spPr>
          <a:xfrm>
            <a:off x="457200" y="228600"/>
            <a:ext cx="9372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effectLst>
                  <a:outerShdw blurRad="50800" dist="39000" dir="5460000" algn="tl">
                    <a:srgbClr val="000000">
                      <a:alpha val="38000"/>
                    </a:srgbClr>
                  </a:outerShdw>
                </a:effectLst>
                <a:latin typeface="Georgia" pitchFamily="18" charset="0"/>
              </a:rPr>
              <a:t>сочинение</a:t>
            </a:r>
            <a:endParaRPr lang="ru-RU" sz="4000" b="1" dirty="0">
              <a:ln w="11430"/>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effectLst>
                <a:outerShdw blurRad="50800" dist="39000" dir="5460000" algn="tl">
                  <a:srgbClr val="000000">
                    <a:alpha val="38000"/>
                  </a:srgbClr>
                </a:outerShdw>
              </a:effectLst>
              <a:latin typeface="Georgia" pitchFamily="18" charset="0"/>
            </a:endParaRPr>
          </a:p>
        </p:txBody>
      </p:sp>
      <p:pic>
        <p:nvPicPr>
          <p:cNvPr id="70"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grpSp>
        <p:nvGrpSpPr>
          <p:cNvPr id="83" name="Group 81"/>
          <p:cNvGrpSpPr>
            <a:grpSpLocks/>
          </p:cNvGrpSpPr>
          <p:nvPr/>
        </p:nvGrpSpPr>
        <p:grpSpPr bwMode="auto">
          <a:xfrm>
            <a:off x="467557" y="1665238"/>
            <a:ext cx="609600" cy="609600"/>
            <a:chOff x="1144" y="3120"/>
            <a:chExt cx="824" cy="816"/>
          </a:xfrm>
        </p:grpSpPr>
        <p:sp>
          <p:nvSpPr>
            <p:cNvPr id="84" name="Oval 61"/>
            <p:cNvSpPr>
              <a:spLocks noChangeArrowheads="1"/>
            </p:cNvSpPr>
            <p:nvPr/>
          </p:nvSpPr>
          <p:spPr bwMode="gray">
            <a:xfrm>
              <a:off x="1152" y="3120"/>
              <a:ext cx="816" cy="816"/>
            </a:xfrm>
            <a:prstGeom prst="ellipse">
              <a:avLst/>
            </a:prstGeom>
            <a:gradFill rotWithShape="1">
              <a:gsLst>
                <a:gs pos="0">
                  <a:srgbClr val="C457D3"/>
                </a:gs>
                <a:gs pos="100000">
                  <a:srgbClr val="C457D3">
                    <a:gamma/>
                    <a:shade val="35686"/>
                    <a:invGamma/>
                  </a:srgbClr>
                </a:gs>
              </a:gsLst>
              <a:path path="shape">
                <a:fillToRect l="50000" t="50000" r="50000" b="50000"/>
              </a:path>
            </a:gradFill>
            <a:ln w="9525">
              <a:noFill/>
              <a:round/>
              <a:headEnd/>
              <a:tailEnd/>
            </a:ln>
            <a:effectLst>
              <a:prstShdw prst="shdw12">
                <a:srgbClr val="001D3A">
                  <a:alpha val="50000"/>
                </a:srgbClr>
              </a:prstShdw>
            </a:effectLst>
          </p:spPr>
          <p:txBody>
            <a:bodyPr wrap="none" anchor="ctr"/>
            <a:lstStyle/>
            <a:p>
              <a:pPr eaLnBrk="1" hangingPunct="1"/>
              <a:endParaRPr lang="ru-RU"/>
            </a:p>
          </p:txBody>
        </p:sp>
        <p:pic>
          <p:nvPicPr>
            <p:cNvPr id="85" name="Picture 69" descr="Picture1"/>
            <p:cNvPicPr>
              <a:picLocks noChangeAspect="1" noChangeArrowheads="1"/>
            </p:cNvPicPr>
            <p:nvPr/>
          </p:nvPicPr>
          <p:blipFill>
            <a:blip r:embed="rId3" cstate="print"/>
            <a:srcRect/>
            <a:stretch>
              <a:fillRect/>
            </a:stretch>
          </p:blipFill>
          <p:spPr bwMode="auto">
            <a:xfrm>
              <a:off x="1144" y="3120"/>
              <a:ext cx="632" cy="680"/>
            </a:xfrm>
            <a:prstGeom prst="rect">
              <a:avLst/>
            </a:prstGeom>
            <a:noFill/>
          </p:spPr>
        </p:pic>
      </p:grpSp>
      <p:sp>
        <p:nvSpPr>
          <p:cNvPr id="7" name="Прямоугольник 6"/>
          <p:cNvSpPr/>
          <p:nvPr/>
        </p:nvSpPr>
        <p:spPr>
          <a:xfrm>
            <a:off x="1077157" y="2274838"/>
            <a:ext cx="7609643" cy="4524315"/>
          </a:xfrm>
          <a:prstGeom prst="rect">
            <a:avLst/>
          </a:prstGeom>
        </p:spPr>
        <p:txBody>
          <a:bodyPr wrap="square">
            <a:spAutoFit/>
          </a:bodyPr>
          <a:lstStyle/>
          <a:p>
            <a:r>
              <a:rPr lang="ru-RU" sz="3200" dirty="0">
                <a:latin typeface="Times New Roman" panose="02020603050405020304" pitchFamily="18" charset="0"/>
                <a:cs typeface="Times New Roman" panose="02020603050405020304" pitchFamily="18" charset="0"/>
              </a:rPr>
              <a:t>Совет по вопросам проведения итогового сочинения при Министерстве образования и науки России под председательством Натальи Солженицыной, президента Русского общественного фонда Александра Солженицына, озвучил открытые тематические направления итоговых сочинений 2015-2016 учебного года.</a:t>
            </a:r>
          </a:p>
        </p:txBody>
      </p:sp>
    </p:spTree>
    <p:extLst>
      <p:ext uri="{BB962C8B-B14F-4D97-AF65-F5344CB8AC3E}">
        <p14:creationId xmlns:p14="http://schemas.microsoft.com/office/powerpoint/2010/main" val="2669908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0"/>
          <p:cNvGrpSpPr>
            <a:grpSpLocks/>
          </p:cNvGrpSpPr>
          <p:nvPr/>
        </p:nvGrpSpPr>
        <p:grpSpPr bwMode="auto">
          <a:xfrm>
            <a:off x="154214" y="1717675"/>
            <a:ext cx="9140976" cy="552450"/>
            <a:chOff x="1491" y="1226"/>
            <a:chExt cx="3023" cy="348"/>
          </a:xfrm>
        </p:grpSpPr>
        <p:sp>
          <p:nvSpPr>
            <p:cNvPr id="305210" name="AutoShape 58"/>
            <p:cNvSpPr>
              <a:spLocks noChangeArrowheads="1"/>
            </p:cNvSpPr>
            <p:nvPr/>
          </p:nvSpPr>
          <p:spPr bwMode="auto">
            <a:xfrm>
              <a:off x="1654" y="1229"/>
              <a:ext cx="2714" cy="345"/>
            </a:xfrm>
            <a:prstGeom prst="roundRect">
              <a:avLst>
                <a:gd name="adj" fmla="val 50000"/>
              </a:avLst>
            </a:prstGeom>
            <a:gradFill rotWithShape="1">
              <a:gsLst>
                <a:gs pos="0">
                  <a:srgbClr val="F5EEB7">
                    <a:gamma/>
                    <a:tint val="57647"/>
                    <a:invGamma/>
                  </a:srgbClr>
                </a:gs>
                <a:gs pos="100000">
                  <a:srgbClr val="F5EEB7"/>
                </a:gs>
              </a:gsLst>
              <a:lin ang="0" scaled="1"/>
            </a:gradFill>
            <a:ln w="38100" algn="ctr">
              <a:solidFill>
                <a:srgbClr val="C5A667"/>
              </a:solidFill>
              <a:round/>
              <a:headEnd/>
              <a:tailEnd/>
            </a:ln>
            <a:effectLst/>
          </p:spPr>
          <p:txBody>
            <a:bodyPr vert="eaVert" wrap="none" anchor="ctr"/>
            <a:lstStyle/>
            <a:p>
              <a:endParaRPr lang="ru-RU"/>
            </a:p>
          </p:txBody>
        </p:sp>
        <p:sp>
          <p:nvSpPr>
            <p:cNvPr id="305214" name="Oval 62"/>
            <p:cNvSpPr>
              <a:spLocks noChangeArrowheads="1"/>
            </p:cNvSpPr>
            <p:nvPr/>
          </p:nvSpPr>
          <p:spPr bwMode="auto">
            <a:xfrm>
              <a:off x="1491" y="1226"/>
              <a:ext cx="231" cy="235"/>
            </a:xfrm>
            <a:prstGeom prst="ellipse">
              <a:avLst/>
            </a:prstGeom>
            <a:gradFill rotWithShape="1">
              <a:gsLst>
                <a:gs pos="0">
                  <a:srgbClr val="FFFFFF">
                    <a:alpha val="50000"/>
                  </a:srgbClr>
                </a:gs>
                <a:gs pos="100000">
                  <a:srgbClr val="FFFFFF">
                    <a:gamma/>
                    <a:shade val="46275"/>
                    <a:invGamma/>
                    <a:alpha val="0"/>
                  </a:srgbClr>
                </a:gs>
              </a:gsLst>
              <a:lin ang="5400000" scaled="1"/>
            </a:gradFill>
            <a:ln w="9525">
              <a:noFill/>
              <a:round/>
              <a:headEnd/>
              <a:tailEnd/>
            </a:ln>
            <a:effectLst/>
          </p:spPr>
          <p:txBody>
            <a:bodyPr wrap="none" anchor="ctr"/>
            <a:lstStyle/>
            <a:p>
              <a:endParaRPr lang="ru-RU"/>
            </a:p>
          </p:txBody>
        </p:sp>
        <p:sp>
          <p:nvSpPr>
            <p:cNvPr id="305215" name="Text Box 63"/>
            <p:cNvSpPr txBox="1">
              <a:spLocks noChangeArrowheads="1"/>
            </p:cNvSpPr>
            <p:nvPr/>
          </p:nvSpPr>
          <p:spPr bwMode="auto">
            <a:xfrm>
              <a:off x="1920" y="1248"/>
              <a:ext cx="2160" cy="288"/>
            </a:xfrm>
            <a:prstGeom prst="rect">
              <a:avLst/>
            </a:prstGeom>
            <a:noFill/>
            <a:ln w="9525" algn="ctr">
              <a:noFill/>
              <a:miter lim="800000"/>
              <a:headEnd/>
              <a:tailEnd/>
            </a:ln>
            <a:effectLst/>
          </p:spPr>
          <p:txBody>
            <a:bodyPr>
              <a:spAutoFit/>
            </a:bodyPr>
            <a:lstStyle/>
            <a:p>
              <a:r>
                <a:rPr lang="en-US" sz="2400" b="1">
                  <a:solidFill>
                    <a:srgbClr val="000000"/>
                  </a:solidFill>
                </a:rPr>
                <a:t>Click to add Title</a:t>
              </a:r>
            </a:p>
          </p:txBody>
        </p:sp>
        <p:sp>
          <p:nvSpPr>
            <p:cNvPr id="305247" name="AutoShape 95"/>
            <p:cNvSpPr>
              <a:spLocks noChangeArrowheads="1"/>
            </p:cNvSpPr>
            <p:nvPr/>
          </p:nvSpPr>
          <p:spPr bwMode="gray">
            <a:xfrm>
              <a:off x="1654" y="1229"/>
              <a:ext cx="2760" cy="345"/>
            </a:xfrm>
            <a:prstGeom prst="roundRect">
              <a:avLst>
                <a:gd name="adj" fmla="val 50000"/>
              </a:avLst>
            </a:prstGeom>
            <a:gradFill rotWithShape="1">
              <a:gsLst>
                <a:gs pos="0">
                  <a:srgbClr val="B1E6FB">
                    <a:gamma/>
                    <a:tint val="24314"/>
                    <a:invGamma/>
                  </a:srgbClr>
                </a:gs>
                <a:gs pos="100000">
                  <a:srgbClr val="B1E6FB"/>
                </a:gs>
              </a:gsLst>
              <a:lin ang="0" scaled="1"/>
            </a:gradFill>
            <a:ln w="38100" algn="ctr">
              <a:solidFill>
                <a:srgbClr val="4CCAE8"/>
              </a:solidFill>
              <a:round/>
              <a:headEnd/>
              <a:tailEnd/>
            </a:ln>
            <a:effectLst/>
          </p:spPr>
          <p:txBody>
            <a:bodyPr vert="eaVert" wrap="none" anchor="ctr"/>
            <a:lstStyle/>
            <a:p>
              <a:endParaRPr lang="ru-RU"/>
            </a:p>
          </p:txBody>
        </p:sp>
        <p:sp>
          <p:nvSpPr>
            <p:cNvPr id="305252" name="Text Box 100"/>
            <p:cNvSpPr txBox="1">
              <a:spLocks noChangeArrowheads="1"/>
            </p:cNvSpPr>
            <p:nvPr/>
          </p:nvSpPr>
          <p:spPr bwMode="gray">
            <a:xfrm>
              <a:off x="1843" y="1248"/>
              <a:ext cx="2671" cy="291"/>
            </a:xfrm>
            <a:prstGeom prst="rect">
              <a:avLst/>
            </a:prstGeom>
            <a:noFill/>
            <a:ln w="9525" algn="ctr">
              <a:noFill/>
              <a:miter lim="800000"/>
              <a:headEnd/>
              <a:tailEnd/>
            </a:ln>
            <a:effectLst/>
          </p:spPr>
          <p:txBody>
            <a:bodyPr wrap="square">
              <a:spAutoFit/>
            </a:bodyPr>
            <a:lstStyle/>
            <a:p>
              <a:r>
                <a:rPr lang="ru-RU" sz="2400" b="1" dirty="0" smtClean="0">
                  <a:solidFill>
                    <a:srgbClr val="000000"/>
                  </a:solidFill>
                  <a:latin typeface="Georgia" pitchFamily="18" charset="0"/>
                </a:rPr>
                <a:t>время</a:t>
              </a:r>
              <a:endParaRPr lang="en-US" sz="2400" b="1" dirty="0">
                <a:solidFill>
                  <a:srgbClr val="000000"/>
                </a:solidFill>
                <a:latin typeface="Georgia" pitchFamily="18" charset="0"/>
              </a:endParaRPr>
            </a:p>
          </p:txBody>
        </p:sp>
      </p:grpSp>
      <p:grpSp>
        <p:nvGrpSpPr>
          <p:cNvPr id="3" name="Group 221"/>
          <p:cNvGrpSpPr>
            <a:grpSpLocks/>
          </p:cNvGrpSpPr>
          <p:nvPr/>
        </p:nvGrpSpPr>
        <p:grpSpPr bwMode="auto">
          <a:xfrm>
            <a:off x="657172" y="2713040"/>
            <a:ext cx="8334427" cy="547688"/>
            <a:chOff x="1654" y="1709"/>
            <a:chExt cx="2714" cy="345"/>
          </a:xfrm>
        </p:grpSpPr>
        <p:sp>
          <p:nvSpPr>
            <p:cNvPr id="305218" name="AutoShape 66"/>
            <p:cNvSpPr>
              <a:spLocks noChangeArrowheads="1"/>
            </p:cNvSpPr>
            <p:nvPr/>
          </p:nvSpPr>
          <p:spPr bwMode="auto">
            <a:xfrm>
              <a:off x="1654" y="1709"/>
              <a:ext cx="2714" cy="345"/>
            </a:xfrm>
            <a:prstGeom prst="roundRect">
              <a:avLst>
                <a:gd name="adj" fmla="val 50000"/>
              </a:avLst>
            </a:prstGeom>
            <a:gradFill rotWithShape="1">
              <a:gsLst>
                <a:gs pos="0">
                  <a:srgbClr val="F5EEB7">
                    <a:gamma/>
                    <a:tint val="57647"/>
                    <a:invGamma/>
                  </a:srgbClr>
                </a:gs>
                <a:gs pos="100000">
                  <a:srgbClr val="F5EEB7"/>
                </a:gs>
              </a:gsLst>
              <a:lin ang="0" scaled="1"/>
            </a:gradFill>
            <a:ln w="38100" algn="ctr">
              <a:solidFill>
                <a:srgbClr val="74A731"/>
              </a:solidFill>
              <a:round/>
              <a:headEnd/>
              <a:tailEnd/>
            </a:ln>
            <a:effectLst/>
          </p:spPr>
          <p:txBody>
            <a:bodyPr vert="eaVert" wrap="none" anchor="ctr"/>
            <a:lstStyle/>
            <a:p>
              <a:endParaRPr lang="ru-RU"/>
            </a:p>
          </p:txBody>
        </p:sp>
        <p:sp>
          <p:nvSpPr>
            <p:cNvPr id="305222" name="Text Box 70"/>
            <p:cNvSpPr txBox="1">
              <a:spLocks noChangeArrowheads="1"/>
            </p:cNvSpPr>
            <p:nvPr/>
          </p:nvSpPr>
          <p:spPr bwMode="auto">
            <a:xfrm>
              <a:off x="1920" y="1728"/>
              <a:ext cx="2160" cy="288"/>
            </a:xfrm>
            <a:prstGeom prst="rect">
              <a:avLst/>
            </a:prstGeom>
            <a:noFill/>
            <a:ln w="9525" algn="ctr">
              <a:noFill/>
              <a:miter lim="800000"/>
              <a:headEnd/>
              <a:tailEnd/>
            </a:ln>
            <a:effectLst/>
          </p:spPr>
          <p:txBody>
            <a:bodyPr>
              <a:spAutoFit/>
            </a:bodyPr>
            <a:lstStyle/>
            <a:p>
              <a:r>
                <a:rPr lang="en-US" sz="2400" b="1">
                  <a:solidFill>
                    <a:srgbClr val="000000"/>
                  </a:solidFill>
                </a:rPr>
                <a:t>Click to add Title</a:t>
              </a:r>
            </a:p>
          </p:txBody>
        </p:sp>
        <p:sp>
          <p:nvSpPr>
            <p:cNvPr id="305255" name="AutoShape 103"/>
            <p:cNvSpPr>
              <a:spLocks noChangeArrowheads="1"/>
            </p:cNvSpPr>
            <p:nvPr/>
          </p:nvSpPr>
          <p:spPr bwMode="gray">
            <a:xfrm>
              <a:off x="1654" y="1709"/>
              <a:ext cx="2714" cy="345"/>
            </a:xfrm>
            <a:prstGeom prst="roundRect">
              <a:avLst>
                <a:gd name="adj" fmla="val 50000"/>
              </a:avLst>
            </a:prstGeom>
            <a:gradFill rotWithShape="1">
              <a:gsLst>
                <a:gs pos="0">
                  <a:srgbClr val="D5D8FF">
                    <a:gamma/>
                    <a:tint val="0"/>
                    <a:invGamma/>
                  </a:srgbClr>
                </a:gs>
                <a:gs pos="100000">
                  <a:srgbClr val="D5D8FF"/>
                </a:gs>
              </a:gsLst>
              <a:lin ang="0" scaled="1"/>
            </a:gradFill>
            <a:ln w="38100" algn="ctr">
              <a:solidFill>
                <a:srgbClr val="6D85E9"/>
              </a:solidFill>
              <a:round/>
              <a:headEnd/>
              <a:tailEnd/>
            </a:ln>
            <a:effectLst/>
          </p:spPr>
          <p:txBody>
            <a:bodyPr vert="eaVert" wrap="none" anchor="ctr"/>
            <a:lstStyle/>
            <a:p>
              <a:endParaRPr lang="ru-RU" dirty="0"/>
            </a:p>
          </p:txBody>
        </p:sp>
        <p:sp>
          <p:nvSpPr>
            <p:cNvPr id="305259" name="Text Box 107"/>
            <p:cNvSpPr txBox="1">
              <a:spLocks noChangeArrowheads="1"/>
            </p:cNvSpPr>
            <p:nvPr/>
          </p:nvSpPr>
          <p:spPr bwMode="gray">
            <a:xfrm>
              <a:off x="1887" y="1728"/>
              <a:ext cx="2448" cy="291"/>
            </a:xfrm>
            <a:prstGeom prst="rect">
              <a:avLst/>
            </a:prstGeom>
            <a:noFill/>
            <a:ln w="9525" algn="ctr">
              <a:noFill/>
              <a:miter lim="800000"/>
              <a:headEnd/>
              <a:tailEnd/>
            </a:ln>
            <a:effectLst/>
          </p:spPr>
          <p:txBody>
            <a:bodyPr wrap="square">
              <a:spAutoFit/>
            </a:bodyPr>
            <a:lstStyle/>
            <a:p>
              <a:r>
                <a:rPr lang="ru-RU" sz="2400" b="1" dirty="0" smtClean="0">
                  <a:solidFill>
                    <a:srgbClr val="000000"/>
                  </a:solidFill>
                  <a:latin typeface="Georgia" pitchFamily="18" charset="0"/>
                </a:rPr>
                <a:t>дом</a:t>
              </a:r>
              <a:endParaRPr lang="en-US" sz="2400" b="1" dirty="0">
                <a:solidFill>
                  <a:srgbClr val="000000"/>
                </a:solidFill>
                <a:latin typeface="Georgia" pitchFamily="18" charset="0"/>
              </a:endParaRPr>
            </a:p>
          </p:txBody>
        </p:sp>
      </p:grpSp>
      <p:grpSp>
        <p:nvGrpSpPr>
          <p:cNvPr id="4" name="Group 222"/>
          <p:cNvGrpSpPr>
            <a:grpSpLocks/>
          </p:cNvGrpSpPr>
          <p:nvPr/>
        </p:nvGrpSpPr>
        <p:grpSpPr bwMode="auto">
          <a:xfrm>
            <a:off x="534337" y="3657599"/>
            <a:ext cx="8457263" cy="547688"/>
            <a:chOff x="1614" y="2208"/>
            <a:chExt cx="2754" cy="345"/>
          </a:xfrm>
        </p:grpSpPr>
        <p:sp>
          <p:nvSpPr>
            <p:cNvPr id="305323" name="AutoShape 171"/>
            <p:cNvSpPr>
              <a:spLocks noChangeArrowheads="1"/>
            </p:cNvSpPr>
            <p:nvPr/>
          </p:nvSpPr>
          <p:spPr bwMode="gray">
            <a:xfrm>
              <a:off x="1614" y="2208"/>
              <a:ext cx="2754" cy="345"/>
            </a:xfrm>
            <a:prstGeom prst="roundRect">
              <a:avLst>
                <a:gd name="adj" fmla="val 50000"/>
              </a:avLst>
            </a:prstGeom>
            <a:gradFill rotWithShape="1">
              <a:gsLst>
                <a:gs pos="0">
                  <a:srgbClr val="B1E6FB">
                    <a:gamma/>
                    <a:tint val="24314"/>
                    <a:invGamma/>
                  </a:srgbClr>
                </a:gs>
                <a:gs pos="100000">
                  <a:srgbClr val="B1E6FB"/>
                </a:gs>
              </a:gsLst>
              <a:lin ang="0" scaled="1"/>
            </a:gradFill>
            <a:ln w="38100" algn="ctr">
              <a:solidFill>
                <a:srgbClr val="4CCAE8"/>
              </a:solidFill>
              <a:round/>
              <a:headEnd/>
              <a:tailEnd/>
            </a:ln>
            <a:effectLst/>
          </p:spPr>
          <p:txBody>
            <a:bodyPr vert="eaVert" wrap="none" anchor="ctr"/>
            <a:lstStyle/>
            <a:p>
              <a:endParaRPr lang="ru-RU" sz="2400" dirty="0">
                <a:latin typeface="Georgia" pitchFamily="18" charset="0"/>
              </a:endParaRPr>
            </a:p>
          </p:txBody>
        </p:sp>
        <p:sp>
          <p:nvSpPr>
            <p:cNvPr id="305328" name="Text Box 176"/>
            <p:cNvSpPr txBox="1">
              <a:spLocks noChangeArrowheads="1"/>
            </p:cNvSpPr>
            <p:nvPr/>
          </p:nvSpPr>
          <p:spPr bwMode="gray">
            <a:xfrm>
              <a:off x="1787" y="2256"/>
              <a:ext cx="2581" cy="291"/>
            </a:xfrm>
            <a:prstGeom prst="rect">
              <a:avLst/>
            </a:prstGeom>
            <a:noFill/>
            <a:ln w="9525" algn="ctr">
              <a:noFill/>
              <a:miter lim="800000"/>
              <a:headEnd/>
              <a:tailEnd/>
            </a:ln>
            <a:effectLst/>
          </p:spPr>
          <p:txBody>
            <a:bodyPr wrap="square">
              <a:spAutoFit/>
            </a:bodyPr>
            <a:lstStyle/>
            <a:p>
              <a:r>
                <a:rPr lang="ru-RU" sz="2400" b="1" dirty="0" smtClean="0">
                  <a:solidFill>
                    <a:srgbClr val="000000"/>
                  </a:solidFill>
                  <a:latin typeface="Georgia" pitchFamily="18" charset="0"/>
                </a:rPr>
                <a:t>любовь</a:t>
              </a:r>
              <a:endParaRPr lang="en-US" sz="2400" b="1" dirty="0">
                <a:solidFill>
                  <a:srgbClr val="000000"/>
                </a:solidFill>
                <a:latin typeface="Georgia" pitchFamily="18" charset="0"/>
              </a:endParaRPr>
            </a:p>
          </p:txBody>
        </p:sp>
      </p:grpSp>
      <p:grpSp>
        <p:nvGrpSpPr>
          <p:cNvPr id="5" name="Group 223"/>
          <p:cNvGrpSpPr>
            <a:grpSpLocks/>
          </p:cNvGrpSpPr>
          <p:nvPr/>
        </p:nvGrpSpPr>
        <p:grpSpPr bwMode="auto">
          <a:xfrm>
            <a:off x="657172" y="4694242"/>
            <a:ext cx="8334427" cy="547688"/>
            <a:chOff x="1654" y="2669"/>
            <a:chExt cx="2714" cy="345"/>
          </a:xfrm>
        </p:grpSpPr>
        <p:sp>
          <p:nvSpPr>
            <p:cNvPr id="305316" name="AutoShape 164"/>
            <p:cNvSpPr>
              <a:spLocks noChangeArrowheads="1"/>
            </p:cNvSpPr>
            <p:nvPr/>
          </p:nvSpPr>
          <p:spPr bwMode="auto">
            <a:xfrm>
              <a:off x="1654" y="2669"/>
              <a:ext cx="2714" cy="345"/>
            </a:xfrm>
            <a:prstGeom prst="roundRect">
              <a:avLst>
                <a:gd name="adj" fmla="val 50000"/>
              </a:avLst>
            </a:prstGeom>
            <a:gradFill rotWithShape="1">
              <a:gsLst>
                <a:gs pos="0">
                  <a:srgbClr val="F5EEB7">
                    <a:gamma/>
                    <a:tint val="57647"/>
                    <a:invGamma/>
                  </a:srgbClr>
                </a:gs>
                <a:gs pos="100000">
                  <a:srgbClr val="F5EEB7"/>
                </a:gs>
              </a:gsLst>
              <a:lin ang="0" scaled="1"/>
            </a:gradFill>
            <a:ln w="38100" algn="ctr">
              <a:solidFill>
                <a:srgbClr val="74A731"/>
              </a:solidFill>
              <a:round/>
              <a:headEnd/>
              <a:tailEnd/>
            </a:ln>
            <a:effectLst/>
          </p:spPr>
          <p:txBody>
            <a:bodyPr vert="eaVert" wrap="none" anchor="ctr"/>
            <a:lstStyle/>
            <a:p>
              <a:endParaRPr lang="ru-RU"/>
            </a:p>
          </p:txBody>
        </p:sp>
        <p:sp>
          <p:nvSpPr>
            <p:cNvPr id="305320" name="Text Box 168"/>
            <p:cNvSpPr txBox="1">
              <a:spLocks noChangeArrowheads="1"/>
            </p:cNvSpPr>
            <p:nvPr/>
          </p:nvSpPr>
          <p:spPr bwMode="auto">
            <a:xfrm>
              <a:off x="1920" y="2688"/>
              <a:ext cx="2160" cy="288"/>
            </a:xfrm>
            <a:prstGeom prst="rect">
              <a:avLst/>
            </a:prstGeom>
            <a:noFill/>
            <a:ln w="9525" algn="ctr">
              <a:noFill/>
              <a:miter lim="800000"/>
              <a:headEnd/>
              <a:tailEnd/>
            </a:ln>
            <a:effectLst/>
          </p:spPr>
          <p:txBody>
            <a:bodyPr>
              <a:spAutoFit/>
            </a:bodyPr>
            <a:lstStyle/>
            <a:p>
              <a:r>
                <a:rPr lang="en-US" sz="2400" b="1">
                  <a:solidFill>
                    <a:srgbClr val="000000"/>
                  </a:solidFill>
                </a:rPr>
                <a:t>Click to add Title</a:t>
              </a:r>
            </a:p>
          </p:txBody>
        </p:sp>
        <p:sp>
          <p:nvSpPr>
            <p:cNvPr id="305331" name="AutoShape 179"/>
            <p:cNvSpPr>
              <a:spLocks noChangeArrowheads="1"/>
            </p:cNvSpPr>
            <p:nvPr/>
          </p:nvSpPr>
          <p:spPr bwMode="gray">
            <a:xfrm>
              <a:off x="1654" y="2669"/>
              <a:ext cx="2714" cy="345"/>
            </a:xfrm>
            <a:prstGeom prst="roundRect">
              <a:avLst>
                <a:gd name="adj" fmla="val 50000"/>
              </a:avLst>
            </a:prstGeom>
            <a:gradFill rotWithShape="1">
              <a:gsLst>
                <a:gs pos="0">
                  <a:srgbClr val="D5D8FF">
                    <a:gamma/>
                    <a:tint val="0"/>
                    <a:invGamma/>
                  </a:srgbClr>
                </a:gs>
                <a:gs pos="100000">
                  <a:srgbClr val="D5D8FF"/>
                </a:gs>
              </a:gsLst>
              <a:lin ang="0" scaled="1"/>
            </a:gradFill>
            <a:ln w="38100" algn="ctr">
              <a:solidFill>
                <a:srgbClr val="6D85E9"/>
              </a:solidFill>
              <a:round/>
              <a:headEnd/>
              <a:tailEnd/>
            </a:ln>
            <a:effectLst/>
          </p:spPr>
          <p:txBody>
            <a:bodyPr vert="eaVert" wrap="none" anchor="ctr"/>
            <a:lstStyle/>
            <a:p>
              <a:endParaRPr lang="ru-RU"/>
            </a:p>
          </p:txBody>
        </p:sp>
        <p:sp>
          <p:nvSpPr>
            <p:cNvPr id="305335" name="Text Box 183"/>
            <p:cNvSpPr txBox="1">
              <a:spLocks noChangeArrowheads="1"/>
            </p:cNvSpPr>
            <p:nvPr/>
          </p:nvSpPr>
          <p:spPr bwMode="gray">
            <a:xfrm>
              <a:off x="1887" y="2688"/>
              <a:ext cx="2160" cy="291"/>
            </a:xfrm>
            <a:prstGeom prst="rect">
              <a:avLst/>
            </a:prstGeom>
            <a:noFill/>
            <a:ln w="9525" algn="ctr">
              <a:noFill/>
              <a:miter lim="800000"/>
              <a:headEnd/>
              <a:tailEnd/>
            </a:ln>
            <a:effectLst/>
          </p:spPr>
          <p:txBody>
            <a:bodyPr>
              <a:spAutoFit/>
            </a:bodyPr>
            <a:lstStyle/>
            <a:p>
              <a:r>
                <a:rPr lang="ru-RU" sz="2400" b="1" dirty="0" smtClean="0">
                  <a:solidFill>
                    <a:srgbClr val="000000"/>
                  </a:solidFill>
                  <a:latin typeface="Georgia" pitchFamily="18" charset="0"/>
                </a:rPr>
                <a:t>путь</a:t>
              </a:r>
              <a:endParaRPr lang="en-US" sz="2400" b="1" dirty="0">
                <a:solidFill>
                  <a:srgbClr val="000000"/>
                </a:solidFill>
                <a:latin typeface="Georgia" pitchFamily="18" charset="0"/>
              </a:endParaRPr>
            </a:p>
          </p:txBody>
        </p:sp>
      </p:grpSp>
      <p:grpSp>
        <p:nvGrpSpPr>
          <p:cNvPr id="6" name="Group 224"/>
          <p:cNvGrpSpPr>
            <a:grpSpLocks/>
          </p:cNvGrpSpPr>
          <p:nvPr/>
        </p:nvGrpSpPr>
        <p:grpSpPr bwMode="auto">
          <a:xfrm>
            <a:off x="657172" y="5761042"/>
            <a:ext cx="8334427" cy="547688"/>
            <a:chOff x="1654" y="3149"/>
            <a:chExt cx="2714" cy="345"/>
          </a:xfrm>
        </p:grpSpPr>
        <p:sp>
          <p:nvSpPr>
            <p:cNvPr id="305338" name="AutoShape 186"/>
            <p:cNvSpPr>
              <a:spLocks noChangeArrowheads="1"/>
            </p:cNvSpPr>
            <p:nvPr/>
          </p:nvSpPr>
          <p:spPr bwMode="auto">
            <a:xfrm>
              <a:off x="1654" y="3149"/>
              <a:ext cx="2714" cy="345"/>
            </a:xfrm>
            <a:prstGeom prst="roundRect">
              <a:avLst>
                <a:gd name="adj" fmla="val 50000"/>
              </a:avLst>
            </a:prstGeom>
            <a:gradFill rotWithShape="1">
              <a:gsLst>
                <a:gs pos="0">
                  <a:srgbClr val="F5EEB7">
                    <a:gamma/>
                    <a:tint val="57647"/>
                    <a:invGamma/>
                  </a:srgbClr>
                </a:gs>
                <a:gs pos="100000">
                  <a:srgbClr val="F5EEB7"/>
                </a:gs>
              </a:gsLst>
              <a:lin ang="0" scaled="1"/>
            </a:gradFill>
            <a:ln w="38100" algn="ctr">
              <a:solidFill>
                <a:srgbClr val="C5A667"/>
              </a:solidFill>
              <a:round/>
              <a:headEnd/>
              <a:tailEnd/>
            </a:ln>
            <a:effectLst/>
          </p:spPr>
          <p:txBody>
            <a:bodyPr vert="eaVert" wrap="none" anchor="ctr"/>
            <a:lstStyle/>
            <a:p>
              <a:endParaRPr lang="ru-RU"/>
            </a:p>
          </p:txBody>
        </p:sp>
        <p:sp>
          <p:nvSpPr>
            <p:cNvPr id="305343" name="Text Box 191"/>
            <p:cNvSpPr txBox="1">
              <a:spLocks noChangeArrowheads="1"/>
            </p:cNvSpPr>
            <p:nvPr/>
          </p:nvSpPr>
          <p:spPr bwMode="auto">
            <a:xfrm>
              <a:off x="1920" y="3168"/>
              <a:ext cx="2160" cy="288"/>
            </a:xfrm>
            <a:prstGeom prst="rect">
              <a:avLst/>
            </a:prstGeom>
            <a:noFill/>
            <a:ln w="9525" algn="ctr">
              <a:noFill/>
              <a:miter lim="800000"/>
              <a:headEnd/>
              <a:tailEnd/>
            </a:ln>
            <a:effectLst/>
          </p:spPr>
          <p:txBody>
            <a:bodyPr>
              <a:spAutoFit/>
            </a:bodyPr>
            <a:lstStyle/>
            <a:p>
              <a:r>
                <a:rPr lang="en-US" sz="2400" b="1">
                  <a:solidFill>
                    <a:srgbClr val="000000"/>
                  </a:solidFill>
                </a:rPr>
                <a:t>Click to add Title</a:t>
              </a:r>
            </a:p>
          </p:txBody>
        </p:sp>
        <p:sp>
          <p:nvSpPr>
            <p:cNvPr id="305353" name="AutoShape 201"/>
            <p:cNvSpPr>
              <a:spLocks noChangeArrowheads="1"/>
            </p:cNvSpPr>
            <p:nvPr/>
          </p:nvSpPr>
          <p:spPr bwMode="gray">
            <a:xfrm>
              <a:off x="1654" y="3149"/>
              <a:ext cx="2714" cy="345"/>
            </a:xfrm>
            <a:prstGeom prst="roundRect">
              <a:avLst>
                <a:gd name="adj" fmla="val 50000"/>
              </a:avLst>
            </a:prstGeom>
            <a:gradFill rotWithShape="1">
              <a:gsLst>
                <a:gs pos="0">
                  <a:srgbClr val="B1E6FB">
                    <a:gamma/>
                    <a:tint val="24314"/>
                    <a:invGamma/>
                  </a:srgbClr>
                </a:gs>
                <a:gs pos="100000">
                  <a:srgbClr val="B1E6FB"/>
                </a:gs>
              </a:gsLst>
              <a:lin ang="0" scaled="1"/>
            </a:gradFill>
            <a:ln w="38100" algn="ctr">
              <a:solidFill>
                <a:srgbClr val="4CCAE8"/>
              </a:solidFill>
              <a:round/>
              <a:headEnd/>
              <a:tailEnd/>
            </a:ln>
            <a:effectLst/>
          </p:spPr>
          <p:txBody>
            <a:bodyPr vert="eaVert" wrap="none" anchor="ctr"/>
            <a:lstStyle/>
            <a:p>
              <a:endParaRPr lang="ru-RU"/>
            </a:p>
          </p:txBody>
        </p:sp>
        <p:sp>
          <p:nvSpPr>
            <p:cNvPr id="305358" name="Text Box 206"/>
            <p:cNvSpPr txBox="1">
              <a:spLocks noChangeArrowheads="1"/>
            </p:cNvSpPr>
            <p:nvPr/>
          </p:nvSpPr>
          <p:spPr bwMode="gray">
            <a:xfrm>
              <a:off x="1887" y="3168"/>
              <a:ext cx="2160" cy="291"/>
            </a:xfrm>
            <a:prstGeom prst="rect">
              <a:avLst/>
            </a:prstGeom>
            <a:noFill/>
            <a:ln w="9525" algn="ctr">
              <a:noFill/>
              <a:miter lim="800000"/>
              <a:headEnd/>
              <a:tailEnd/>
            </a:ln>
            <a:effectLst/>
          </p:spPr>
          <p:txBody>
            <a:bodyPr>
              <a:spAutoFit/>
            </a:bodyPr>
            <a:lstStyle/>
            <a:p>
              <a:r>
                <a:rPr lang="ru-RU" sz="2400" b="1" dirty="0" smtClean="0">
                  <a:solidFill>
                    <a:srgbClr val="000000"/>
                  </a:solidFill>
                  <a:latin typeface="Georgia" pitchFamily="18" charset="0"/>
                </a:rPr>
                <a:t>Год   литературы</a:t>
              </a:r>
              <a:endParaRPr lang="en-US" sz="2400" b="1" dirty="0">
                <a:solidFill>
                  <a:srgbClr val="000000"/>
                </a:solidFill>
                <a:latin typeface="Georgia" pitchFamily="18" charset="0"/>
              </a:endParaRPr>
            </a:p>
          </p:txBody>
        </p:sp>
      </p:grpSp>
      <p:sp>
        <p:nvSpPr>
          <p:cNvPr id="68" name="Заголовок 1"/>
          <p:cNvSpPr>
            <a:spLocks noGrp="1"/>
          </p:cNvSpPr>
          <p:nvPr>
            <p:ph type="title"/>
          </p:nvPr>
        </p:nvSpPr>
        <p:spPr>
          <a:xfrm>
            <a:off x="457200" y="228600"/>
            <a:ext cx="9372600" cy="11430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effectLst>
                  <a:outerShdw blurRad="50800" dist="39000" dir="5460000" algn="tl">
                    <a:srgbClr val="000000">
                      <a:alpha val="38000"/>
                    </a:srgbClr>
                  </a:outerShdw>
                </a:effectLst>
                <a:latin typeface="Georgia" pitchFamily="18" charset="0"/>
              </a:rPr>
              <a:t>Сочинение:</a:t>
            </a:r>
            <a:br>
              <a:rPr lang="ru-RU" sz="4000" b="1" dirty="0" smtClean="0">
                <a:ln w="11430"/>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effectLst>
                  <a:outerShdw blurRad="50800" dist="39000" dir="5460000" algn="tl">
                    <a:srgbClr val="000000">
                      <a:alpha val="38000"/>
                    </a:srgbClr>
                  </a:outerShdw>
                </a:effectLst>
                <a:latin typeface="Georgia" pitchFamily="18" charset="0"/>
              </a:rPr>
            </a:br>
            <a:r>
              <a:rPr lang="ru-RU" sz="4000" b="1" dirty="0" smtClean="0">
                <a:ln w="11430"/>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effectLst>
                  <a:outerShdw blurRad="50800" dist="39000" dir="5460000" algn="tl">
                    <a:srgbClr val="000000">
                      <a:alpha val="38000"/>
                    </a:srgbClr>
                  </a:outerShdw>
                </a:effectLst>
                <a:latin typeface="Georgia" pitchFamily="18" charset="0"/>
              </a:rPr>
              <a:t>тематические направления</a:t>
            </a:r>
            <a:endParaRPr lang="ru-RU" sz="4000" b="1" dirty="0">
              <a:ln w="11430"/>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effectLst>
                <a:outerShdw blurRad="50800" dist="39000" dir="5460000" algn="tl">
                  <a:srgbClr val="000000">
                    <a:alpha val="38000"/>
                  </a:srgbClr>
                </a:outerShdw>
              </a:effectLst>
              <a:latin typeface="Georgia" pitchFamily="18" charset="0"/>
            </a:endParaRPr>
          </a:p>
        </p:txBody>
      </p:sp>
      <p:pic>
        <p:nvPicPr>
          <p:cNvPr id="70" name="Picture 42" descr="B_W"/>
          <p:cNvPicPr>
            <a:picLocks noChangeAspect="1" noChangeArrowheads="1" noCrop="1"/>
          </p:cNvPicPr>
          <p:nvPr/>
        </p:nvPicPr>
        <p:blipFill>
          <a:blip r:embed="rId2" cstate="print"/>
          <a:srcRect/>
          <a:stretch>
            <a:fillRect/>
          </a:stretch>
        </p:blipFill>
        <p:spPr bwMode="auto">
          <a:xfrm>
            <a:off x="0" y="0"/>
            <a:ext cx="1600200" cy="1200150"/>
          </a:xfrm>
          <a:prstGeom prst="ellipse">
            <a:avLst/>
          </a:prstGeom>
          <a:ln>
            <a:noFill/>
          </a:ln>
          <a:effectLst>
            <a:softEdge rad="112500"/>
          </a:effectLst>
        </p:spPr>
      </p:pic>
      <p:grpSp>
        <p:nvGrpSpPr>
          <p:cNvPr id="71" name="Group 78"/>
          <p:cNvGrpSpPr>
            <a:grpSpLocks/>
          </p:cNvGrpSpPr>
          <p:nvPr/>
        </p:nvGrpSpPr>
        <p:grpSpPr bwMode="auto">
          <a:xfrm>
            <a:off x="381000" y="1676400"/>
            <a:ext cx="609600" cy="609600"/>
            <a:chOff x="2400" y="1100"/>
            <a:chExt cx="816" cy="820"/>
          </a:xfrm>
        </p:grpSpPr>
        <p:sp>
          <p:nvSpPr>
            <p:cNvPr id="72" name="Oval 53"/>
            <p:cNvSpPr>
              <a:spLocks noChangeArrowheads="1"/>
            </p:cNvSpPr>
            <p:nvPr/>
          </p:nvSpPr>
          <p:spPr bwMode="gray">
            <a:xfrm>
              <a:off x="2400" y="1100"/>
              <a:ext cx="816" cy="820"/>
            </a:xfrm>
            <a:prstGeom prst="ellipse">
              <a:avLst/>
            </a:prstGeom>
            <a:gradFill rotWithShape="1">
              <a:gsLst>
                <a:gs pos="0">
                  <a:srgbClr val="33CCCC"/>
                </a:gs>
                <a:gs pos="100000">
                  <a:srgbClr val="33CCCC">
                    <a:gamma/>
                    <a:shade val="31373"/>
                    <a:invGamma/>
                  </a:srgbClr>
                </a:gs>
              </a:gsLst>
              <a:path path="shape">
                <a:fillToRect l="50000" t="50000" r="50000" b="50000"/>
              </a:path>
            </a:gradFill>
            <a:ln w="9525">
              <a:noFill/>
              <a:round/>
              <a:headEnd/>
              <a:tailEnd/>
            </a:ln>
            <a:effectLst>
              <a:prstShdw prst="shdw12" dist="12700" dir="10800000">
                <a:srgbClr val="001D3A">
                  <a:alpha val="50000"/>
                </a:srgbClr>
              </a:prstShdw>
            </a:effectLst>
          </p:spPr>
          <p:txBody>
            <a:bodyPr wrap="none" anchor="ctr"/>
            <a:lstStyle/>
            <a:p>
              <a:pPr eaLnBrk="1" hangingPunct="1"/>
              <a:endParaRPr lang="ru-RU"/>
            </a:p>
          </p:txBody>
        </p:sp>
        <p:pic>
          <p:nvPicPr>
            <p:cNvPr id="73" name="Picture 67" descr="Picture1"/>
            <p:cNvPicPr>
              <a:picLocks noChangeAspect="1" noChangeArrowheads="1"/>
            </p:cNvPicPr>
            <p:nvPr/>
          </p:nvPicPr>
          <p:blipFill>
            <a:blip r:embed="rId3" cstate="print"/>
            <a:srcRect/>
            <a:stretch>
              <a:fillRect/>
            </a:stretch>
          </p:blipFill>
          <p:spPr bwMode="auto">
            <a:xfrm>
              <a:off x="2400" y="1104"/>
              <a:ext cx="632" cy="680"/>
            </a:xfrm>
            <a:prstGeom prst="rect">
              <a:avLst/>
            </a:prstGeom>
            <a:noFill/>
          </p:spPr>
        </p:pic>
      </p:grpSp>
      <p:grpSp>
        <p:nvGrpSpPr>
          <p:cNvPr id="75" name="Group 81"/>
          <p:cNvGrpSpPr>
            <a:grpSpLocks/>
          </p:cNvGrpSpPr>
          <p:nvPr/>
        </p:nvGrpSpPr>
        <p:grpSpPr bwMode="auto">
          <a:xfrm>
            <a:off x="304800" y="2667000"/>
            <a:ext cx="609600" cy="609600"/>
            <a:chOff x="1144" y="3120"/>
            <a:chExt cx="824" cy="816"/>
          </a:xfrm>
        </p:grpSpPr>
        <p:sp>
          <p:nvSpPr>
            <p:cNvPr id="76" name="Oval 61"/>
            <p:cNvSpPr>
              <a:spLocks noChangeArrowheads="1"/>
            </p:cNvSpPr>
            <p:nvPr/>
          </p:nvSpPr>
          <p:spPr bwMode="gray">
            <a:xfrm>
              <a:off x="1152" y="3120"/>
              <a:ext cx="816" cy="816"/>
            </a:xfrm>
            <a:prstGeom prst="ellipse">
              <a:avLst/>
            </a:prstGeom>
            <a:gradFill rotWithShape="1">
              <a:gsLst>
                <a:gs pos="0">
                  <a:srgbClr val="C457D3"/>
                </a:gs>
                <a:gs pos="100000">
                  <a:srgbClr val="C457D3">
                    <a:gamma/>
                    <a:shade val="35686"/>
                    <a:invGamma/>
                  </a:srgbClr>
                </a:gs>
              </a:gsLst>
              <a:path path="shape">
                <a:fillToRect l="50000" t="50000" r="50000" b="50000"/>
              </a:path>
            </a:gradFill>
            <a:ln w="9525">
              <a:noFill/>
              <a:round/>
              <a:headEnd/>
              <a:tailEnd/>
            </a:ln>
            <a:effectLst>
              <a:prstShdw prst="shdw12">
                <a:srgbClr val="001D3A">
                  <a:alpha val="50000"/>
                </a:srgbClr>
              </a:prstShdw>
            </a:effectLst>
          </p:spPr>
          <p:txBody>
            <a:bodyPr wrap="none" anchor="ctr"/>
            <a:lstStyle/>
            <a:p>
              <a:pPr eaLnBrk="1" hangingPunct="1"/>
              <a:endParaRPr lang="ru-RU"/>
            </a:p>
          </p:txBody>
        </p:sp>
        <p:pic>
          <p:nvPicPr>
            <p:cNvPr id="77" name="Picture 69" descr="Picture1"/>
            <p:cNvPicPr>
              <a:picLocks noChangeAspect="1" noChangeArrowheads="1"/>
            </p:cNvPicPr>
            <p:nvPr/>
          </p:nvPicPr>
          <p:blipFill>
            <a:blip r:embed="rId3" cstate="print"/>
            <a:srcRect/>
            <a:stretch>
              <a:fillRect/>
            </a:stretch>
          </p:blipFill>
          <p:spPr bwMode="auto">
            <a:xfrm>
              <a:off x="1144" y="3120"/>
              <a:ext cx="632" cy="680"/>
            </a:xfrm>
            <a:prstGeom prst="rect">
              <a:avLst/>
            </a:prstGeom>
            <a:noFill/>
          </p:spPr>
        </p:pic>
      </p:grpSp>
      <p:grpSp>
        <p:nvGrpSpPr>
          <p:cNvPr id="80" name="Group 78"/>
          <p:cNvGrpSpPr>
            <a:grpSpLocks/>
          </p:cNvGrpSpPr>
          <p:nvPr/>
        </p:nvGrpSpPr>
        <p:grpSpPr bwMode="auto">
          <a:xfrm>
            <a:off x="304800" y="3581400"/>
            <a:ext cx="609600" cy="609600"/>
            <a:chOff x="2400" y="1100"/>
            <a:chExt cx="816" cy="820"/>
          </a:xfrm>
        </p:grpSpPr>
        <p:sp>
          <p:nvSpPr>
            <p:cNvPr id="81" name="Oval 53"/>
            <p:cNvSpPr>
              <a:spLocks noChangeArrowheads="1"/>
            </p:cNvSpPr>
            <p:nvPr/>
          </p:nvSpPr>
          <p:spPr bwMode="gray">
            <a:xfrm>
              <a:off x="2400" y="1100"/>
              <a:ext cx="816" cy="820"/>
            </a:xfrm>
            <a:prstGeom prst="ellipse">
              <a:avLst/>
            </a:prstGeom>
            <a:gradFill rotWithShape="1">
              <a:gsLst>
                <a:gs pos="0">
                  <a:srgbClr val="33CCCC"/>
                </a:gs>
                <a:gs pos="100000">
                  <a:srgbClr val="33CCCC">
                    <a:gamma/>
                    <a:shade val="31373"/>
                    <a:invGamma/>
                  </a:srgbClr>
                </a:gs>
              </a:gsLst>
              <a:path path="shape">
                <a:fillToRect l="50000" t="50000" r="50000" b="50000"/>
              </a:path>
            </a:gradFill>
            <a:ln w="9525">
              <a:noFill/>
              <a:round/>
              <a:headEnd/>
              <a:tailEnd/>
            </a:ln>
            <a:effectLst>
              <a:prstShdw prst="shdw12" dist="12700" dir="10800000">
                <a:srgbClr val="001D3A">
                  <a:alpha val="50000"/>
                </a:srgbClr>
              </a:prstShdw>
            </a:effectLst>
          </p:spPr>
          <p:txBody>
            <a:bodyPr wrap="none" anchor="ctr"/>
            <a:lstStyle/>
            <a:p>
              <a:pPr eaLnBrk="1" hangingPunct="1"/>
              <a:endParaRPr lang="ru-RU"/>
            </a:p>
          </p:txBody>
        </p:sp>
        <p:pic>
          <p:nvPicPr>
            <p:cNvPr id="82" name="Picture 67" descr="Picture1"/>
            <p:cNvPicPr>
              <a:picLocks noChangeAspect="1" noChangeArrowheads="1"/>
            </p:cNvPicPr>
            <p:nvPr/>
          </p:nvPicPr>
          <p:blipFill>
            <a:blip r:embed="rId3" cstate="print"/>
            <a:srcRect/>
            <a:stretch>
              <a:fillRect/>
            </a:stretch>
          </p:blipFill>
          <p:spPr bwMode="auto">
            <a:xfrm>
              <a:off x="2400" y="1104"/>
              <a:ext cx="632" cy="680"/>
            </a:xfrm>
            <a:prstGeom prst="rect">
              <a:avLst/>
            </a:prstGeom>
            <a:noFill/>
          </p:spPr>
        </p:pic>
      </p:grpSp>
      <p:grpSp>
        <p:nvGrpSpPr>
          <p:cNvPr id="83" name="Group 81"/>
          <p:cNvGrpSpPr>
            <a:grpSpLocks/>
          </p:cNvGrpSpPr>
          <p:nvPr/>
        </p:nvGrpSpPr>
        <p:grpSpPr bwMode="auto">
          <a:xfrm>
            <a:off x="304800" y="4648200"/>
            <a:ext cx="609600" cy="609600"/>
            <a:chOff x="1144" y="3120"/>
            <a:chExt cx="824" cy="816"/>
          </a:xfrm>
        </p:grpSpPr>
        <p:sp>
          <p:nvSpPr>
            <p:cNvPr id="84" name="Oval 61"/>
            <p:cNvSpPr>
              <a:spLocks noChangeArrowheads="1"/>
            </p:cNvSpPr>
            <p:nvPr/>
          </p:nvSpPr>
          <p:spPr bwMode="gray">
            <a:xfrm>
              <a:off x="1152" y="3120"/>
              <a:ext cx="816" cy="816"/>
            </a:xfrm>
            <a:prstGeom prst="ellipse">
              <a:avLst/>
            </a:prstGeom>
            <a:gradFill rotWithShape="1">
              <a:gsLst>
                <a:gs pos="0">
                  <a:srgbClr val="C457D3"/>
                </a:gs>
                <a:gs pos="100000">
                  <a:srgbClr val="C457D3">
                    <a:gamma/>
                    <a:shade val="35686"/>
                    <a:invGamma/>
                  </a:srgbClr>
                </a:gs>
              </a:gsLst>
              <a:path path="shape">
                <a:fillToRect l="50000" t="50000" r="50000" b="50000"/>
              </a:path>
            </a:gradFill>
            <a:ln w="9525">
              <a:noFill/>
              <a:round/>
              <a:headEnd/>
              <a:tailEnd/>
            </a:ln>
            <a:effectLst>
              <a:prstShdw prst="shdw12">
                <a:srgbClr val="001D3A">
                  <a:alpha val="50000"/>
                </a:srgbClr>
              </a:prstShdw>
            </a:effectLst>
          </p:spPr>
          <p:txBody>
            <a:bodyPr wrap="none" anchor="ctr"/>
            <a:lstStyle/>
            <a:p>
              <a:pPr eaLnBrk="1" hangingPunct="1"/>
              <a:endParaRPr lang="ru-RU"/>
            </a:p>
          </p:txBody>
        </p:sp>
        <p:pic>
          <p:nvPicPr>
            <p:cNvPr id="85" name="Picture 69" descr="Picture1"/>
            <p:cNvPicPr>
              <a:picLocks noChangeAspect="1" noChangeArrowheads="1"/>
            </p:cNvPicPr>
            <p:nvPr/>
          </p:nvPicPr>
          <p:blipFill>
            <a:blip r:embed="rId3" cstate="print"/>
            <a:srcRect/>
            <a:stretch>
              <a:fillRect/>
            </a:stretch>
          </p:blipFill>
          <p:spPr bwMode="auto">
            <a:xfrm>
              <a:off x="1144" y="3120"/>
              <a:ext cx="632" cy="680"/>
            </a:xfrm>
            <a:prstGeom prst="rect">
              <a:avLst/>
            </a:prstGeom>
            <a:noFill/>
          </p:spPr>
        </p:pic>
      </p:grpSp>
      <p:grpSp>
        <p:nvGrpSpPr>
          <p:cNvPr id="86" name="Group 78"/>
          <p:cNvGrpSpPr>
            <a:grpSpLocks/>
          </p:cNvGrpSpPr>
          <p:nvPr/>
        </p:nvGrpSpPr>
        <p:grpSpPr bwMode="auto">
          <a:xfrm>
            <a:off x="304800" y="5715000"/>
            <a:ext cx="609600" cy="609600"/>
            <a:chOff x="2400" y="1100"/>
            <a:chExt cx="816" cy="820"/>
          </a:xfrm>
        </p:grpSpPr>
        <p:sp>
          <p:nvSpPr>
            <p:cNvPr id="87" name="Oval 53"/>
            <p:cNvSpPr>
              <a:spLocks noChangeArrowheads="1"/>
            </p:cNvSpPr>
            <p:nvPr/>
          </p:nvSpPr>
          <p:spPr bwMode="gray">
            <a:xfrm>
              <a:off x="2400" y="1100"/>
              <a:ext cx="816" cy="820"/>
            </a:xfrm>
            <a:prstGeom prst="ellipse">
              <a:avLst/>
            </a:prstGeom>
            <a:gradFill rotWithShape="1">
              <a:gsLst>
                <a:gs pos="0">
                  <a:srgbClr val="33CCCC"/>
                </a:gs>
                <a:gs pos="100000">
                  <a:srgbClr val="33CCCC">
                    <a:gamma/>
                    <a:shade val="31373"/>
                    <a:invGamma/>
                  </a:srgbClr>
                </a:gs>
              </a:gsLst>
              <a:path path="shape">
                <a:fillToRect l="50000" t="50000" r="50000" b="50000"/>
              </a:path>
            </a:gradFill>
            <a:ln w="9525">
              <a:noFill/>
              <a:round/>
              <a:headEnd/>
              <a:tailEnd/>
            </a:ln>
            <a:effectLst>
              <a:prstShdw prst="shdw12" dist="12700" dir="10800000">
                <a:srgbClr val="001D3A">
                  <a:alpha val="50000"/>
                </a:srgbClr>
              </a:prstShdw>
            </a:effectLst>
          </p:spPr>
          <p:txBody>
            <a:bodyPr wrap="none" anchor="ctr"/>
            <a:lstStyle/>
            <a:p>
              <a:pPr eaLnBrk="1" hangingPunct="1"/>
              <a:endParaRPr lang="ru-RU"/>
            </a:p>
          </p:txBody>
        </p:sp>
        <p:pic>
          <p:nvPicPr>
            <p:cNvPr id="88" name="Picture 67" descr="Picture1"/>
            <p:cNvPicPr>
              <a:picLocks noChangeAspect="1" noChangeArrowheads="1"/>
            </p:cNvPicPr>
            <p:nvPr/>
          </p:nvPicPr>
          <p:blipFill>
            <a:blip r:embed="rId3" cstate="print"/>
            <a:srcRect/>
            <a:stretch>
              <a:fillRect/>
            </a:stretch>
          </p:blipFill>
          <p:spPr bwMode="auto">
            <a:xfrm>
              <a:off x="2400" y="1104"/>
              <a:ext cx="632" cy="680"/>
            </a:xfrm>
            <a:prstGeom prst="rect">
              <a:avLst/>
            </a:prstGeom>
            <a:noFill/>
          </p:spPr>
        </p:pic>
      </p:grpSp>
    </p:spTree>
    <p:extLst>
      <p:ext uri="{BB962C8B-B14F-4D97-AF65-F5344CB8AC3E}">
        <p14:creationId xmlns:p14="http://schemas.microsoft.com/office/powerpoint/2010/main" val="2689614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anose="02020603050405020304" pitchFamily="18" charset="0"/>
                <a:cs typeface="Times New Roman" panose="02020603050405020304" pitchFamily="18" charset="0"/>
              </a:rPr>
              <a:t>СОЧИНЕНИЕ:</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81000" y="1981200"/>
            <a:ext cx="8382000" cy="3539430"/>
          </a:xfrm>
          <a:prstGeom prst="rect">
            <a:avLst/>
          </a:prstGeom>
        </p:spPr>
        <p:txBody>
          <a:bodyPr wrap="square">
            <a:spAutoFit/>
          </a:bodyPr>
          <a:lstStyle/>
          <a:p>
            <a:pPr indent="342265" algn="just"/>
            <a:r>
              <a:rPr lang="ru-RU" sz="3200" dirty="0" smtClean="0">
                <a:latin typeface="Times New Roman"/>
                <a:ea typeface="Times New Roman"/>
              </a:rPr>
              <a:t>Школьники </a:t>
            </a:r>
            <a:r>
              <a:rPr lang="ru-RU" sz="3200" dirty="0">
                <a:latin typeface="Times New Roman"/>
                <a:ea typeface="Times New Roman"/>
              </a:rPr>
              <a:t>будут писать итоговое сочинение </a:t>
            </a:r>
            <a:r>
              <a:rPr lang="ru-RU" sz="3200" dirty="0" smtClean="0">
                <a:latin typeface="Times New Roman"/>
                <a:ea typeface="Times New Roman"/>
              </a:rPr>
              <a:t> </a:t>
            </a:r>
            <a:r>
              <a:rPr lang="ru-RU" sz="3200" dirty="0">
                <a:latin typeface="Times New Roman"/>
                <a:ea typeface="Times New Roman"/>
              </a:rPr>
              <a:t>в первую среду </a:t>
            </a:r>
            <a:r>
              <a:rPr lang="ru-RU" sz="3200" dirty="0" smtClean="0">
                <a:latin typeface="Times New Roman"/>
                <a:ea typeface="Times New Roman"/>
              </a:rPr>
              <a:t>декабря.</a:t>
            </a:r>
            <a:endParaRPr lang="ru-RU" sz="3200" dirty="0">
              <a:latin typeface="Times New Roman"/>
              <a:ea typeface="Times New Roman"/>
            </a:endParaRPr>
          </a:p>
          <a:p>
            <a:pPr indent="342265" algn="just"/>
            <a:r>
              <a:rPr lang="ru-RU" sz="3200" dirty="0">
                <a:latin typeface="Times New Roman"/>
                <a:ea typeface="Times New Roman"/>
              </a:rPr>
              <a:t>Время написания – 3 часа 55 минут. </a:t>
            </a:r>
          </a:p>
          <a:p>
            <a:pPr indent="342265" algn="just"/>
            <a:r>
              <a:rPr lang="ru-RU" sz="3200" dirty="0" smtClean="0">
                <a:latin typeface="Times New Roman"/>
                <a:ea typeface="Times New Roman"/>
              </a:rPr>
              <a:t>Экзаменационный </a:t>
            </a:r>
            <a:r>
              <a:rPr lang="ru-RU" sz="3200" dirty="0">
                <a:latin typeface="Times New Roman"/>
                <a:ea typeface="Times New Roman"/>
              </a:rPr>
              <a:t>комплект включает 5 тем сочинений из закрытого перечня (по одной теме от каждого открытого тематического направления</a:t>
            </a:r>
            <a:r>
              <a:rPr lang="ru-RU" sz="3200" dirty="0" smtClean="0">
                <a:latin typeface="Times New Roman"/>
                <a:ea typeface="Times New Roman"/>
              </a:rPr>
              <a:t>)</a:t>
            </a:r>
            <a:endParaRPr lang="ru-RU" sz="3200" dirty="0">
              <a:effectLst/>
              <a:latin typeface="Times New Roman"/>
              <a:ea typeface="Times New Roman"/>
            </a:endParaRPr>
          </a:p>
        </p:txBody>
      </p:sp>
    </p:spTree>
    <p:extLst>
      <p:ext uri="{BB962C8B-B14F-4D97-AF65-F5344CB8AC3E}">
        <p14:creationId xmlns:p14="http://schemas.microsoft.com/office/powerpoint/2010/main" val="48583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latin typeface="Times New Roman" panose="02020603050405020304" pitchFamily="18" charset="0"/>
                <a:cs typeface="Times New Roman" panose="02020603050405020304" pitchFamily="18" charset="0"/>
              </a:rPr>
              <a:t>СОЧИНЕНИЕ:</a:t>
            </a:r>
            <a:endParaRPr lang="ru-RU"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81000" y="1391305"/>
            <a:ext cx="8382000" cy="5447645"/>
          </a:xfrm>
          <a:prstGeom prst="rect">
            <a:avLst/>
          </a:prstGeom>
        </p:spPr>
        <p:txBody>
          <a:bodyPr wrap="square">
            <a:spAutoFit/>
          </a:bodyPr>
          <a:lstStyle/>
          <a:p>
            <a:pPr indent="342265" algn="just"/>
            <a:r>
              <a:rPr lang="ru-RU" sz="3200" dirty="0" smtClean="0">
                <a:latin typeface="Times New Roman"/>
                <a:ea typeface="Times New Roman"/>
              </a:rPr>
              <a:t> </a:t>
            </a:r>
            <a:r>
              <a:rPr lang="ru-RU" sz="3200" dirty="0">
                <a:latin typeface="Times New Roman"/>
                <a:ea typeface="Times New Roman"/>
              </a:rPr>
              <a:t>Сами темы сочинений станут известны выпускникам за 15 минут до начала экзамена. Результатом итогового сочинения (изложения) будет «зачет» или «незачет», однако к сдаче единого государственного экзамена и государственного выпускного экзамена допустят только выпускников, получивших «зачет</a:t>
            </a:r>
            <a:r>
              <a:rPr lang="ru-RU" sz="3200" dirty="0" smtClean="0">
                <a:latin typeface="Times New Roman"/>
                <a:ea typeface="Times New Roman"/>
              </a:rPr>
              <a:t>».</a:t>
            </a:r>
            <a:r>
              <a:rPr lang="ru-RU" sz="3200" dirty="0">
                <a:latin typeface="Times New Roman"/>
                <a:ea typeface="Times New Roman"/>
              </a:rPr>
              <a:t> при получении «незачета» у них будет возможность переписать работу в первые среды февраля и мая.</a:t>
            </a:r>
          </a:p>
          <a:p>
            <a:pPr indent="342265" algn="just"/>
            <a:endParaRPr lang="ru-RU" sz="2800" dirty="0">
              <a:effectLst/>
              <a:latin typeface="Times New Roman"/>
              <a:ea typeface="Times New Roman"/>
            </a:endParaRPr>
          </a:p>
        </p:txBody>
      </p:sp>
    </p:spTree>
    <p:extLst>
      <p:ext uri="{BB962C8B-B14F-4D97-AF65-F5344CB8AC3E}">
        <p14:creationId xmlns:p14="http://schemas.microsoft.com/office/powerpoint/2010/main" val="1580623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2162"/>
          </a:xfrm>
        </p:spPr>
        <p:txBody>
          <a:bodyPr>
            <a:normAutofit fontScale="90000"/>
          </a:bodyPr>
          <a:lstStyle/>
          <a:p>
            <a:r>
              <a:rPr lang="ru-RU" b="1" dirty="0">
                <a:solidFill>
                  <a:srgbClr val="000000"/>
                </a:solidFill>
                <a:latin typeface="Times New Roman"/>
                <a:ea typeface="Times New Roman"/>
              </a:rPr>
              <a:t>Оценивание итоговых сочинений</a:t>
            </a:r>
            <a:r>
              <a:rPr lang="ru-RU" dirty="0">
                <a:latin typeface="Times New Roman"/>
                <a:ea typeface="Times New Roman"/>
              </a:rPr>
              <a:t/>
            </a:r>
            <a:br>
              <a:rPr lang="ru-RU" dirty="0">
                <a:latin typeface="Times New Roman"/>
                <a:ea typeface="Times New Roman"/>
              </a:rPr>
            </a:br>
            <a:endParaRPr lang="ru-RU" dirty="0"/>
          </a:p>
        </p:txBody>
      </p:sp>
      <p:sp>
        <p:nvSpPr>
          <p:cNvPr id="3" name="Прямоугольник 2"/>
          <p:cNvSpPr/>
          <p:nvPr/>
        </p:nvSpPr>
        <p:spPr>
          <a:xfrm>
            <a:off x="152400" y="838200"/>
            <a:ext cx="8763000" cy="4788490"/>
          </a:xfrm>
          <a:prstGeom prst="rect">
            <a:avLst/>
          </a:prstGeom>
        </p:spPr>
        <p:txBody>
          <a:bodyPr wrap="square">
            <a:spAutoFit/>
          </a:bodyPr>
          <a:lstStyle/>
          <a:p>
            <a:pPr algn="ctr">
              <a:spcAft>
                <a:spcPts val="0"/>
              </a:spcAft>
            </a:pPr>
            <a:r>
              <a:rPr lang="ru-RU" sz="2400" b="1" dirty="0" smtClean="0">
                <a:solidFill>
                  <a:srgbClr val="1F262D"/>
                </a:solidFill>
                <a:latin typeface="Times New Roman" panose="02020603050405020304" pitchFamily="18" charset="0"/>
                <a:ea typeface="Times New Roman"/>
                <a:cs typeface="Times New Roman" panose="02020603050405020304" pitchFamily="18" charset="0"/>
              </a:rPr>
              <a:t>Критерии </a:t>
            </a:r>
            <a:r>
              <a:rPr lang="ru-RU" sz="2400" b="1" dirty="0">
                <a:solidFill>
                  <a:srgbClr val="1F262D"/>
                </a:solidFill>
                <a:latin typeface="Times New Roman" panose="02020603050405020304" pitchFamily="18" charset="0"/>
                <a:ea typeface="Times New Roman"/>
                <a:cs typeface="Times New Roman" panose="02020603050405020304" pitchFamily="18" charset="0"/>
              </a:rPr>
              <a:t>оценивания итогового сочинения для школ</a:t>
            </a:r>
            <a:r>
              <a:rPr lang="ru-RU" sz="2400" b="1" dirty="0" smtClean="0">
                <a:solidFill>
                  <a:srgbClr val="1F262D"/>
                </a:solidFill>
                <a:latin typeface="Times New Roman" panose="02020603050405020304" pitchFamily="18" charset="0"/>
                <a:ea typeface="Times New Roman"/>
                <a:cs typeface="Times New Roman" panose="02020603050405020304" pitchFamily="18" charset="0"/>
              </a:rPr>
              <a:t>.</a:t>
            </a:r>
          </a:p>
          <a:p>
            <a:pPr algn="ctr">
              <a:spcAft>
                <a:spcPts val="0"/>
              </a:spcAft>
            </a:pPr>
            <a:endParaRPr lang="ru-RU" sz="2400" b="1" dirty="0">
              <a:latin typeface="Times New Roman" panose="02020603050405020304" pitchFamily="18" charset="0"/>
              <a:ea typeface="Calibri"/>
              <a:cs typeface="Times New Roman" panose="02020603050405020304" pitchFamily="18" charset="0"/>
            </a:endParaRPr>
          </a:p>
          <a:p>
            <a:pPr>
              <a:lnSpc>
                <a:spcPts val="1260"/>
              </a:lnSpc>
              <a:spcAft>
                <a:spcPts val="0"/>
              </a:spcAft>
            </a:pPr>
            <a:r>
              <a:rPr lang="ru-RU" dirty="0">
                <a:solidFill>
                  <a:srgbClr val="1F262D"/>
                </a:solidFill>
                <a:latin typeface="Verdana"/>
                <a:ea typeface="Times New Roman"/>
                <a:cs typeface="Times New Roman"/>
              </a:rPr>
              <a:t> </a:t>
            </a:r>
            <a:r>
              <a:rPr lang="ru-RU" dirty="0">
                <a:solidFill>
                  <a:srgbClr val="1F262D"/>
                </a:solidFill>
                <a:latin typeface="Times New Roman" panose="02020603050405020304" pitchFamily="18" charset="0"/>
                <a:ea typeface="Times New Roman"/>
                <a:cs typeface="Times New Roman" panose="02020603050405020304" pitchFamily="18" charset="0"/>
              </a:rPr>
              <a:t>П</a:t>
            </a:r>
            <a:r>
              <a:rPr lang="ru-RU" dirty="0" smtClean="0">
                <a:solidFill>
                  <a:srgbClr val="1F262D"/>
                </a:solidFill>
                <a:latin typeface="Times New Roman" panose="02020603050405020304" pitchFamily="18" charset="0"/>
                <a:ea typeface="Times New Roman"/>
                <a:cs typeface="Times New Roman" panose="02020603050405020304" pitchFamily="18" charset="0"/>
              </a:rPr>
              <a:t>озволяют </a:t>
            </a:r>
            <a:r>
              <a:rPr lang="ru-RU" dirty="0">
                <a:solidFill>
                  <a:srgbClr val="1F262D"/>
                </a:solidFill>
                <a:latin typeface="Times New Roman" panose="02020603050405020304" pitchFamily="18" charset="0"/>
                <a:ea typeface="Times New Roman"/>
                <a:cs typeface="Times New Roman" panose="02020603050405020304" pitchFamily="18" charset="0"/>
              </a:rPr>
              <a:t>оценить сочинение по </a:t>
            </a:r>
            <a:r>
              <a:rPr lang="ru-RU" b="1" dirty="0">
                <a:solidFill>
                  <a:srgbClr val="1F262D"/>
                </a:solidFill>
                <a:latin typeface="Times New Roman" panose="02020603050405020304" pitchFamily="18" charset="0"/>
                <a:ea typeface="Times New Roman"/>
                <a:cs typeface="Times New Roman" panose="02020603050405020304" pitchFamily="18" charset="0"/>
              </a:rPr>
              <a:t>пяти параметрам</a:t>
            </a:r>
            <a:r>
              <a:rPr lang="ru-RU" dirty="0">
                <a:solidFill>
                  <a:srgbClr val="1F262D"/>
                </a:solidFill>
                <a:latin typeface="Times New Roman" panose="02020603050405020304" pitchFamily="18" charset="0"/>
                <a:ea typeface="Times New Roman"/>
                <a:cs typeface="Times New Roman" panose="02020603050405020304" pitchFamily="18" charset="0"/>
              </a:rPr>
              <a:t>:</a:t>
            </a:r>
            <a:endParaRPr lang="ru-RU" dirty="0">
              <a:latin typeface="Times New Roman" panose="02020603050405020304" pitchFamily="18" charset="0"/>
              <a:ea typeface="Calibri"/>
              <a:cs typeface="Times New Roman" panose="02020603050405020304" pitchFamily="18" charset="0"/>
            </a:endParaRPr>
          </a:p>
          <a:p>
            <a:pPr>
              <a:lnSpc>
                <a:spcPts val="2160"/>
              </a:lnSpc>
              <a:spcAft>
                <a:spcPts val="0"/>
              </a:spcAft>
            </a:pPr>
            <a:r>
              <a:rPr lang="ru-RU" dirty="0">
                <a:solidFill>
                  <a:srgbClr val="1F262D"/>
                </a:solidFill>
                <a:latin typeface="Times New Roman" panose="02020603050405020304" pitchFamily="18" charset="0"/>
                <a:ea typeface="Times New Roman"/>
                <a:cs typeface="Times New Roman" panose="02020603050405020304" pitchFamily="18" charset="0"/>
              </a:rPr>
              <a:t> </a:t>
            </a:r>
            <a:r>
              <a:rPr lang="ru-RU" dirty="0" smtClean="0">
                <a:solidFill>
                  <a:srgbClr val="1F262D"/>
                </a:solidFill>
                <a:latin typeface="Times New Roman" panose="02020603050405020304" pitchFamily="18" charset="0"/>
                <a:ea typeface="Times New Roman"/>
                <a:cs typeface="Times New Roman" panose="02020603050405020304" pitchFamily="18" charset="0"/>
              </a:rPr>
              <a:t>1. Соответствие </a:t>
            </a:r>
            <a:r>
              <a:rPr lang="ru-RU" dirty="0">
                <a:solidFill>
                  <a:srgbClr val="1F262D"/>
                </a:solidFill>
                <a:latin typeface="Times New Roman" panose="02020603050405020304" pitchFamily="18" charset="0"/>
                <a:ea typeface="Times New Roman"/>
                <a:cs typeface="Times New Roman" panose="02020603050405020304" pitchFamily="18" charset="0"/>
              </a:rPr>
              <a:t>теме;</a:t>
            </a:r>
            <a:endParaRPr lang="ru-RU" dirty="0">
              <a:latin typeface="Times New Roman" panose="02020603050405020304" pitchFamily="18" charset="0"/>
              <a:ea typeface="Calibri"/>
              <a:cs typeface="Times New Roman" panose="02020603050405020304" pitchFamily="18" charset="0"/>
            </a:endParaRPr>
          </a:p>
          <a:p>
            <a:pPr>
              <a:lnSpc>
                <a:spcPts val="2160"/>
              </a:lnSpc>
              <a:spcAft>
                <a:spcPts val="0"/>
              </a:spcAft>
            </a:pPr>
            <a:r>
              <a:rPr lang="ru-RU" dirty="0" smtClean="0">
                <a:solidFill>
                  <a:srgbClr val="1F262D"/>
                </a:solidFill>
                <a:latin typeface="Times New Roman" panose="02020603050405020304" pitchFamily="18" charset="0"/>
                <a:ea typeface="Times New Roman"/>
                <a:cs typeface="Times New Roman" panose="02020603050405020304" pitchFamily="18" charset="0"/>
              </a:rPr>
              <a:t>2. Аргументация</a:t>
            </a:r>
            <a:r>
              <a:rPr lang="ru-RU" dirty="0">
                <a:solidFill>
                  <a:srgbClr val="1F262D"/>
                </a:solidFill>
                <a:latin typeface="Times New Roman" panose="02020603050405020304" pitchFamily="18" charset="0"/>
                <a:ea typeface="Times New Roman"/>
                <a:cs typeface="Times New Roman" panose="02020603050405020304" pitchFamily="18" charset="0"/>
              </a:rPr>
              <a:t>. Привлечение литературного материала;</a:t>
            </a:r>
            <a:endParaRPr lang="ru-RU" dirty="0">
              <a:latin typeface="Times New Roman" panose="02020603050405020304" pitchFamily="18" charset="0"/>
              <a:ea typeface="Calibri"/>
              <a:cs typeface="Times New Roman" panose="02020603050405020304" pitchFamily="18" charset="0"/>
            </a:endParaRPr>
          </a:p>
          <a:p>
            <a:pPr>
              <a:lnSpc>
                <a:spcPts val="2160"/>
              </a:lnSpc>
              <a:spcAft>
                <a:spcPts val="0"/>
              </a:spcAft>
            </a:pPr>
            <a:r>
              <a:rPr lang="ru-RU" dirty="0" smtClean="0">
                <a:solidFill>
                  <a:srgbClr val="1F262D"/>
                </a:solidFill>
                <a:latin typeface="Times New Roman" panose="02020603050405020304" pitchFamily="18" charset="0"/>
                <a:ea typeface="Times New Roman"/>
                <a:cs typeface="Times New Roman" panose="02020603050405020304" pitchFamily="18" charset="0"/>
              </a:rPr>
              <a:t>3. Композиция </a:t>
            </a:r>
            <a:r>
              <a:rPr lang="ru-RU" dirty="0">
                <a:solidFill>
                  <a:srgbClr val="1F262D"/>
                </a:solidFill>
                <a:latin typeface="Times New Roman" panose="02020603050405020304" pitchFamily="18" charset="0"/>
                <a:ea typeface="Times New Roman"/>
                <a:cs typeface="Times New Roman" panose="02020603050405020304" pitchFamily="18" charset="0"/>
              </a:rPr>
              <a:t>и логика рассуждения;</a:t>
            </a:r>
            <a:endParaRPr lang="ru-RU" dirty="0">
              <a:latin typeface="Times New Roman" panose="02020603050405020304" pitchFamily="18" charset="0"/>
              <a:ea typeface="Calibri"/>
              <a:cs typeface="Times New Roman" panose="02020603050405020304" pitchFamily="18" charset="0"/>
            </a:endParaRPr>
          </a:p>
          <a:p>
            <a:pPr>
              <a:lnSpc>
                <a:spcPts val="2160"/>
              </a:lnSpc>
              <a:spcAft>
                <a:spcPts val="0"/>
              </a:spcAft>
            </a:pPr>
            <a:r>
              <a:rPr lang="ru-RU" dirty="0" smtClean="0">
                <a:solidFill>
                  <a:srgbClr val="1F262D"/>
                </a:solidFill>
                <a:latin typeface="Times New Roman" panose="02020603050405020304" pitchFamily="18" charset="0"/>
                <a:ea typeface="Times New Roman"/>
                <a:cs typeface="Times New Roman" panose="02020603050405020304" pitchFamily="18" charset="0"/>
              </a:rPr>
              <a:t>4. Качество </a:t>
            </a:r>
            <a:r>
              <a:rPr lang="ru-RU" dirty="0">
                <a:solidFill>
                  <a:srgbClr val="1F262D"/>
                </a:solidFill>
                <a:latin typeface="Times New Roman" panose="02020603050405020304" pitchFamily="18" charset="0"/>
                <a:ea typeface="Times New Roman"/>
                <a:cs typeface="Times New Roman" panose="02020603050405020304" pitchFamily="18" charset="0"/>
              </a:rPr>
              <a:t>письменной речи;</a:t>
            </a:r>
            <a:endParaRPr lang="ru-RU" dirty="0">
              <a:latin typeface="Times New Roman" panose="02020603050405020304" pitchFamily="18" charset="0"/>
              <a:ea typeface="Calibri"/>
              <a:cs typeface="Times New Roman" panose="02020603050405020304" pitchFamily="18" charset="0"/>
            </a:endParaRPr>
          </a:p>
          <a:p>
            <a:pPr>
              <a:lnSpc>
                <a:spcPts val="2160"/>
              </a:lnSpc>
              <a:spcAft>
                <a:spcPts val="0"/>
              </a:spcAft>
            </a:pPr>
            <a:r>
              <a:rPr lang="ru-RU" dirty="0" smtClean="0">
                <a:solidFill>
                  <a:srgbClr val="1F262D"/>
                </a:solidFill>
                <a:latin typeface="Times New Roman" panose="02020603050405020304" pitchFamily="18" charset="0"/>
                <a:ea typeface="Times New Roman"/>
                <a:cs typeface="Times New Roman" panose="02020603050405020304" pitchFamily="18" charset="0"/>
              </a:rPr>
              <a:t>5. Грамотность</a:t>
            </a:r>
            <a:r>
              <a:rPr lang="ru-RU" dirty="0">
                <a:solidFill>
                  <a:srgbClr val="1F262D"/>
                </a:solidFill>
                <a:latin typeface="Times New Roman" panose="02020603050405020304" pitchFamily="18" charset="0"/>
                <a:ea typeface="Times New Roman"/>
                <a:cs typeface="Times New Roman" panose="02020603050405020304" pitchFamily="18" charset="0"/>
              </a:rPr>
              <a:t>.</a:t>
            </a:r>
            <a:endParaRPr lang="ru-RU" dirty="0">
              <a:latin typeface="Times New Roman" panose="02020603050405020304" pitchFamily="18" charset="0"/>
              <a:ea typeface="Calibri"/>
              <a:cs typeface="Times New Roman" panose="02020603050405020304" pitchFamily="18" charset="0"/>
            </a:endParaRPr>
          </a:p>
          <a:p>
            <a:pPr>
              <a:lnSpc>
                <a:spcPts val="2160"/>
              </a:lnSpc>
              <a:spcAft>
                <a:spcPts val="0"/>
              </a:spcAft>
            </a:pPr>
            <a:r>
              <a:rPr lang="ru-RU" dirty="0">
                <a:solidFill>
                  <a:srgbClr val="1F262D"/>
                </a:solidFill>
                <a:latin typeface="Times New Roman" panose="02020603050405020304" pitchFamily="18" charset="0"/>
                <a:ea typeface="Times New Roman"/>
                <a:cs typeface="Times New Roman" panose="02020603050405020304" pitchFamily="18" charset="0"/>
              </a:rPr>
              <a:t> </a:t>
            </a:r>
            <a:r>
              <a:rPr lang="ru-RU" dirty="0" smtClean="0">
                <a:solidFill>
                  <a:srgbClr val="1F262D"/>
                </a:solidFill>
                <a:latin typeface="Times New Roman" panose="02020603050405020304" pitchFamily="18" charset="0"/>
                <a:ea typeface="Times New Roman"/>
                <a:cs typeface="Times New Roman" panose="02020603050405020304" pitchFamily="18" charset="0"/>
              </a:rPr>
              <a:t>Выпускнику </a:t>
            </a:r>
            <a:r>
              <a:rPr lang="ru-RU" dirty="0">
                <a:solidFill>
                  <a:srgbClr val="1F262D"/>
                </a:solidFill>
                <a:latin typeface="Times New Roman" panose="02020603050405020304" pitchFamily="18" charset="0"/>
                <a:ea typeface="Times New Roman"/>
                <a:cs typeface="Times New Roman" panose="02020603050405020304" pitchFamily="18" charset="0"/>
              </a:rPr>
              <a:t>разрешается пользоваться орфографическим словарём.</a:t>
            </a:r>
            <a:endParaRPr lang="ru-RU" dirty="0">
              <a:latin typeface="Times New Roman" panose="02020603050405020304" pitchFamily="18" charset="0"/>
              <a:ea typeface="Calibri"/>
              <a:cs typeface="Times New Roman" panose="02020603050405020304" pitchFamily="18" charset="0"/>
            </a:endParaRPr>
          </a:p>
          <a:p>
            <a:pPr>
              <a:lnSpc>
                <a:spcPts val="2160"/>
              </a:lnSpc>
              <a:spcAft>
                <a:spcPts val="0"/>
              </a:spcAft>
            </a:pPr>
            <a:r>
              <a:rPr lang="ru-RU" dirty="0">
                <a:solidFill>
                  <a:srgbClr val="1F262D"/>
                </a:solidFill>
                <a:latin typeface="Times New Roman" panose="02020603050405020304" pitchFamily="18" charset="0"/>
                <a:ea typeface="Times New Roman"/>
                <a:cs typeface="Times New Roman" panose="02020603050405020304" pitchFamily="18" charset="0"/>
              </a:rPr>
              <a:t> </a:t>
            </a:r>
            <a:r>
              <a:rPr lang="ru-RU" dirty="0" smtClean="0">
                <a:solidFill>
                  <a:srgbClr val="1F262D"/>
                </a:solidFill>
                <a:latin typeface="Times New Roman" panose="02020603050405020304" pitchFamily="18" charset="0"/>
                <a:ea typeface="Times New Roman"/>
                <a:cs typeface="Times New Roman" panose="02020603050405020304" pitchFamily="18" charset="0"/>
              </a:rPr>
              <a:t>Для </a:t>
            </a:r>
            <a:r>
              <a:rPr lang="ru-RU" dirty="0">
                <a:solidFill>
                  <a:srgbClr val="1F262D"/>
                </a:solidFill>
                <a:latin typeface="Times New Roman" panose="02020603050405020304" pitchFamily="18" charset="0"/>
                <a:ea typeface="Times New Roman"/>
                <a:cs typeface="Times New Roman" panose="02020603050405020304" pitchFamily="18" charset="0"/>
              </a:rPr>
              <a:t>получения «зачета» необходимо иметь положительный результат по трем критериям (</a:t>
            </a:r>
            <a:r>
              <a:rPr lang="ru-RU" b="1" dirty="0">
                <a:solidFill>
                  <a:srgbClr val="1F262D"/>
                </a:solidFill>
                <a:latin typeface="Times New Roman" panose="02020603050405020304" pitchFamily="18" charset="0"/>
                <a:ea typeface="Times New Roman"/>
                <a:cs typeface="Times New Roman" panose="02020603050405020304" pitchFamily="18" charset="0"/>
              </a:rPr>
              <a:t>по критериям № 1 и № 2 – в обязательном порядке</a:t>
            </a:r>
            <a:r>
              <a:rPr lang="ru-RU" dirty="0">
                <a:solidFill>
                  <a:srgbClr val="1F262D"/>
                </a:solidFill>
                <a:latin typeface="Times New Roman" panose="02020603050405020304" pitchFamily="18" charset="0"/>
                <a:ea typeface="Times New Roman"/>
                <a:cs typeface="Times New Roman" panose="02020603050405020304" pitchFamily="18" charset="0"/>
              </a:rPr>
              <a:t>) и выполнить следующие условия: выдержать объем итогового сочинения </a:t>
            </a:r>
            <a:r>
              <a:rPr lang="ru-RU" dirty="0" smtClean="0">
                <a:solidFill>
                  <a:srgbClr val="1F262D"/>
                </a:solidFill>
                <a:latin typeface="Times New Roman" panose="02020603050405020304" pitchFamily="18" charset="0"/>
                <a:ea typeface="Times New Roman"/>
                <a:cs typeface="Times New Roman" panose="02020603050405020304" pitchFamily="18" charset="0"/>
              </a:rPr>
              <a:t>и </a:t>
            </a:r>
            <a:r>
              <a:rPr lang="ru-RU" dirty="0">
                <a:solidFill>
                  <a:srgbClr val="1F262D"/>
                </a:solidFill>
                <a:latin typeface="Times New Roman" panose="02020603050405020304" pitchFamily="18" charset="0"/>
                <a:ea typeface="Times New Roman"/>
                <a:cs typeface="Times New Roman" panose="02020603050405020304" pitchFamily="18" charset="0"/>
              </a:rPr>
              <a:t>написать работу самостоятельно (сочинение не должно быть списано из какого-либо источника</a:t>
            </a:r>
            <a:r>
              <a:rPr lang="ru-RU" dirty="0" smtClean="0">
                <a:solidFill>
                  <a:srgbClr val="1F262D"/>
                </a:solidFill>
                <a:latin typeface="Times New Roman" panose="02020603050405020304" pitchFamily="18" charset="0"/>
                <a:ea typeface="Times New Roman"/>
                <a:cs typeface="Times New Roman" panose="02020603050405020304" pitchFamily="18" charset="0"/>
              </a:rPr>
              <a:t>).</a:t>
            </a:r>
            <a:endParaRPr lang="ru-RU" dirty="0" smtClean="0">
              <a:latin typeface="Times New Roman" panose="02020603050405020304" pitchFamily="18" charset="0"/>
              <a:ea typeface="Times New Roman"/>
              <a:cs typeface="Times New Roman" panose="02020603050405020304" pitchFamily="18" charset="0"/>
            </a:endParaRPr>
          </a:p>
          <a:p>
            <a:pPr>
              <a:lnSpc>
                <a:spcPct val="150000"/>
              </a:lnSpc>
              <a:spcAft>
                <a:spcPts val="0"/>
              </a:spcAft>
            </a:pPr>
            <a:r>
              <a:rPr lang="ru-RU" b="1" dirty="0" smtClean="0">
                <a:solidFill>
                  <a:srgbClr val="000000"/>
                </a:solidFill>
                <a:latin typeface="Times New Roman"/>
                <a:ea typeface="Times New Roman"/>
              </a:rPr>
              <a:t>Критерий </a:t>
            </a:r>
            <a:r>
              <a:rPr lang="ru-RU" b="1" dirty="0">
                <a:solidFill>
                  <a:srgbClr val="000000"/>
                </a:solidFill>
                <a:latin typeface="Times New Roman"/>
                <a:ea typeface="Times New Roman"/>
              </a:rPr>
              <a:t>№1 «Соответствие теме» </a:t>
            </a:r>
          </a:p>
          <a:p>
            <a:pPr algn="just"/>
            <a:r>
              <a:rPr lang="ru-RU" b="1" dirty="0" smtClean="0">
                <a:solidFill>
                  <a:srgbClr val="000000"/>
                </a:solidFill>
                <a:latin typeface="Times New Roman"/>
                <a:ea typeface="Times New Roman"/>
              </a:rPr>
              <a:t>Критерий </a:t>
            </a:r>
            <a:r>
              <a:rPr lang="ru-RU" b="1" dirty="0">
                <a:solidFill>
                  <a:srgbClr val="000000"/>
                </a:solidFill>
                <a:latin typeface="Times New Roman"/>
                <a:ea typeface="Times New Roman"/>
              </a:rPr>
              <a:t>№2 «Аргументация. Привлечение литературного материала»</a:t>
            </a:r>
            <a:endParaRPr lang="ru-RU" dirty="0">
              <a:latin typeface="Times New Roman"/>
              <a:ea typeface="Times New Roman"/>
            </a:endParaRPr>
          </a:p>
          <a:p>
            <a:pPr algn="just"/>
            <a:endParaRPr lang="ru-RU" dirty="0">
              <a:effectLst/>
              <a:latin typeface="Times New Roman"/>
              <a:ea typeface="Times New Roman"/>
            </a:endParaRPr>
          </a:p>
        </p:txBody>
      </p:sp>
    </p:spTree>
    <p:extLst>
      <p:ext uri="{BB962C8B-B14F-4D97-AF65-F5344CB8AC3E}">
        <p14:creationId xmlns:p14="http://schemas.microsoft.com/office/powerpoint/2010/main" val="292151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04800"/>
            <a:ext cx="8229600" cy="6019799"/>
          </a:xfrm>
        </p:spPr>
        <p:txBody>
          <a:bodyPr>
            <a:normAutofit fontScale="62500" lnSpcReduction="20000"/>
          </a:bodyPr>
          <a:lstStyle/>
          <a:p>
            <a:pPr marL="0" indent="0" fontAlgn="t">
              <a:buNone/>
            </a:pPr>
            <a:endParaRPr lang="ru-RU" sz="5100" dirty="0" smtClean="0">
              <a:solidFill>
                <a:srgbClr val="000000"/>
              </a:solidFill>
              <a:latin typeface="calibri"/>
            </a:endParaRPr>
          </a:p>
          <a:p>
            <a:pPr marL="0" indent="0" fontAlgn="t">
              <a:buNone/>
            </a:pPr>
            <a:endParaRPr lang="ru-RU" sz="5100" dirty="0">
              <a:solidFill>
                <a:srgbClr val="000000"/>
              </a:solidFill>
              <a:latin typeface="calibri"/>
            </a:endParaRPr>
          </a:p>
          <a:p>
            <a:pPr marL="0" indent="0" algn="ctr" fontAlgn="t">
              <a:buNone/>
            </a:pPr>
            <a:r>
              <a:rPr lang="ru-RU" sz="5100" dirty="0" smtClean="0">
                <a:solidFill>
                  <a:srgbClr val="000000"/>
                </a:solidFill>
                <a:latin typeface="calibri"/>
              </a:rPr>
              <a:t>«</a:t>
            </a:r>
            <a:r>
              <a:rPr lang="ru-RU" sz="5100" dirty="0">
                <a:solidFill>
                  <a:srgbClr val="000000"/>
                </a:solidFill>
                <a:latin typeface="calibri"/>
              </a:rPr>
              <a:t>Основная цель сочинения — привить школьникам навыки правильного и логичного изложения мыслей. При поступлении в вузы сочинение (изложение) рассматривается в ряду индивидуальных достижений и может принести абитуриенту до 10 дополнительных баллов к ЕГЭ. Вузы сами оценят сочинение в баллах, которые затем суммируют с баллами ЕГЭ абитуриента</a:t>
            </a:r>
            <a:r>
              <a:rPr lang="ru-RU" sz="5100" dirty="0" smtClean="0">
                <a:solidFill>
                  <a:srgbClr val="000000"/>
                </a:solidFill>
                <a:latin typeface="calibri"/>
              </a:rPr>
              <a:t>»</a:t>
            </a:r>
            <a:endParaRPr lang="ru-RU" sz="5100" dirty="0">
              <a:solidFill>
                <a:srgbClr val="000000"/>
              </a:solidFill>
              <a:latin typeface="calibri"/>
            </a:endParaRPr>
          </a:p>
          <a:p>
            <a:pPr marL="0" indent="0" fontAlgn="t">
              <a:buNone/>
            </a:pPr>
            <a:r>
              <a:rPr lang="ru-RU" dirty="0">
                <a:solidFill>
                  <a:srgbClr val="000000"/>
                </a:solidFill>
                <a:latin typeface="calibri"/>
              </a:rPr>
              <a:t/>
            </a:r>
            <a:br>
              <a:rPr lang="ru-RU" dirty="0">
                <a:solidFill>
                  <a:srgbClr val="000000"/>
                </a:solidFill>
                <a:latin typeface="calibri"/>
              </a:rPr>
            </a:br>
            <a:endParaRPr lang="ru-RU" dirty="0">
              <a:solidFill>
                <a:srgbClr val="000000"/>
              </a:solidFill>
              <a:latin typeface="calibri"/>
            </a:endParaRPr>
          </a:p>
          <a:p>
            <a:pPr marL="0" indent="0">
              <a:buNone/>
            </a:pPr>
            <a:r>
              <a:rPr lang="ru-RU" dirty="0"/>
              <a:t/>
            </a:r>
            <a:br>
              <a:rPr lang="ru-RU" dirty="0"/>
            </a:br>
            <a:endParaRPr lang="ru-RU" dirty="0"/>
          </a:p>
        </p:txBody>
      </p:sp>
    </p:spTree>
    <p:extLst>
      <p:ext uri="{BB962C8B-B14F-4D97-AF65-F5344CB8AC3E}">
        <p14:creationId xmlns:p14="http://schemas.microsoft.com/office/powerpoint/2010/main" val="510512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ЕГЭ и ОГЭ в 2014 (апрель, 201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1_ЕГЭ и ОГЭ в 2014 (апрель, 2014)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TotalTime>
  <Words>1455</Words>
  <Application>Microsoft Office PowerPoint</Application>
  <PresentationFormat>Экран (4:3)</PresentationFormat>
  <Paragraphs>191</Paragraphs>
  <Slides>26</Slides>
  <Notes>4</Notes>
  <HiddenSlides>0</HiddenSlides>
  <MMClips>0</MMClips>
  <ScaleCrop>false</ScaleCrop>
  <HeadingPairs>
    <vt:vector size="4" baseType="variant">
      <vt:variant>
        <vt:lpstr>Тема</vt:lpstr>
      </vt:variant>
      <vt:variant>
        <vt:i4>3</vt:i4>
      </vt:variant>
      <vt:variant>
        <vt:lpstr>Заголовки слайдов</vt:lpstr>
      </vt:variant>
      <vt:variant>
        <vt:i4>26</vt:i4>
      </vt:variant>
    </vt:vector>
  </HeadingPairs>
  <TitlesOfParts>
    <vt:vector size="29" baseType="lpstr">
      <vt:lpstr>Office Theme</vt:lpstr>
      <vt:lpstr>ЕГЭ и ОГЭ в 2014 (апрель, 2014)1</vt:lpstr>
      <vt:lpstr>1_ЕГЭ и ОГЭ в 2014 (апрель, 2014)1</vt:lpstr>
      <vt:lpstr>ГИА-2016</vt:lpstr>
      <vt:lpstr>Презентация PowerPoint</vt:lpstr>
      <vt:lpstr>Формы ГИА  для 11 классов</vt:lpstr>
      <vt:lpstr>сочинение</vt:lpstr>
      <vt:lpstr>Сочинение: тематические направления</vt:lpstr>
      <vt:lpstr>СОЧИНЕНИЕ:</vt:lpstr>
      <vt:lpstr>СОЧИНЕНИЕ:</vt:lpstr>
      <vt:lpstr>Оценивание итоговых сочинений </vt:lpstr>
      <vt:lpstr>Презентация PowerPoint</vt:lpstr>
      <vt:lpstr>ЕГЭ по математике – «раздваивается»</vt:lpstr>
      <vt:lpstr>Базовый ЕГЭ по математике</vt:lpstr>
      <vt:lpstr>Профильный ЕГЭ по математике</vt:lpstr>
      <vt:lpstr>ЕГЭ  по иностранному языку (экзамен  будет  проходить  в  2  дня) </vt:lpstr>
      <vt:lpstr>    Продолжительность  ЕГЭ</vt:lpstr>
      <vt:lpstr>Презентация PowerPoint</vt:lpstr>
      <vt:lpstr>Распоряжение Федеральной службы по надзору в сфере образования и науки (Рособрнадзор)  № 794-10 от 23.03.2015 года</vt:lpstr>
      <vt:lpstr>Распоряжение Федеральной службы по надзору в сфере образования и науки (Рособрнадзор)  № 794-10 от 23.03.2015 года</vt:lpstr>
      <vt:lpstr>В 2016 году сохранились изменения, внесенные в ГИА в 2015 году </vt:lpstr>
      <vt:lpstr>Презентация PowerPoint</vt:lpstr>
      <vt:lpstr>Презентация PowerPoint</vt:lpstr>
      <vt:lpstr>Презентация PowerPoint</vt:lpstr>
      <vt:lpstr>Презентация PowerPoint</vt:lpstr>
      <vt:lpstr>Презентация PowerPoint</vt:lpstr>
      <vt:lpstr>Порядок приёма в ВУЗы на 2015/16 учебный год* </vt:lpstr>
      <vt:lpstr>Информационные порталы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Государственная итоговая аттестация в 2014 году</dc:title>
  <dc:creator>Лариса</dc:creator>
  <cp:lastModifiedBy>school</cp:lastModifiedBy>
  <cp:revision>109</cp:revision>
  <cp:lastPrinted>2015-05-14T09:29:24Z</cp:lastPrinted>
  <dcterms:modified xsi:type="dcterms:W3CDTF">2016-04-12T07:39:39Z</dcterms:modified>
</cp:coreProperties>
</file>