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20" r:id="rId4"/>
    <p:sldMasterId id="2147483732" r:id="rId5"/>
    <p:sldMasterId id="2147483756" r:id="rId6"/>
    <p:sldMasterId id="2147483768" r:id="rId7"/>
  </p:sldMasterIdLst>
  <p:notesMasterIdLst>
    <p:notesMasterId r:id="rId22"/>
  </p:notesMasterIdLst>
  <p:sldIdLst>
    <p:sldId id="256" r:id="rId8"/>
    <p:sldId id="319" r:id="rId9"/>
    <p:sldId id="303" r:id="rId10"/>
    <p:sldId id="307" r:id="rId11"/>
    <p:sldId id="320" r:id="rId12"/>
    <p:sldId id="312" r:id="rId13"/>
    <p:sldId id="321" r:id="rId14"/>
    <p:sldId id="285" r:id="rId15"/>
    <p:sldId id="286" r:id="rId16"/>
    <p:sldId id="305" r:id="rId17"/>
    <p:sldId id="323" r:id="rId18"/>
    <p:sldId id="322" r:id="rId19"/>
    <p:sldId id="300" r:id="rId20"/>
    <p:sldId id="297" r:id="rId21"/>
  </p:sldIdLst>
  <p:sldSz cx="9144000" cy="6858000" type="screen4x3"/>
  <p:notesSz cx="6797675" cy="9926638"/>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41902"/>
    <a:srgbClr val="CCECFF"/>
    <a:srgbClr val="000099"/>
    <a:srgbClr val="ADF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4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A3AEDF-8BFA-46CC-A5EF-87D4B0CB0C04}" type="datetimeFigureOut">
              <a:rPr lang="ru-RU" smtClean="0"/>
              <a:pPr/>
              <a:t>12.04.2016</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59B61C-CF04-4121-9188-7E75469E68C2}" type="slidenum">
              <a:rPr lang="ru-RU" smtClean="0"/>
              <a:pPr/>
              <a:t>‹#›</a:t>
            </a:fld>
            <a:endParaRPr lang="ru-RU"/>
          </a:p>
        </p:txBody>
      </p:sp>
    </p:spTree>
    <p:extLst>
      <p:ext uri="{BB962C8B-B14F-4D97-AF65-F5344CB8AC3E}">
        <p14:creationId xmlns:p14="http://schemas.microsoft.com/office/powerpoint/2010/main" val="314808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eaLnBrk="1" hangingPunct="1"/>
            <a:fld id="{AD8704A5-A92A-467E-BD3B-9DDE7F1C08D5}" type="slidenum">
              <a:rPr lang="ru-RU" altLang="ru-RU">
                <a:solidFill>
                  <a:srgbClr val="000000"/>
                </a:solidFill>
              </a:rPr>
              <a:pPr eaLnBrk="1" hangingPunct="1"/>
              <a:t>6</a:t>
            </a:fld>
            <a:endParaRPr lang="ru-RU" altLang="ru-RU">
              <a:solidFill>
                <a:srgbClr val="000000"/>
              </a:solidFill>
            </a:endParaRPr>
          </a:p>
        </p:txBody>
      </p:sp>
      <p:sp>
        <p:nvSpPr>
          <p:cNvPr id="129027" name="Rectangle 1"/>
          <p:cNvSpPr txBox="1">
            <a:spLocks noGrp="1" noRot="1" noChangeAspect="1" noChangeArrowheads="1" noTextEdit="1"/>
          </p:cNvSpPr>
          <p:nvPr>
            <p:ph type="sldImg"/>
          </p:nvPr>
        </p:nvSpPr>
        <p:spPr>
          <a:xfrm>
            <a:off x="919163" y="744538"/>
            <a:ext cx="4960937"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8" name="Rectangle 2"/>
          <p:cNvSpPr txBox="1">
            <a:spLocks noGrp="1" noChangeArrowheads="1"/>
          </p:cNvSpPr>
          <p:nvPr>
            <p:ph type="body" idx="1"/>
          </p:nvPr>
        </p:nvSpPr>
        <p:spPr>
          <a:xfrm>
            <a:off x="679926" y="4715470"/>
            <a:ext cx="5439411" cy="455760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round/>
            <a:headEnd/>
            <a:tailEnd/>
          </a:ln>
        </p:spPr>
        <p:txBody>
          <a:bodyPr/>
          <a:lstStyle/>
          <a:p>
            <a:fld id="{BE05FA02-BF68-4287-A8DA-7C0CD78B3A9B}" type="slidenum">
              <a:rPr lang="ru-RU">
                <a:solidFill>
                  <a:prstClr val="black"/>
                </a:solidFill>
                <a:latin typeface="Arial" pitchFamily="34" charset="0"/>
              </a:rPr>
              <a:pPr/>
              <a:t>7</a:t>
            </a:fld>
            <a:endParaRPr lang="ru-RU">
              <a:solidFill>
                <a:prstClr val="black"/>
              </a:solidFill>
              <a:latin typeface="Arial" pitchFamily="34" charset="0"/>
            </a:endParaRPr>
          </a:p>
        </p:txBody>
      </p:sp>
      <p:sp>
        <p:nvSpPr>
          <p:cNvPr id="71683" name="Rectangle 1"/>
          <p:cNvSpPr txBox="1">
            <a:spLocks noGrp="1" noRot="1" noChangeAspect="1" noChangeArrowheads="1" noTextEdit="1"/>
          </p:cNvSpPr>
          <p:nvPr>
            <p:ph type="sldImg"/>
          </p:nvPr>
        </p:nvSpPr>
        <p:spPr>
          <a:xfrm>
            <a:off x="1157288" y="690563"/>
            <a:ext cx="4546600" cy="3411537"/>
          </a:xfrm>
          <a:solidFill>
            <a:srgbClr val="FFFFFF"/>
          </a:solidFill>
          <a:ln>
            <a:solidFill>
              <a:srgbClr val="000000"/>
            </a:solidFill>
            <a:miter lim="800000"/>
          </a:ln>
        </p:spPr>
      </p:sp>
      <p:sp>
        <p:nvSpPr>
          <p:cNvPr id="71684" name="Rectangle 2"/>
          <p:cNvSpPr txBox="1">
            <a:spLocks noGrp="1" noChangeArrowheads="1"/>
          </p:cNvSpPr>
          <p:nvPr>
            <p:ph type="body" idx="1"/>
          </p:nvPr>
        </p:nvSpPr>
        <p:spPr>
          <a:xfrm>
            <a:off x="686282" y="4319224"/>
            <a:ext cx="5488658" cy="4181881"/>
          </a:xfrm>
          <a:noFill/>
        </p:spPr>
        <p:txBody>
          <a:bodyPr wrap="none" anchor="ct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round/>
            <a:headEnd/>
            <a:tailEnd/>
          </a:ln>
        </p:spPr>
        <p:txBody>
          <a:bodyPr/>
          <a:lstStyle/>
          <a:p>
            <a:fld id="{BE05FA02-BF68-4287-A8DA-7C0CD78B3A9B}" type="slidenum">
              <a:rPr lang="ru-RU">
                <a:solidFill>
                  <a:prstClr val="black"/>
                </a:solidFill>
                <a:latin typeface="Arial" pitchFamily="34" charset="0"/>
              </a:rPr>
              <a:pPr/>
              <a:t>10</a:t>
            </a:fld>
            <a:endParaRPr lang="ru-RU">
              <a:solidFill>
                <a:prstClr val="black"/>
              </a:solidFill>
              <a:latin typeface="Arial" pitchFamily="34" charset="0"/>
            </a:endParaRPr>
          </a:p>
        </p:txBody>
      </p:sp>
      <p:sp>
        <p:nvSpPr>
          <p:cNvPr id="71683" name="Rectangle 1"/>
          <p:cNvSpPr txBox="1">
            <a:spLocks noGrp="1" noRot="1" noChangeAspect="1" noChangeArrowheads="1" noTextEdit="1"/>
          </p:cNvSpPr>
          <p:nvPr>
            <p:ph type="sldImg"/>
          </p:nvPr>
        </p:nvSpPr>
        <p:spPr>
          <a:xfrm>
            <a:off x="1157288" y="690563"/>
            <a:ext cx="4546600" cy="3411537"/>
          </a:xfrm>
          <a:solidFill>
            <a:srgbClr val="FFFFFF"/>
          </a:solidFill>
          <a:ln>
            <a:solidFill>
              <a:srgbClr val="000000"/>
            </a:solidFill>
            <a:miter lim="800000"/>
          </a:ln>
        </p:spPr>
      </p:sp>
      <p:sp>
        <p:nvSpPr>
          <p:cNvPr id="71684" name="Rectangle 2"/>
          <p:cNvSpPr txBox="1">
            <a:spLocks noGrp="1" noChangeArrowheads="1"/>
          </p:cNvSpPr>
          <p:nvPr>
            <p:ph type="body" idx="1"/>
          </p:nvPr>
        </p:nvSpPr>
        <p:spPr>
          <a:xfrm>
            <a:off x="686282" y="4319224"/>
            <a:ext cx="5488658" cy="4181881"/>
          </a:xfrm>
          <a:noFill/>
        </p:spPr>
        <p:txBody>
          <a:bodyPr wrap="none" anchor="ctr"/>
          <a:lstStyle/>
          <a:p>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round/>
            <a:headEnd/>
            <a:tailEnd/>
          </a:ln>
        </p:spPr>
        <p:txBody>
          <a:bodyPr/>
          <a:lstStyle/>
          <a:p>
            <a:fld id="{BE05FA02-BF68-4287-A8DA-7C0CD78B3A9B}" type="slidenum">
              <a:rPr lang="ru-RU">
                <a:solidFill>
                  <a:prstClr val="black"/>
                </a:solidFill>
                <a:latin typeface="Arial" pitchFamily="34" charset="0"/>
              </a:rPr>
              <a:pPr/>
              <a:t>11</a:t>
            </a:fld>
            <a:endParaRPr lang="ru-RU">
              <a:solidFill>
                <a:prstClr val="black"/>
              </a:solidFill>
              <a:latin typeface="Arial" pitchFamily="34" charset="0"/>
            </a:endParaRPr>
          </a:p>
        </p:txBody>
      </p:sp>
      <p:sp>
        <p:nvSpPr>
          <p:cNvPr id="71683" name="Rectangle 1"/>
          <p:cNvSpPr txBox="1">
            <a:spLocks noGrp="1" noRot="1" noChangeAspect="1" noChangeArrowheads="1" noTextEdit="1"/>
          </p:cNvSpPr>
          <p:nvPr>
            <p:ph type="sldImg"/>
          </p:nvPr>
        </p:nvSpPr>
        <p:spPr>
          <a:xfrm>
            <a:off x="1157288" y="690563"/>
            <a:ext cx="4546600" cy="3411537"/>
          </a:xfrm>
          <a:solidFill>
            <a:srgbClr val="FFFFFF"/>
          </a:solidFill>
          <a:ln>
            <a:solidFill>
              <a:srgbClr val="000000"/>
            </a:solidFill>
            <a:miter lim="800000"/>
          </a:ln>
        </p:spPr>
      </p:sp>
      <p:sp>
        <p:nvSpPr>
          <p:cNvPr id="71684" name="Rectangle 2"/>
          <p:cNvSpPr txBox="1">
            <a:spLocks noGrp="1" noChangeArrowheads="1"/>
          </p:cNvSpPr>
          <p:nvPr>
            <p:ph type="body" idx="1"/>
          </p:nvPr>
        </p:nvSpPr>
        <p:spPr>
          <a:xfrm>
            <a:off x="686282" y="4319224"/>
            <a:ext cx="5488658" cy="4181881"/>
          </a:xfrm>
          <a:noFill/>
        </p:spPr>
        <p:txBody>
          <a:bodyPr wrap="none" anchor="ct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round/>
            <a:headEnd/>
            <a:tailEnd/>
          </a:ln>
        </p:spPr>
        <p:txBody>
          <a:bodyPr/>
          <a:lstStyle/>
          <a:p>
            <a:fld id="{BE05FA02-BF68-4287-A8DA-7C0CD78B3A9B}" type="slidenum">
              <a:rPr lang="ru-RU">
                <a:solidFill>
                  <a:prstClr val="black"/>
                </a:solidFill>
                <a:latin typeface="Arial" pitchFamily="34" charset="0"/>
              </a:rPr>
              <a:pPr/>
              <a:t>12</a:t>
            </a:fld>
            <a:endParaRPr lang="ru-RU">
              <a:solidFill>
                <a:prstClr val="black"/>
              </a:solidFill>
              <a:latin typeface="Arial" pitchFamily="34" charset="0"/>
            </a:endParaRPr>
          </a:p>
        </p:txBody>
      </p:sp>
      <p:sp>
        <p:nvSpPr>
          <p:cNvPr id="71683" name="Rectangle 1"/>
          <p:cNvSpPr txBox="1">
            <a:spLocks noGrp="1" noRot="1" noChangeAspect="1" noChangeArrowheads="1" noTextEdit="1"/>
          </p:cNvSpPr>
          <p:nvPr>
            <p:ph type="sldImg"/>
          </p:nvPr>
        </p:nvSpPr>
        <p:spPr>
          <a:xfrm>
            <a:off x="1157288" y="690563"/>
            <a:ext cx="4546600" cy="3411537"/>
          </a:xfrm>
          <a:solidFill>
            <a:srgbClr val="FFFFFF"/>
          </a:solidFill>
          <a:ln>
            <a:solidFill>
              <a:srgbClr val="000000"/>
            </a:solidFill>
            <a:miter lim="800000"/>
          </a:ln>
        </p:spPr>
      </p:sp>
      <p:sp>
        <p:nvSpPr>
          <p:cNvPr id="71684" name="Rectangle 2"/>
          <p:cNvSpPr txBox="1">
            <a:spLocks noGrp="1" noChangeArrowheads="1"/>
          </p:cNvSpPr>
          <p:nvPr>
            <p:ph type="body" idx="1"/>
          </p:nvPr>
        </p:nvSpPr>
        <p:spPr>
          <a:xfrm>
            <a:off x="686282" y="4319224"/>
            <a:ext cx="5488658" cy="4181881"/>
          </a:xfrm>
          <a:noFill/>
        </p:spPr>
        <p:txBody>
          <a:bodyPr wrap="none" anchor="ct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335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99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458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270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51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365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72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71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819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826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422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464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116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880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801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942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822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35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412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223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06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806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276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6194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413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1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717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6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930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997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319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112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402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149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926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197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6246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43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669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7986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6321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318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118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267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836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731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991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86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106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197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0145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9627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813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5242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2621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32653-5064-46A6-8C3A-509D69D2D74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467359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3690CE-9BA6-473D-BBF6-CFD205BDB7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829030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3F6AC9-A74F-4622-AA8F-1539B10EA03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2691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155397-F872-4A25-B21C-B051C5EEFE2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856383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B4DBDD-64EA-432A-B25B-2C0ACEA1C5E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662389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81E6C2-1BC4-4441-A620-F05C6A15175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308480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916B56-846E-461B-A892-4551BE4EF3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77485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BF86A5-8D87-4220-AF7C-B1194F7ABDE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192692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D0FBEB-81A0-4699-80B7-E370597D841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300912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5608A4-7113-42C7-B73D-8828D0379ED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306817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53853C-A50A-4A20-AAC3-4EE11FABB3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4109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ADF1F3">
                <a:alpha val="0"/>
              </a:srgbClr>
            </a:gs>
            <a:gs pos="0">
              <a:srgbClr val="ADF1F3">
                <a:alpha val="78824"/>
              </a:srgbClr>
            </a:gs>
            <a:gs pos="0">
              <a:srgbClr val="ADF1F3">
                <a:alpha val="78824"/>
              </a:srgbClr>
            </a:gs>
            <a:gs pos="0">
              <a:srgbClr val="ADF1F3">
                <a:alpha val="78824"/>
              </a:srgbClr>
            </a:gs>
            <a:gs pos="50000">
              <a:schemeClr val="accent1">
                <a:tint val="44500"/>
                <a:satMod val="160000"/>
              </a:schemeClr>
            </a:gs>
            <a:gs pos="100000">
              <a:schemeClr val="accent1">
                <a:tint val="23500"/>
                <a:satMod val="160000"/>
              </a:schemeClr>
            </a:gs>
          </a:gsLst>
          <a:lin ang="14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040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3172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26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7039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5855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33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SzTx/>
              <a:buFontTx/>
              <a:buNone/>
              <a:defRPr sz="1400" smtClean="0">
                <a:solidFill>
                  <a:schemeClr val="tx1"/>
                </a:solidFill>
              </a:defRPr>
            </a:lvl1pPr>
          </a:lstStyle>
          <a:p>
            <a:pPr defTabSz="449263" fontAlgn="base">
              <a:spcBef>
                <a:spcPct val="0"/>
              </a:spcBef>
              <a:spcAft>
                <a:spcPct val="0"/>
              </a:spcAft>
              <a:defRPr/>
            </a:pPr>
            <a:endParaRPr lang="ru-RU">
              <a:solidFill>
                <a:srgbClr val="000000"/>
              </a:solidFill>
            </a:endParaRPr>
          </a:p>
        </p:txBody>
      </p:sp>
      <p:sp>
        <p:nvSpPr>
          <p:cNvPr id="133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SzTx/>
              <a:buFontTx/>
              <a:buNone/>
              <a:defRPr sz="1400" smtClean="0">
                <a:solidFill>
                  <a:schemeClr val="tx1"/>
                </a:solidFill>
              </a:defRPr>
            </a:lvl1pPr>
          </a:lstStyle>
          <a:p>
            <a:pPr defTabSz="449263" fontAlgn="base">
              <a:spcBef>
                <a:spcPct val="0"/>
              </a:spcBef>
              <a:spcAft>
                <a:spcPct val="0"/>
              </a:spcAft>
              <a:defRPr/>
            </a:pPr>
            <a:endParaRPr lang="ru-RU">
              <a:solidFill>
                <a:srgbClr val="000000"/>
              </a:solidFill>
            </a:endParaRPr>
          </a:p>
        </p:txBody>
      </p:sp>
      <p:sp>
        <p:nvSpPr>
          <p:cNvPr id="133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400" smtClean="0">
                <a:solidFill>
                  <a:schemeClr val="tx1"/>
                </a:solidFill>
              </a:defRPr>
            </a:lvl1pPr>
          </a:lstStyle>
          <a:p>
            <a:pPr defTabSz="449263" fontAlgn="base">
              <a:spcBef>
                <a:spcPct val="0"/>
              </a:spcBef>
              <a:spcAft>
                <a:spcPct val="0"/>
              </a:spcAft>
              <a:defRPr/>
            </a:pPr>
            <a:fld id="{7FDD72DF-ACA8-4BD7-B0A9-83400F2F1E91}" type="slidenum">
              <a:rPr lang="ru-RU">
                <a:solidFill>
                  <a:srgbClr val="000000"/>
                </a:solidFill>
              </a:rPr>
              <a:pPr defTabSz="449263"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5859496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hyperlink" Target="http://gia.edu.ru/" TargetMode="External"/><Relationship Id="rId2" Type="http://schemas.openxmlformats.org/officeDocument/2006/relationships/hyperlink" Target="http://ocmko.ru/" TargetMode="External"/><Relationship Id="rId1" Type="http://schemas.openxmlformats.org/officeDocument/2006/relationships/slideLayout" Target="../slideLayouts/slideLayout2.xml"/><Relationship Id="rId5" Type="http://schemas.openxmlformats.org/officeDocument/2006/relationships/hyperlink" Target="http://opengia.ru/" TargetMode="External"/><Relationship Id="rId4" Type="http://schemas.openxmlformats.org/officeDocument/2006/relationships/hyperlink" Target="http://fipi.r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990600" y="0"/>
            <a:ext cx="7772400" cy="2819400"/>
          </a:xfrm>
          <a:scene3d>
            <a:camera prst="perspectiveRight" fov="2400000">
              <a:rot lat="900000" lon="20399999" rev="0"/>
            </a:camera>
            <a:lightRig rig="threePt" dir="t"/>
          </a:scene3d>
          <a:sp3d z="50800"/>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dirty="0" smtClean="0">
                <a:ln w="11430"/>
                <a:solidFill>
                  <a:schemeClr val="accent6">
                    <a:lumMod val="75000"/>
                  </a:schemeClr>
                </a:solidFill>
                <a:effectLst>
                  <a:outerShdw blurRad="50800" dist="39000" dir="5460000" algn="tl">
                    <a:srgbClr val="000000">
                      <a:alpha val="38000"/>
                    </a:srgbClr>
                  </a:outerShdw>
                </a:effectLst>
                <a:latin typeface="Georgia" pitchFamily="18" charset="0"/>
              </a:rPr>
              <a:t>Государственная</a:t>
            </a:r>
            <a:r>
              <a:rPr lang="ru-RU" sz="4800" b="1" dirty="0" smtClean="0">
                <a:ln w="11430"/>
                <a:solidFill>
                  <a:schemeClr val="accent6">
                    <a:lumMod val="75000"/>
                  </a:schemeClr>
                </a:solidFill>
                <a:effectLst>
                  <a:outerShdw blurRad="50800" dist="39000" dir="5460000" algn="tl">
                    <a:srgbClr val="000000">
                      <a:alpha val="38000"/>
                    </a:srgbClr>
                  </a:outerShdw>
                </a:effectLst>
                <a:latin typeface="Georgia" pitchFamily="18" charset="0"/>
              </a:rPr>
              <a:t/>
            </a:r>
            <a:br>
              <a:rPr lang="ru-RU" sz="4800" b="1" dirty="0" smtClean="0">
                <a:ln w="11430"/>
                <a:solidFill>
                  <a:schemeClr val="accent6">
                    <a:lumMod val="75000"/>
                  </a:schemeClr>
                </a:solidFill>
                <a:effectLst>
                  <a:outerShdw blurRad="50800" dist="39000" dir="5460000" algn="tl">
                    <a:srgbClr val="000000">
                      <a:alpha val="38000"/>
                    </a:srgbClr>
                  </a:outerShdw>
                </a:effectLst>
                <a:latin typeface="Georgia" pitchFamily="18" charset="0"/>
              </a:rPr>
            </a:br>
            <a:r>
              <a:rPr lang="ru-RU" sz="4800" b="1" dirty="0" smtClean="0">
                <a:ln w="11430"/>
                <a:solidFill>
                  <a:schemeClr val="accent6">
                    <a:lumMod val="75000"/>
                  </a:schemeClr>
                </a:solidFill>
                <a:effectLst>
                  <a:outerShdw blurRad="50800" dist="39000" dir="5460000" algn="tl">
                    <a:srgbClr val="000000">
                      <a:alpha val="38000"/>
                    </a:srgbClr>
                  </a:outerShdw>
                </a:effectLst>
                <a:latin typeface="Georgia" pitchFamily="18" charset="0"/>
              </a:rPr>
              <a:t>итоговая</a:t>
            </a:r>
            <a:br>
              <a:rPr lang="ru-RU" sz="4800" b="1" dirty="0" smtClean="0">
                <a:ln w="11430"/>
                <a:solidFill>
                  <a:schemeClr val="accent6">
                    <a:lumMod val="75000"/>
                  </a:schemeClr>
                </a:solidFill>
                <a:effectLst>
                  <a:outerShdw blurRad="50800" dist="39000" dir="5460000" algn="tl">
                    <a:srgbClr val="000000">
                      <a:alpha val="38000"/>
                    </a:srgbClr>
                  </a:outerShdw>
                </a:effectLst>
                <a:latin typeface="Georgia" pitchFamily="18" charset="0"/>
              </a:rPr>
            </a:br>
            <a:r>
              <a:rPr lang="ru-RU" sz="4800" b="1" dirty="0" smtClean="0">
                <a:ln w="11430"/>
                <a:solidFill>
                  <a:schemeClr val="accent6">
                    <a:lumMod val="75000"/>
                  </a:schemeClr>
                </a:solidFill>
                <a:effectLst>
                  <a:outerShdw blurRad="50800" dist="39000" dir="5460000" algn="tl">
                    <a:srgbClr val="000000">
                      <a:alpha val="38000"/>
                    </a:srgbClr>
                  </a:outerShdw>
                </a:effectLst>
                <a:latin typeface="Georgia" pitchFamily="18" charset="0"/>
              </a:rPr>
              <a:t>аттестация-2016</a:t>
            </a:r>
            <a:br>
              <a:rPr lang="ru-RU" sz="4800" b="1" dirty="0" smtClean="0">
                <a:ln w="11430"/>
                <a:solidFill>
                  <a:schemeClr val="accent6">
                    <a:lumMod val="75000"/>
                  </a:schemeClr>
                </a:solidFill>
                <a:effectLst>
                  <a:outerShdw blurRad="50800" dist="39000" dir="5460000" algn="tl">
                    <a:srgbClr val="000000">
                      <a:alpha val="38000"/>
                    </a:srgbClr>
                  </a:outerShdw>
                </a:effectLst>
                <a:latin typeface="Georgia" pitchFamily="18" charset="0"/>
              </a:rPr>
            </a:br>
            <a:r>
              <a:rPr lang="ru-RU" sz="4800" b="1" dirty="0" smtClean="0">
                <a:ln w="11430"/>
                <a:solidFill>
                  <a:schemeClr val="tx2">
                    <a:lumMod val="50000"/>
                  </a:schemeClr>
                </a:solidFill>
                <a:effectLst>
                  <a:outerShdw blurRad="50800" dist="39000" dir="5460000" algn="tl">
                    <a:srgbClr val="000000">
                      <a:alpha val="38000"/>
                    </a:srgbClr>
                  </a:outerShdw>
                </a:effectLst>
                <a:latin typeface="Georgia" pitchFamily="18" charset="0"/>
              </a:rPr>
              <a:t> 9 класс</a:t>
            </a:r>
            <a:endParaRPr lang="ru-RU" sz="4800" b="1" dirty="0">
              <a:ln w="11430"/>
              <a:solidFill>
                <a:schemeClr val="tx2">
                  <a:lumMod val="50000"/>
                </a:schemeClr>
              </a:solidFill>
              <a:effectLst>
                <a:outerShdw blurRad="50800" dist="39000" dir="5460000" algn="tl">
                  <a:srgbClr val="000000">
                    <a:alpha val="38000"/>
                  </a:srgbClr>
                </a:outerShdw>
              </a:effectLst>
              <a:latin typeface="Georgia" pitchFamily="18" charset="0"/>
            </a:endParaRPr>
          </a:p>
        </p:txBody>
      </p:sp>
      <p:pic>
        <p:nvPicPr>
          <p:cNvPr id="8" name="Picture 42" descr="B_W"/>
          <p:cNvPicPr>
            <a:picLocks noChangeAspect="1" noChangeArrowheads="1" noCrop="1"/>
          </p:cNvPicPr>
          <p:nvPr/>
        </p:nvPicPr>
        <p:blipFill>
          <a:blip r:embed="rId2" cstate="print"/>
          <a:srcRect/>
          <a:stretch>
            <a:fillRect/>
          </a:stretch>
        </p:blipFill>
        <p:spPr bwMode="auto">
          <a:xfrm>
            <a:off x="0" y="0"/>
            <a:ext cx="1600200" cy="1200150"/>
          </a:xfrm>
          <a:prstGeom prst="ellipse">
            <a:avLst/>
          </a:prstGeom>
          <a:ln>
            <a:noFill/>
          </a:ln>
          <a:effectLst>
            <a:softEdge rad="112500"/>
          </a:effectLst>
        </p:spPr>
      </p:pic>
      <p:pic>
        <p:nvPicPr>
          <p:cNvPr id="1032" name="Picture 8" descr="C:\Documents and Settings\Monitoring3\Рабочий стол\КАРТИНКИ\Школа\Новая папка\education-pic4_zoom-1000x1000-19211.jpg"/>
          <p:cNvPicPr>
            <a:picLocks noChangeAspect="1" noChangeArrowheads="1"/>
          </p:cNvPicPr>
          <p:nvPr/>
        </p:nvPicPr>
        <p:blipFill>
          <a:blip r:embed="rId3" cstate="print"/>
          <a:srcRect l="17767" r="8400"/>
          <a:stretch>
            <a:fillRect/>
          </a:stretch>
        </p:blipFill>
        <p:spPr bwMode="auto">
          <a:xfrm>
            <a:off x="4648200" y="2895600"/>
            <a:ext cx="4210264" cy="3600000"/>
          </a:xfrm>
          <a:prstGeom prst="ellipse">
            <a:avLst/>
          </a:prstGeom>
          <a:ln>
            <a:noFill/>
          </a:ln>
          <a:effectLst>
            <a:softEdge rad="112500"/>
          </a:effectLst>
        </p:spPr>
      </p:pic>
      <p:pic>
        <p:nvPicPr>
          <p:cNvPr id="1033" name="Picture 9" descr="C:\Documents and Settings\Monitoring3\Рабочий стол\КАРТИНКИ\Школа\Новая папка\97b68c4265de2f8aaa9969c21fc72f34.JPG"/>
          <p:cNvPicPr>
            <a:picLocks noChangeAspect="1" noChangeArrowheads="1"/>
          </p:cNvPicPr>
          <p:nvPr/>
        </p:nvPicPr>
        <p:blipFill>
          <a:blip r:embed="rId4" cstate="print">
            <a:lum bright="10000" contrast="20000"/>
          </a:blip>
          <a:srcRect l="6800" r="6000"/>
          <a:stretch>
            <a:fillRect/>
          </a:stretch>
        </p:blipFill>
        <p:spPr bwMode="auto">
          <a:xfrm>
            <a:off x="152400" y="2895600"/>
            <a:ext cx="4343400" cy="3600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476375" y="474663"/>
            <a:ext cx="6897688" cy="1019175"/>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400">
                <a:solidFill>
                  <a:srgbClr val="000000"/>
                </a:solidFill>
              </a:rPr>
              <a:t/>
            </a:r>
            <a:br>
              <a:rPr lang="ru-RU" sz="4400">
                <a:solidFill>
                  <a:srgbClr val="000000"/>
                </a:solidFill>
              </a:rPr>
            </a:br>
            <a:endParaRPr lang="ru-RU" sz="4400">
              <a:solidFill>
                <a:srgbClr val="000000"/>
              </a:solidFill>
            </a:endParaRPr>
          </a:p>
        </p:txBody>
      </p:sp>
      <p:sp>
        <p:nvSpPr>
          <p:cNvPr id="7173" name="Text Box 4"/>
          <p:cNvSpPr txBox="1">
            <a:spLocks noChangeArrowheads="1"/>
          </p:cNvSpPr>
          <p:nvPr/>
        </p:nvSpPr>
        <p:spPr bwMode="auto">
          <a:xfrm>
            <a:off x="720725" y="1439863"/>
            <a:ext cx="7740650" cy="2771775"/>
          </a:xfrm>
          <a:prstGeom prst="rect">
            <a:avLst/>
          </a:prstGeom>
          <a:noFill/>
          <a:ln w="9525">
            <a:noFill/>
            <a:round/>
            <a:headEnd/>
            <a:tailEnd/>
          </a:ln>
          <a:effectLst/>
        </p:spPr>
        <p:txBody>
          <a:bodyPr wrap="none" anchor="ctr"/>
          <a:lstStyle/>
          <a:p>
            <a:endParaRPr lang="ru-RU">
              <a:solidFill>
                <a:prstClr val="black"/>
              </a:solidFill>
            </a:endParaRPr>
          </a:p>
        </p:txBody>
      </p:sp>
      <p:sp>
        <p:nvSpPr>
          <p:cNvPr id="11271" name="Text Box 7"/>
          <p:cNvSpPr txBox="1">
            <a:spLocks noChangeArrowheads="1"/>
          </p:cNvSpPr>
          <p:nvPr/>
        </p:nvSpPr>
        <p:spPr bwMode="auto">
          <a:xfrm>
            <a:off x="228600" y="2514600"/>
            <a:ext cx="8459788" cy="530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1pPr>
            <a:lvl2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2pPr>
            <a:lvl3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3pPr>
            <a:lvl4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4pPr>
            <a:lvl5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9pPr>
          </a:lstStyle>
          <a:p>
            <a:pPr marL="358775" indent="-358775"/>
            <a:r>
              <a:rPr lang="ru-RU" sz="20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п. 5.3 (б) </a:t>
            </a:r>
            <a:r>
              <a:rPr lang="ru-RU" sz="2000" u="sng" dirty="0" smtClean="0">
                <a:effectLst>
                  <a:outerShdw blurRad="38100" dist="38100" dir="2700000" algn="tl">
                    <a:srgbClr val="000000">
                      <a:alpha val="43137"/>
                    </a:srgbClr>
                  </a:outerShdw>
                </a:effectLst>
                <a:latin typeface="Times New Roman" pitchFamily="18" charset="0"/>
                <a:cs typeface="Times New Roman" pitchFamily="18" charset="0"/>
              </a:rPr>
              <a:t>Итоговые отметки</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smtClean="0">
                <a:latin typeface="Times New Roman" pitchFamily="18" charset="0"/>
                <a:cs typeface="Times New Roman" pitchFamily="18" charset="0"/>
              </a:rPr>
              <a:t>за 9 класс </a:t>
            </a:r>
            <a:r>
              <a:rPr lang="ru-RU" sz="2000" u="sng" dirty="0" smtClean="0">
                <a:effectLst>
                  <a:outerShdw blurRad="38100" dist="38100" dir="2700000" algn="tl">
                    <a:srgbClr val="000000">
                      <a:alpha val="43137"/>
                    </a:srgbClr>
                  </a:outerShdw>
                </a:effectLst>
                <a:latin typeface="Times New Roman" pitchFamily="18" charset="0"/>
                <a:cs typeface="Times New Roman" pitchFamily="18" charset="0"/>
              </a:rPr>
              <a:t>по русскому языку и математике </a:t>
            </a:r>
            <a:r>
              <a:rPr lang="ru-RU" sz="2000" dirty="0" smtClean="0">
                <a:latin typeface="Times New Roman" pitchFamily="18" charset="0"/>
                <a:cs typeface="Times New Roman" pitchFamily="18" charset="0"/>
              </a:rPr>
              <a:t>определяются как </a:t>
            </a:r>
            <a:r>
              <a:rPr lang="ru-RU" sz="2000" u="sng" dirty="0" smtClean="0">
                <a:effectLst>
                  <a:outerShdw blurRad="38100" dist="38100" dir="2700000" algn="tl">
                    <a:srgbClr val="000000">
                      <a:alpha val="43137"/>
                    </a:srgbClr>
                  </a:outerShdw>
                </a:effectLst>
                <a:latin typeface="Times New Roman" pitchFamily="18" charset="0"/>
                <a:cs typeface="Times New Roman" pitchFamily="18" charset="0"/>
              </a:rPr>
              <a:t>среднее арифметическое годовых и экзаменационных отметок</a:t>
            </a:r>
            <a:r>
              <a:rPr lang="ru-RU" sz="2000" dirty="0" smtClean="0">
                <a:latin typeface="Times New Roman" pitchFamily="18" charset="0"/>
                <a:cs typeface="Times New Roman" pitchFamily="18" charset="0"/>
              </a:rPr>
              <a:t> выпускника и выставляются в аттестат целыми числами в соответствии с правилами математического округления.</a:t>
            </a:r>
          </a:p>
          <a:p>
            <a:pPr marL="358775" indent="-358775"/>
            <a:r>
              <a:rPr lang="ru-RU" sz="2000" dirty="0" smtClean="0">
                <a:latin typeface="Times New Roman" pitchFamily="18" charset="0"/>
                <a:cs typeface="Times New Roman" pitchFamily="18" charset="0"/>
              </a:rPr>
              <a:t>      Итоговые отметки за 9 класс по другим учебным предметам выставляются на основе годовой отметки выпускника за 9 класс.</a:t>
            </a:r>
            <a:endParaRPr lang="ru-RU" sz="2000" dirty="0" smtClean="0">
              <a:solidFill>
                <a:prstClr val="black"/>
              </a:solidFill>
              <a:latin typeface="Times New Roman" pitchFamily="18" charset="0"/>
              <a:cs typeface="Times New Roman" pitchFamily="18" charset="0"/>
            </a:endParaRPr>
          </a:p>
          <a:p>
            <a:pPr marL="285750" indent="-285750">
              <a:spcBef>
                <a:spcPts val="400"/>
              </a:spcBef>
              <a:defRPr/>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п. 21 </a:t>
            </a:r>
            <a:r>
              <a:rPr lang="ru-RU" sz="2000" u="sng"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Аттестаты</a:t>
            </a:r>
            <a:r>
              <a:rPr lang="ru-RU" sz="2000" dirty="0" smtClean="0">
                <a:latin typeface="Times New Roman" pitchFamily="18" charset="0"/>
                <a:cs typeface="Times New Roman" pitchFamily="18" charset="0"/>
              </a:rPr>
              <a:t> об основном общем образовании </a:t>
            </a:r>
            <a:r>
              <a:rPr lang="ru-RU" sz="2000" u="sng"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с отличием </a:t>
            </a:r>
            <a:r>
              <a:rPr lang="ru-RU" sz="2000" dirty="0" smtClean="0">
                <a:latin typeface="Times New Roman" pitchFamily="18" charset="0"/>
                <a:cs typeface="Times New Roman" pitchFamily="18" charset="0"/>
              </a:rPr>
              <a:t>выдаются выпускникам 9 класса, завершившим обучение по образовательным программам основного общего образования, успешно прошедшим государственную итоговую аттестацию и имеющим итоговые отметки "отлично" по всем учебным предметам учебного плана, изучавшимся на уровне основного общего образования.</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t>
            </a:r>
            <a:br>
              <a:rPr lang="ru-RU" sz="2000" dirty="0" smtClean="0"/>
            </a:br>
            <a:r>
              <a:rPr lang="ru-RU" sz="2000" dirty="0" smtClean="0"/>
              <a:t/>
            </a:r>
            <a:br>
              <a:rPr lang="ru-RU" sz="2000" dirty="0" smtClean="0"/>
            </a:br>
            <a:endParaRPr lang="ru-RU" sz="1900" dirty="0" smtClean="0">
              <a:solidFill>
                <a:prstClr val="black"/>
              </a:solidFill>
              <a:latin typeface="Times New Roman" pitchFamily="18" charset="0"/>
              <a:cs typeface="Times New Roman" pitchFamily="18" charset="0"/>
            </a:endParaRPr>
          </a:p>
          <a:p>
            <a:pPr>
              <a:lnSpc>
                <a:spcPct val="80000"/>
              </a:lnSpc>
              <a:spcBef>
                <a:spcPts val="400"/>
              </a:spcBef>
              <a:defRPr/>
            </a:pPr>
            <a:endParaRPr lang="ru-RU" sz="1900" dirty="0" smtClean="0"/>
          </a:p>
        </p:txBody>
      </p:sp>
      <p:pic>
        <p:nvPicPr>
          <p:cNvPr id="9" name="Picture 2" descr="C:\Documents and Settings\Monitoring3\Рабочий стол\КАРТИНКИ\Школа\ЕГЭ\797757_html_56c0520c.png"/>
          <p:cNvPicPr>
            <a:picLocks noChangeAspect="1" noChangeArrowheads="1"/>
          </p:cNvPicPr>
          <p:nvPr/>
        </p:nvPicPr>
        <p:blipFill>
          <a:blip r:embed="rId3" cstate="print">
            <a:lum bright="10000" contrast="40000"/>
          </a:blip>
          <a:srcRect/>
          <a:stretch>
            <a:fillRect/>
          </a:stretch>
        </p:blipFill>
        <p:spPr bwMode="auto">
          <a:xfrm>
            <a:off x="0" y="0"/>
            <a:ext cx="1673075" cy="99060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685800" y="152400"/>
            <a:ext cx="8305800" cy="304698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solidFill>
                  <a:srgbClr val="F79646">
                    <a:lumMod val="75000"/>
                  </a:srgbClr>
                </a:solidFill>
                <a:effectLst>
                  <a:outerShdw blurRad="50800" dist="39000" dir="5460000" algn="tl">
                    <a:srgbClr val="000000">
                      <a:alpha val="38000"/>
                    </a:srgbClr>
                  </a:outerShdw>
                </a:effectLst>
                <a:latin typeface="Times New Roman" pitchFamily="18" charset="0"/>
                <a:cs typeface="Times New Roman" pitchFamily="18" charset="0"/>
              </a:rPr>
              <a:t>       </a:t>
            </a:r>
            <a:r>
              <a:rPr lang="ru-RU"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Выставление отметок в аттестат</a:t>
            </a:r>
          </a:p>
          <a:p>
            <a:pPr algn="ctr"/>
            <a:r>
              <a:rPr lang="ru-RU"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и выдача аттестатов в 9 классах</a:t>
            </a:r>
          </a:p>
          <a:p>
            <a:pPr algn="ctr"/>
            <a:r>
              <a:rPr lang="ru-RU" sz="2000" dirty="0" smtClean="0">
                <a:solidFill>
                  <a:prstClr val="black"/>
                </a:solidFill>
                <a:latin typeface="Times New Roman" pitchFamily="18" charset="0"/>
                <a:cs typeface="Times New Roman" pitchFamily="18" charset="0"/>
              </a:rPr>
              <a:t>(Приказ </a:t>
            </a:r>
            <a:r>
              <a:rPr lang="ru-RU" sz="2000" dirty="0" err="1" smtClean="0">
                <a:solidFill>
                  <a:prstClr val="black"/>
                </a:solidFill>
                <a:latin typeface="Times New Roman" pitchFamily="18" charset="0"/>
                <a:cs typeface="Times New Roman" pitchFamily="18" charset="0"/>
              </a:rPr>
              <a:t>Минобрнауки</a:t>
            </a:r>
            <a:r>
              <a:rPr lang="ru-RU" sz="2000" dirty="0" smtClean="0">
                <a:solidFill>
                  <a:prstClr val="black"/>
                </a:solidFill>
                <a:latin typeface="Times New Roman" pitchFamily="18" charset="0"/>
                <a:cs typeface="Times New Roman" pitchFamily="18" charset="0"/>
              </a:rPr>
              <a:t> РФ от 14 февраля 2014 г. № 115 </a:t>
            </a:r>
          </a:p>
          <a:p>
            <a:pPr algn="ctr"/>
            <a:r>
              <a:rPr lang="ru-RU" sz="2000" dirty="0" smtClean="0">
                <a:solidFill>
                  <a:prstClr val="black"/>
                </a:solidFill>
                <a:latin typeface="Times New Roman" pitchFamily="18" charset="0"/>
                <a:cs typeface="Times New Roman" pitchFamily="18" charset="0"/>
              </a:rPr>
              <a:t>"Об утверждении Порядка заполнения, учета и выдачи аттестатов об основном общем и среднем общем образовании и их дубликатов ")</a:t>
            </a:r>
            <a:r>
              <a:rPr lang="ru-RU" sz="2000" dirty="0" smtClean="0">
                <a:solidFill>
                  <a:prstClr val="black"/>
                </a:solidFill>
              </a:rPr>
              <a:t/>
            </a:r>
            <a:br>
              <a:rPr lang="ru-RU" sz="2000" dirty="0" smtClean="0">
                <a:solidFill>
                  <a:prstClr val="black"/>
                </a:solidFill>
              </a:rPr>
            </a:br>
            <a:r>
              <a:rPr lang="ru-RU" sz="2000" dirty="0" smtClean="0">
                <a:solidFill>
                  <a:prstClr val="black"/>
                </a:solidFill>
              </a:rPr>
              <a:t/>
            </a:r>
            <a:br>
              <a:rPr lang="ru-RU" sz="2000" dirty="0" smtClean="0">
                <a:solidFill>
                  <a:prstClr val="black"/>
                </a:solidFill>
              </a:rPr>
            </a:br>
            <a:r>
              <a:rPr lang="ru-RU" sz="2000" dirty="0" smtClean="0">
                <a:solidFill>
                  <a:prstClr val="black"/>
                </a:solidFill>
              </a:rPr>
              <a:t/>
            </a:r>
            <a:br>
              <a:rPr lang="ru-RU" sz="2000" dirty="0" smtClean="0">
                <a:solidFill>
                  <a:prstClr val="black"/>
                </a:solidFill>
              </a:rPr>
            </a:br>
            <a:endParaRPr lang="ru-RU" sz="2000" b="1" dirty="0">
              <a:ln w="11430"/>
              <a:solidFill>
                <a:prstClr val="black"/>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24194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afterEffect">
                                  <p:stCondLst>
                                    <p:cond delay="0"/>
                                  </p:stCondLst>
                                  <p:childTnLst>
                                    <p:set>
                                      <p:cBhvr additive="repl">
                                        <p:cTn id="6" dur="1" fill="hold">
                                          <p:stCondLst>
                                            <p:cond delay="0"/>
                                          </p:stCondLst>
                                        </p:cTn>
                                        <p:tgtEl>
                                          <p:spTgt spid="11266"/>
                                        </p:tgtEl>
                                        <p:attrNameLst>
                                          <p:attrName>style.visibility</p:attrName>
                                        </p:attrNameLst>
                                      </p:cBhvr>
                                      <p:to>
                                        <p:strVal val="visible"/>
                                      </p:to>
                                    </p:set>
                                    <p:anim calcmode="lin" valueType="num">
                                      <p:cBhvr additive="repl">
                                        <p:cTn id="7" dur="2000" fill="hold"/>
                                        <p:tgtEl>
                                          <p:spTgt spid="11266"/>
                                        </p:tgtEl>
                                        <p:attrNameLst>
                                          <p:attrName>ppt_x</p:attrName>
                                        </p:attrNameLst>
                                      </p:cBhvr>
                                      <p:tavLst>
                                        <p:tav tm="100000">
                                          <p:val>
                                            <p:strVal val="#ppt_x-.2"/>
                                          </p:val>
                                        </p:tav>
                                        <p:tav>
                                          <p:val>
                                            <p:strVal val="#ppt_x"/>
                                          </p:val>
                                        </p:tav>
                                      </p:tavLst>
                                    </p:anim>
                                    <p:anim calcmode="lin" valueType="num">
                                      <p:cBhvr additive="repl">
                                        <p:cTn id="8" dur="2000" fill="hold"/>
                                        <p:tgtEl>
                                          <p:spTgt spid="11266"/>
                                        </p:tgtEl>
                                        <p:attrNameLst>
                                          <p:attrName>ppt_y</p:attrName>
                                        </p:attrNameLst>
                                      </p:cBhvr>
                                      <p:tavLst>
                                        <p:tav tm="100000">
                                          <p:val>
                                            <p:strVal val="#ppt_y"/>
                                          </p:val>
                                        </p:tav>
                                        <p:tav>
                                          <p:val>
                                            <p:strVal val="#ppt_y"/>
                                          </p:val>
                                        </p:tav>
                                      </p:tavLst>
                                    </p:anim>
                                    <p:animEffect transition="in" filter="wipe(right)">
                                      <p:cBhvr additive="repl">
                                        <p:cTn id="9"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476375" y="474663"/>
            <a:ext cx="6897688" cy="1019175"/>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400">
                <a:solidFill>
                  <a:srgbClr val="000000"/>
                </a:solidFill>
              </a:rPr>
              <a:t/>
            </a:r>
            <a:br>
              <a:rPr lang="ru-RU" sz="4400">
                <a:solidFill>
                  <a:srgbClr val="000000"/>
                </a:solidFill>
              </a:rPr>
            </a:br>
            <a:endParaRPr lang="ru-RU" sz="4400">
              <a:solidFill>
                <a:srgbClr val="000000"/>
              </a:solidFill>
            </a:endParaRPr>
          </a:p>
        </p:txBody>
      </p:sp>
      <p:sp>
        <p:nvSpPr>
          <p:cNvPr id="7173" name="Text Box 4"/>
          <p:cNvSpPr txBox="1">
            <a:spLocks noChangeArrowheads="1"/>
          </p:cNvSpPr>
          <p:nvPr/>
        </p:nvSpPr>
        <p:spPr bwMode="auto">
          <a:xfrm>
            <a:off x="720725" y="1439863"/>
            <a:ext cx="7740650" cy="2771775"/>
          </a:xfrm>
          <a:prstGeom prst="rect">
            <a:avLst/>
          </a:prstGeom>
          <a:noFill/>
          <a:ln w="9525">
            <a:noFill/>
            <a:round/>
            <a:headEnd/>
            <a:tailEnd/>
          </a:ln>
          <a:effectLst/>
        </p:spPr>
        <p:txBody>
          <a:bodyPr wrap="none" anchor="ctr"/>
          <a:lstStyle/>
          <a:p>
            <a:endParaRPr lang="ru-RU">
              <a:solidFill>
                <a:prstClr val="black"/>
              </a:solidFill>
            </a:endParaRPr>
          </a:p>
        </p:txBody>
      </p:sp>
      <p:sp>
        <p:nvSpPr>
          <p:cNvPr id="11271" name="Text Box 7"/>
          <p:cNvSpPr txBox="1">
            <a:spLocks noChangeArrowheads="1"/>
          </p:cNvSpPr>
          <p:nvPr/>
        </p:nvSpPr>
        <p:spPr bwMode="auto">
          <a:xfrm>
            <a:off x="249092" y="2057400"/>
            <a:ext cx="8571380" cy="4683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1pPr>
            <a:lvl2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2pPr>
            <a:lvl3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3pPr>
            <a:lvl4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4pPr>
            <a:lvl5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9pPr>
          </a:lstStyle>
          <a:p>
            <a:pPr marL="358775" indent="-358775"/>
            <a:r>
              <a:rPr lang="ru-RU" sz="2400" b="1" dirty="0" smtClean="0"/>
              <a:t>Основанием для получения аттестата в 2015-2016 учебном году является успешное прохождение ГИА по русскому языку и математике. Результаты экзаменов по выбору, в том числе неудовлетворительные, не будут влиять на получение аттестата.</a:t>
            </a:r>
            <a:br>
              <a:rPr lang="ru-RU" sz="2400" b="1" dirty="0" smtClean="0"/>
            </a:br>
            <a:r>
              <a:rPr lang="ru-RU" sz="2400" b="1" dirty="0" smtClean="0"/>
              <a:t/>
            </a:r>
            <a:br>
              <a:rPr lang="ru-RU" sz="2400" b="1" dirty="0" smtClean="0"/>
            </a:br>
            <a:r>
              <a:rPr lang="ru-RU" sz="2400" b="1" dirty="0" smtClean="0"/>
              <a:t> </a:t>
            </a:r>
            <a:br>
              <a:rPr lang="ru-RU" sz="2400" b="1" dirty="0" smtClean="0"/>
            </a:br>
            <a:r>
              <a:rPr lang="ru-RU" sz="2400" b="1" dirty="0" smtClean="0"/>
              <a:t>Повторно к сдаче экзамена по соответствующему учебному  предмету допускаются обучающиеся на ГИА неудовлетворительный результат по одному из обязательных учебных предметов</a:t>
            </a:r>
            <a:br>
              <a:rPr lang="ru-RU" sz="2400" b="1" dirty="0" smtClean="0"/>
            </a:br>
            <a:endParaRPr lang="ru-RU" sz="2400" b="1" dirty="0" smtClean="0">
              <a:solidFill>
                <a:prstClr val="black"/>
              </a:solidFill>
              <a:latin typeface="Times New Roman" pitchFamily="18" charset="0"/>
              <a:cs typeface="Times New Roman" pitchFamily="18" charset="0"/>
            </a:endParaRPr>
          </a:p>
          <a:p>
            <a:pPr>
              <a:lnSpc>
                <a:spcPct val="80000"/>
              </a:lnSpc>
              <a:spcBef>
                <a:spcPts val="400"/>
              </a:spcBef>
              <a:defRPr/>
            </a:pPr>
            <a:endParaRPr lang="ru-RU" sz="1900" dirty="0" smtClean="0"/>
          </a:p>
        </p:txBody>
      </p:sp>
      <p:pic>
        <p:nvPicPr>
          <p:cNvPr id="9" name="Picture 2" descr="C:\Documents and Settings\Monitoring3\Рабочий стол\КАРТИНКИ\Школа\ЕГЭ\797757_html_56c0520c.png"/>
          <p:cNvPicPr>
            <a:picLocks noChangeAspect="1" noChangeArrowheads="1"/>
          </p:cNvPicPr>
          <p:nvPr/>
        </p:nvPicPr>
        <p:blipFill>
          <a:blip r:embed="rId3" cstate="print">
            <a:lum bright="10000" contrast="40000"/>
          </a:blip>
          <a:srcRect/>
          <a:stretch>
            <a:fillRect/>
          </a:stretch>
        </p:blipFill>
        <p:spPr bwMode="auto">
          <a:xfrm>
            <a:off x="0" y="0"/>
            <a:ext cx="1673075" cy="99060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836537" y="152401"/>
            <a:ext cx="8127952" cy="304698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solidFill>
                  <a:srgbClr val="F79646">
                    <a:lumMod val="75000"/>
                  </a:srgbClr>
                </a:solidFill>
                <a:effectLst>
                  <a:outerShdw blurRad="50800" dist="39000" dir="5460000" algn="tl">
                    <a:srgbClr val="000000">
                      <a:alpha val="38000"/>
                    </a:srgbClr>
                  </a:outerShdw>
                </a:effectLst>
                <a:latin typeface="Times New Roman" pitchFamily="18" charset="0"/>
                <a:cs typeface="Times New Roman" pitchFamily="18" charset="0"/>
              </a:rPr>
              <a:t>      О повторном прохождении государственной итоговой аттестации</a:t>
            </a:r>
            <a:endParaRPr lang="ru-RU"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ru-RU" sz="2000" dirty="0" smtClean="0">
                <a:solidFill>
                  <a:prstClr val="black"/>
                </a:solidFill>
                <a:latin typeface="Times New Roman" pitchFamily="18" charset="0"/>
                <a:cs typeface="Times New Roman" pitchFamily="18" charset="0"/>
              </a:rPr>
              <a:t>(Письмо Федеральной службы по надзору в сфере образования от 12 августа 2015 г. № 10-518) </a:t>
            </a:r>
          </a:p>
          <a:p>
            <a:pPr algn="ctr"/>
            <a:r>
              <a:rPr lang="ru-RU" sz="2000" dirty="0" smtClean="0">
                <a:solidFill>
                  <a:prstClr val="black"/>
                </a:solidFill>
              </a:rPr>
              <a:t/>
            </a:r>
            <a:br>
              <a:rPr lang="ru-RU" sz="2000" dirty="0" smtClean="0">
                <a:solidFill>
                  <a:prstClr val="black"/>
                </a:solidFill>
              </a:rPr>
            </a:br>
            <a:r>
              <a:rPr lang="ru-RU" sz="2000" dirty="0" smtClean="0">
                <a:solidFill>
                  <a:prstClr val="black"/>
                </a:solidFill>
              </a:rPr>
              <a:t/>
            </a:r>
            <a:br>
              <a:rPr lang="ru-RU" sz="2000" dirty="0" smtClean="0">
                <a:solidFill>
                  <a:prstClr val="black"/>
                </a:solidFill>
              </a:rPr>
            </a:br>
            <a:r>
              <a:rPr lang="ru-RU" sz="2000" dirty="0" smtClean="0">
                <a:solidFill>
                  <a:prstClr val="black"/>
                </a:solidFill>
              </a:rPr>
              <a:t/>
            </a:r>
            <a:br>
              <a:rPr lang="ru-RU" sz="2000" dirty="0" smtClean="0">
                <a:solidFill>
                  <a:prstClr val="black"/>
                </a:solidFill>
              </a:rPr>
            </a:br>
            <a:endParaRPr lang="ru-RU" sz="2000" b="1" dirty="0">
              <a:ln w="11430"/>
              <a:solidFill>
                <a:prstClr val="black"/>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1826040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afterEffect">
                                  <p:stCondLst>
                                    <p:cond delay="0"/>
                                  </p:stCondLst>
                                  <p:childTnLst>
                                    <p:set>
                                      <p:cBhvr additive="repl">
                                        <p:cTn id="6" dur="1" fill="hold">
                                          <p:stCondLst>
                                            <p:cond delay="0"/>
                                          </p:stCondLst>
                                        </p:cTn>
                                        <p:tgtEl>
                                          <p:spTgt spid="11266"/>
                                        </p:tgtEl>
                                        <p:attrNameLst>
                                          <p:attrName>style.visibility</p:attrName>
                                        </p:attrNameLst>
                                      </p:cBhvr>
                                      <p:to>
                                        <p:strVal val="visible"/>
                                      </p:to>
                                    </p:set>
                                    <p:anim calcmode="lin" valueType="num">
                                      <p:cBhvr additive="repl">
                                        <p:cTn id="7" dur="2000" fill="hold"/>
                                        <p:tgtEl>
                                          <p:spTgt spid="11266"/>
                                        </p:tgtEl>
                                        <p:attrNameLst>
                                          <p:attrName>ppt_x</p:attrName>
                                        </p:attrNameLst>
                                      </p:cBhvr>
                                      <p:tavLst>
                                        <p:tav tm="100000">
                                          <p:val>
                                            <p:strVal val="#ppt_x-.2"/>
                                          </p:val>
                                        </p:tav>
                                        <p:tav>
                                          <p:val>
                                            <p:strVal val="#ppt_x"/>
                                          </p:val>
                                        </p:tav>
                                      </p:tavLst>
                                    </p:anim>
                                    <p:anim calcmode="lin" valueType="num">
                                      <p:cBhvr additive="repl">
                                        <p:cTn id="8" dur="2000" fill="hold"/>
                                        <p:tgtEl>
                                          <p:spTgt spid="11266"/>
                                        </p:tgtEl>
                                        <p:attrNameLst>
                                          <p:attrName>ppt_y</p:attrName>
                                        </p:attrNameLst>
                                      </p:cBhvr>
                                      <p:tavLst>
                                        <p:tav tm="100000">
                                          <p:val>
                                            <p:strVal val="#ppt_y"/>
                                          </p:val>
                                        </p:tav>
                                        <p:tav>
                                          <p:val>
                                            <p:strVal val="#ppt_y"/>
                                          </p:val>
                                        </p:tav>
                                      </p:tavLst>
                                    </p:anim>
                                    <p:animEffect transition="in" filter="wipe(right)">
                                      <p:cBhvr additive="repl">
                                        <p:cTn id="9"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476375" y="474663"/>
            <a:ext cx="6897688" cy="1019175"/>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400">
                <a:solidFill>
                  <a:srgbClr val="000000"/>
                </a:solidFill>
              </a:rPr>
              <a:t/>
            </a:r>
            <a:br>
              <a:rPr lang="ru-RU" sz="4400">
                <a:solidFill>
                  <a:srgbClr val="000000"/>
                </a:solidFill>
              </a:rPr>
            </a:br>
            <a:endParaRPr lang="ru-RU" sz="4400">
              <a:solidFill>
                <a:srgbClr val="000000"/>
              </a:solidFill>
            </a:endParaRPr>
          </a:p>
        </p:txBody>
      </p:sp>
      <p:sp>
        <p:nvSpPr>
          <p:cNvPr id="7173" name="Text Box 4"/>
          <p:cNvSpPr txBox="1">
            <a:spLocks noChangeArrowheads="1"/>
          </p:cNvSpPr>
          <p:nvPr/>
        </p:nvSpPr>
        <p:spPr bwMode="auto">
          <a:xfrm>
            <a:off x="720725" y="1439863"/>
            <a:ext cx="7740650" cy="2771775"/>
          </a:xfrm>
          <a:prstGeom prst="rect">
            <a:avLst/>
          </a:prstGeom>
          <a:noFill/>
          <a:ln w="9525">
            <a:noFill/>
            <a:round/>
            <a:headEnd/>
            <a:tailEnd/>
          </a:ln>
          <a:effectLst/>
        </p:spPr>
        <p:txBody>
          <a:bodyPr wrap="none" anchor="ctr"/>
          <a:lstStyle/>
          <a:p>
            <a:endParaRPr lang="ru-RU">
              <a:solidFill>
                <a:prstClr val="black"/>
              </a:solidFill>
            </a:endParaRPr>
          </a:p>
        </p:txBody>
      </p:sp>
      <p:sp>
        <p:nvSpPr>
          <p:cNvPr id="11271" name="Text Box 7"/>
          <p:cNvSpPr txBox="1">
            <a:spLocks noChangeArrowheads="1"/>
          </p:cNvSpPr>
          <p:nvPr/>
        </p:nvSpPr>
        <p:spPr bwMode="auto">
          <a:xfrm>
            <a:off x="249092" y="1628800"/>
            <a:ext cx="8571380" cy="5112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1pPr>
            <a:lvl2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2pPr>
            <a:lvl3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3pPr>
            <a:lvl4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4pPr>
            <a:lvl5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9pPr>
          </a:lstStyle>
          <a:p>
            <a:pPr marL="358775" indent="-358775"/>
            <a:r>
              <a:rPr lang="ru-RU" sz="2000" dirty="0" smtClean="0">
                <a:latin typeface="Times New Roman" panose="02020603050405020304" pitchFamily="18" charset="0"/>
                <a:cs typeface="Times New Roman" panose="02020603050405020304" pitchFamily="18" charset="0"/>
              </a:rPr>
              <a:t>Обучающимся, не прошедшим</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государственную итоговую аттестацию или получившим на государственной итоговой аттестации неудовлетворительные результаты более чем по одному обязательному учебному предмету, либо получившим повторно неудовлетворительный результат по одному из этих учебных предметов на государственной итоговой аттестации в дополнительные сроки, предоставляется право пройти государственную итоговую аттестацию по соответствующим учебным предметам не ранее 1 сентября текущего года в сроки и формах, установленных порядком проведения ГИА.</a:t>
            </a:r>
          </a:p>
          <a:p>
            <a:pPr marL="358775" indent="-358775"/>
            <a:r>
              <a:rPr lang="ru-RU" sz="2000" dirty="0" smtClean="0">
                <a:latin typeface="Times New Roman" panose="02020603050405020304" pitchFamily="18" charset="0"/>
                <a:cs typeface="Times New Roman" panose="02020603050405020304" pitchFamily="18" charset="0"/>
              </a:rPr>
              <a:t>Подача заявления на участие в государственной итоговой аттестации… таких лиц осуществляется в установленном законодательством РФ порядке.</a:t>
            </a:r>
          </a:p>
          <a:p>
            <a:pPr marL="358775" indent="-358775"/>
            <a:r>
              <a:rPr lang="ru-RU" sz="2000" dirty="0" smtClean="0">
                <a:latin typeface="Times New Roman" panose="02020603050405020304" pitchFamily="18" charset="0"/>
                <a:cs typeface="Times New Roman" panose="02020603050405020304" pitchFamily="18" charset="0"/>
              </a:rPr>
              <a:t>Лицам, ранее получившим допуск к государственной итоговой аттестации…но не прошедшим ее или получившим неудовлетворительные результаты, должен быть обеспечен допуск к повторному прохождению ГИА (без предъявления требования повторного получения допуска к ее прохождению).</a:t>
            </a:r>
            <a:r>
              <a:rPr lang="ru-RU" sz="2000" dirty="0" smtClean="0"/>
              <a:t/>
            </a:r>
            <a:br>
              <a:rPr lang="ru-RU" sz="2000" dirty="0" smtClean="0"/>
            </a:br>
            <a:r>
              <a:rPr lang="ru-RU" sz="2000" dirty="0" smtClean="0"/>
              <a:t/>
            </a:r>
            <a:br>
              <a:rPr lang="ru-RU" sz="2000" dirty="0" smtClean="0"/>
            </a:br>
            <a:r>
              <a:rPr lang="ru-RU" sz="2000" dirty="0" smtClean="0"/>
              <a:t> </a:t>
            </a:r>
            <a:br>
              <a:rPr lang="ru-RU" sz="2000" dirty="0" smtClean="0"/>
            </a:br>
            <a:r>
              <a:rPr lang="ru-RU" sz="2000" dirty="0" smtClean="0"/>
              <a:t/>
            </a:r>
            <a:br>
              <a:rPr lang="ru-RU" sz="2000" dirty="0" smtClean="0"/>
            </a:br>
            <a:endParaRPr lang="ru-RU" sz="1900" dirty="0" smtClean="0">
              <a:solidFill>
                <a:prstClr val="black"/>
              </a:solidFill>
              <a:latin typeface="Times New Roman" pitchFamily="18" charset="0"/>
              <a:cs typeface="Times New Roman" pitchFamily="18" charset="0"/>
            </a:endParaRPr>
          </a:p>
          <a:p>
            <a:pPr>
              <a:lnSpc>
                <a:spcPct val="80000"/>
              </a:lnSpc>
              <a:spcBef>
                <a:spcPts val="400"/>
              </a:spcBef>
              <a:defRPr/>
            </a:pPr>
            <a:endParaRPr lang="ru-RU" sz="1900" dirty="0" smtClean="0"/>
          </a:p>
        </p:txBody>
      </p:sp>
      <p:pic>
        <p:nvPicPr>
          <p:cNvPr id="9" name="Picture 2" descr="C:\Documents and Settings\Monitoring3\Рабочий стол\КАРТИНКИ\Школа\ЕГЭ\797757_html_56c0520c.png"/>
          <p:cNvPicPr>
            <a:picLocks noChangeAspect="1" noChangeArrowheads="1"/>
          </p:cNvPicPr>
          <p:nvPr/>
        </p:nvPicPr>
        <p:blipFill>
          <a:blip r:embed="rId3" cstate="print">
            <a:lum bright="10000" contrast="40000"/>
          </a:blip>
          <a:srcRect/>
          <a:stretch>
            <a:fillRect/>
          </a:stretch>
        </p:blipFill>
        <p:spPr bwMode="auto">
          <a:xfrm>
            <a:off x="0" y="0"/>
            <a:ext cx="1673075" cy="99060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836537" y="152401"/>
            <a:ext cx="8127952" cy="273921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solidFill>
                  <a:srgbClr val="F79646">
                    <a:lumMod val="75000"/>
                  </a:srgbClr>
                </a:solidFill>
                <a:effectLst>
                  <a:outerShdw blurRad="50800" dist="39000" dir="5460000" algn="tl">
                    <a:srgbClr val="000000">
                      <a:alpha val="38000"/>
                    </a:srgbClr>
                  </a:outerShdw>
                </a:effectLst>
                <a:latin typeface="Times New Roman" pitchFamily="18" charset="0"/>
                <a:cs typeface="Times New Roman" pitchFamily="18" charset="0"/>
              </a:rPr>
              <a:t>      О повторном прохождении государственной итоговой аттестации</a:t>
            </a:r>
            <a:endParaRPr lang="ru-RU"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ru-RU" sz="2000" dirty="0" smtClean="0">
                <a:solidFill>
                  <a:prstClr val="black"/>
                </a:solidFill>
                <a:latin typeface="Times New Roman" pitchFamily="18" charset="0"/>
                <a:cs typeface="Times New Roman" pitchFamily="18" charset="0"/>
              </a:rPr>
              <a:t>(Письмо </a:t>
            </a:r>
            <a:r>
              <a:rPr lang="ru-RU" sz="2000" dirty="0" err="1" smtClean="0">
                <a:solidFill>
                  <a:prstClr val="black"/>
                </a:solidFill>
                <a:latin typeface="Times New Roman" pitchFamily="18" charset="0"/>
                <a:cs typeface="Times New Roman" pitchFamily="18" charset="0"/>
              </a:rPr>
              <a:t>Минобрнауки</a:t>
            </a:r>
            <a:r>
              <a:rPr lang="ru-RU" sz="2000" dirty="0" smtClean="0">
                <a:solidFill>
                  <a:prstClr val="black"/>
                </a:solidFill>
                <a:latin typeface="Times New Roman" pitchFamily="18" charset="0"/>
                <a:cs typeface="Times New Roman" pitchFamily="18" charset="0"/>
              </a:rPr>
              <a:t> РФ от 24 марта 2015 г. № 08-432) </a:t>
            </a:r>
          </a:p>
          <a:p>
            <a:pPr algn="ctr"/>
            <a:r>
              <a:rPr lang="ru-RU" sz="2000" dirty="0" smtClean="0">
                <a:solidFill>
                  <a:prstClr val="black"/>
                </a:solidFill>
              </a:rPr>
              <a:t/>
            </a:r>
            <a:br>
              <a:rPr lang="ru-RU" sz="2000" dirty="0" smtClean="0">
                <a:solidFill>
                  <a:prstClr val="black"/>
                </a:solidFill>
              </a:rPr>
            </a:br>
            <a:r>
              <a:rPr lang="ru-RU" sz="2000" dirty="0" smtClean="0">
                <a:solidFill>
                  <a:prstClr val="black"/>
                </a:solidFill>
              </a:rPr>
              <a:t/>
            </a:r>
            <a:br>
              <a:rPr lang="ru-RU" sz="2000" dirty="0" smtClean="0">
                <a:solidFill>
                  <a:prstClr val="black"/>
                </a:solidFill>
              </a:rPr>
            </a:br>
            <a:r>
              <a:rPr lang="ru-RU" sz="2000" dirty="0" smtClean="0">
                <a:solidFill>
                  <a:prstClr val="black"/>
                </a:solidFill>
              </a:rPr>
              <a:t/>
            </a:r>
            <a:br>
              <a:rPr lang="ru-RU" sz="2000" dirty="0" smtClean="0">
                <a:solidFill>
                  <a:prstClr val="black"/>
                </a:solidFill>
              </a:rPr>
            </a:br>
            <a:endParaRPr lang="ru-RU" sz="2000" b="1" dirty="0">
              <a:ln w="11430"/>
              <a:solidFill>
                <a:prstClr val="black"/>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1826040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afterEffect">
                                  <p:stCondLst>
                                    <p:cond delay="0"/>
                                  </p:stCondLst>
                                  <p:childTnLst>
                                    <p:set>
                                      <p:cBhvr additive="repl">
                                        <p:cTn id="6" dur="1" fill="hold">
                                          <p:stCondLst>
                                            <p:cond delay="0"/>
                                          </p:stCondLst>
                                        </p:cTn>
                                        <p:tgtEl>
                                          <p:spTgt spid="11266"/>
                                        </p:tgtEl>
                                        <p:attrNameLst>
                                          <p:attrName>style.visibility</p:attrName>
                                        </p:attrNameLst>
                                      </p:cBhvr>
                                      <p:to>
                                        <p:strVal val="visible"/>
                                      </p:to>
                                    </p:set>
                                    <p:anim calcmode="lin" valueType="num">
                                      <p:cBhvr additive="repl">
                                        <p:cTn id="7" dur="2000" fill="hold"/>
                                        <p:tgtEl>
                                          <p:spTgt spid="11266"/>
                                        </p:tgtEl>
                                        <p:attrNameLst>
                                          <p:attrName>ppt_x</p:attrName>
                                        </p:attrNameLst>
                                      </p:cBhvr>
                                      <p:tavLst>
                                        <p:tav tm="100000">
                                          <p:val>
                                            <p:strVal val="#ppt_x-.2"/>
                                          </p:val>
                                        </p:tav>
                                        <p:tav>
                                          <p:val>
                                            <p:strVal val="#ppt_x"/>
                                          </p:val>
                                        </p:tav>
                                      </p:tavLst>
                                    </p:anim>
                                    <p:anim calcmode="lin" valueType="num">
                                      <p:cBhvr additive="repl">
                                        <p:cTn id="8" dur="2000" fill="hold"/>
                                        <p:tgtEl>
                                          <p:spTgt spid="11266"/>
                                        </p:tgtEl>
                                        <p:attrNameLst>
                                          <p:attrName>ppt_y</p:attrName>
                                        </p:attrNameLst>
                                      </p:cBhvr>
                                      <p:tavLst>
                                        <p:tav tm="100000">
                                          <p:val>
                                            <p:strVal val="#ppt_y"/>
                                          </p:val>
                                        </p:tav>
                                        <p:tav>
                                          <p:val>
                                            <p:strVal val="#ppt_y"/>
                                          </p:val>
                                        </p:tav>
                                      </p:tavLst>
                                    </p:anim>
                                    <p:animEffect transition="in" filter="wipe(right)">
                                      <p:cBhvr additive="repl">
                                        <p:cTn id="9"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smtClean="0"/>
              <a:t>Информационные порталы</a:t>
            </a:r>
            <a:br>
              <a:rPr lang="ru-RU" b="1" dirty="0" smtClean="0"/>
            </a:br>
            <a:endParaRPr lang="ru-RU" b="1" dirty="0"/>
          </a:p>
        </p:txBody>
      </p:sp>
      <p:sp>
        <p:nvSpPr>
          <p:cNvPr id="5" name="Объект 4"/>
          <p:cNvSpPr>
            <a:spLocks noGrp="1"/>
          </p:cNvSpPr>
          <p:nvPr>
            <p:ph idx="1"/>
          </p:nvPr>
        </p:nvSpPr>
        <p:spPr>
          <a:xfrm>
            <a:off x="457200" y="1143000"/>
            <a:ext cx="8229600" cy="4983163"/>
          </a:xfrm>
        </p:spPr>
        <p:txBody>
          <a:bodyPr/>
          <a:lstStyle/>
          <a:p>
            <a:r>
              <a:rPr lang="ru-RU" sz="2000" dirty="0" smtClean="0">
                <a:latin typeface="Times New Roman" panose="02020603050405020304" pitchFamily="18" charset="0"/>
                <a:cs typeface="Times New Roman" panose="02020603050405020304" pitchFamily="18" charset="0"/>
              </a:rPr>
              <a:t>Областной центр мониторинга качества образования </a:t>
            </a:r>
            <a:r>
              <a:rPr lang="en-US" sz="2000" dirty="0" smtClean="0">
                <a:solidFill>
                  <a:srgbClr val="0066FF"/>
                </a:solidFill>
                <a:latin typeface="Times New Roman" panose="02020603050405020304" pitchFamily="18" charset="0"/>
                <a:cs typeface="Times New Roman" panose="02020603050405020304" pitchFamily="18" charset="0"/>
                <a:hlinkClick r:id="rId2"/>
              </a:rPr>
              <a:t>http</a:t>
            </a:r>
            <a:r>
              <a:rPr lang="en-US" sz="2000" dirty="0">
                <a:solidFill>
                  <a:srgbClr val="0066FF"/>
                </a:solidFill>
                <a:latin typeface="Times New Roman" panose="02020603050405020304" pitchFamily="18" charset="0"/>
                <a:cs typeface="Times New Roman" panose="02020603050405020304" pitchFamily="18" charset="0"/>
                <a:hlinkClick r:id="rId2"/>
              </a:rPr>
              <a:t>://</a:t>
            </a:r>
            <a:r>
              <a:rPr lang="en-US" sz="2000" dirty="0" smtClean="0">
                <a:solidFill>
                  <a:srgbClr val="0066FF"/>
                </a:solidFill>
                <a:latin typeface="Times New Roman" panose="02020603050405020304" pitchFamily="18" charset="0"/>
                <a:cs typeface="Times New Roman" panose="02020603050405020304" pitchFamily="18" charset="0"/>
                <a:hlinkClick r:id="rId2"/>
              </a:rPr>
              <a:t>ocmko.ru</a:t>
            </a:r>
            <a:endParaRPr lang="ru-RU" sz="2000" dirty="0" smtClean="0">
              <a:solidFill>
                <a:srgbClr val="0066FF"/>
              </a:solidFill>
              <a:latin typeface="Times New Roman" panose="02020603050405020304" pitchFamily="18" charset="0"/>
              <a:cs typeface="Times New Roman" panose="02020603050405020304" pitchFamily="18" charset="0"/>
            </a:endParaRPr>
          </a:p>
          <a:p>
            <a:pPr marL="0" indent="0">
              <a:buNone/>
            </a:pPr>
            <a:endParaRPr lang="en-US" sz="2000" dirty="0" smtClean="0">
              <a:solidFill>
                <a:srgbClr val="0066FF"/>
              </a:solidFill>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Официальный информационный </a:t>
            </a:r>
            <a:r>
              <a:rPr lang="ru-RU" sz="2000" dirty="0" smtClean="0">
                <a:latin typeface="Times New Roman" panose="02020603050405020304" pitchFamily="18" charset="0"/>
                <a:cs typeface="Times New Roman" panose="02020603050405020304" pitchFamily="18" charset="0"/>
              </a:rPr>
              <a:t>портал</a:t>
            </a:r>
            <a:r>
              <a:rPr lang="en-US" sz="2000" dirty="0" smtClean="0">
                <a:latin typeface="Times New Roman" panose="02020603050405020304" pitchFamily="18" charset="0"/>
                <a:cs typeface="Times New Roman" panose="02020603050405020304" pitchFamily="18" charset="0"/>
              </a:rPr>
              <a:t>  </a:t>
            </a:r>
            <a:r>
              <a:rPr lang="ru-RU" sz="2000" b="1" cap="all" dirty="0" smtClean="0">
                <a:solidFill>
                  <a:srgbClr val="303133"/>
                </a:solidFill>
                <a:latin typeface="Times New Roman" panose="02020603050405020304" pitchFamily="18" charset="0"/>
                <a:cs typeface="Times New Roman" panose="02020603050405020304" pitchFamily="18" charset="0"/>
              </a:rPr>
              <a:t>ГОСУДАРСТВЕННОЙ </a:t>
            </a:r>
            <a:r>
              <a:rPr lang="ru-RU" sz="2000" b="1" cap="all" dirty="0">
                <a:solidFill>
                  <a:srgbClr val="303133"/>
                </a:solidFill>
                <a:latin typeface="Times New Roman" panose="02020603050405020304" pitchFamily="18" charset="0"/>
                <a:cs typeface="Times New Roman" panose="02020603050405020304" pitchFamily="18" charset="0"/>
              </a:rPr>
              <a:t>ИТОГОВОЙ </a:t>
            </a:r>
            <a:r>
              <a:rPr lang="ru-RU" sz="2000" b="1" cap="all" dirty="0" smtClean="0">
                <a:solidFill>
                  <a:srgbClr val="303133"/>
                </a:solidFill>
                <a:latin typeface="Times New Roman" panose="02020603050405020304" pitchFamily="18" charset="0"/>
                <a:cs typeface="Times New Roman" panose="02020603050405020304" pitchFamily="18" charset="0"/>
              </a:rPr>
              <a:t>АТТЕСТАЦИИ</a:t>
            </a:r>
            <a:r>
              <a:rPr lang="en-US" sz="2000" b="1" cap="all" dirty="0" smtClean="0">
                <a:solidFill>
                  <a:srgbClr val="303133"/>
                </a:solidFill>
                <a:latin typeface="Times New Roman" panose="02020603050405020304" pitchFamily="18" charset="0"/>
                <a:cs typeface="Times New Roman" panose="02020603050405020304" pitchFamily="18" charset="0"/>
              </a:rPr>
              <a:t>      </a:t>
            </a:r>
            <a:r>
              <a:rPr lang="en-US" sz="2000" cap="all" dirty="0" smtClean="0">
                <a:solidFill>
                  <a:srgbClr val="0066FF"/>
                </a:solidFill>
                <a:latin typeface="Times New Roman" panose="02020603050405020304" pitchFamily="18" charset="0"/>
                <a:cs typeface="Times New Roman" panose="02020603050405020304" pitchFamily="18" charset="0"/>
                <a:hlinkClick r:id="rId3"/>
              </a:rPr>
              <a:t>http</a:t>
            </a:r>
            <a:r>
              <a:rPr lang="en-US" sz="2000" cap="all" dirty="0">
                <a:solidFill>
                  <a:srgbClr val="0066FF"/>
                </a:solidFill>
                <a:latin typeface="Times New Roman" panose="02020603050405020304" pitchFamily="18" charset="0"/>
                <a:cs typeface="Times New Roman" panose="02020603050405020304" pitchFamily="18" charset="0"/>
                <a:hlinkClick r:id="rId3"/>
              </a:rPr>
              <a:t>://</a:t>
            </a:r>
            <a:r>
              <a:rPr lang="en-US" sz="2000" cap="all" dirty="0" smtClean="0">
                <a:solidFill>
                  <a:srgbClr val="0066FF"/>
                </a:solidFill>
                <a:latin typeface="Times New Roman" panose="02020603050405020304" pitchFamily="18" charset="0"/>
                <a:cs typeface="Times New Roman" panose="02020603050405020304" pitchFamily="18" charset="0"/>
                <a:hlinkClick r:id="rId3"/>
              </a:rPr>
              <a:t>gia.edu.ru</a:t>
            </a:r>
            <a:endParaRPr lang="ru-RU" sz="2000" cap="all" dirty="0" smtClean="0">
              <a:solidFill>
                <a:srgbClr val="0066FF"/>
              </a:solidFill>
              <a:latin typeface="Times New Roman" panose="02020603050405020304" pitchFamily="18" charset="0"/>
              <a:cs typeface="Times New Roman" panose="02020603050405020304" pitchFamily="18" charset="0"/>
            </a:endParaRPr>
          </a:p>
          <a:p>
            <a:pPr marL="0" indent="0">
              <a:buNone/>
            </a:pPr>
            <a:endParaRPr lang="en-US" sz="2000" cap="all" dirty="0" smtClean="0">
              <a:solidFill>
                <a:srgbClr val="0066FF"/>
              </a:solidFill>
              <a:latin typeface="Times New Roman" panose="02020603050405020304" pitchFamily="18" charset="0"/>
              <a:cs typeface="Times New Roman" panose="02020603050405020304" pitchFamily="18" charset="0"/>
            </a:endParaRPr>
          </a:p>
          <a:p>
            <a:r>
              <a:rPr lang="ru-RU" sz="2000" b="1" dirty="0">
                <a:solidFill>
                  <a:srgbClr val="341902"/>
                </a:solidFill>
                <a:latin typeface="Times New Roman" panose="02020603050405020304" pitchFamily="18" charset="0"/>
                <a:cs typeface="Times New Roman" panose="02020603050405020304" pitchFamily="18" charset="0"/>
              </a:rPr>
              <a:t>«Федеральный институт педагогических измерений</a:t>
            </a:r>
            <a:r>
              <a:rPr lang="ru-RU" sz="2000" b="1" dirty="0" smtClean="0">
                <a:solidFill>
                  <a:srgbClr val="341902"/>
                </a:solidFill>
                <a:latin typeface="Times New Roman" panose="02020603050405020304" pitchFamily="18" charset="0"/>
                <a:cs typeface="Times New Roman" panose="02020603050405020304" pitchFamily="18" charset="0"/>
              </a:rPr>
              <a:t>»</a:t>
            </a:r>
            <a:r>
              <a:rPr lang="en-US" sz="2000" b="1" dirty="0">
                <a:solidFill>
                  <a:srgbClr val="341902"/>
                </a:solidFill>
                <a:latin typeface="Times New Roman" panose="02020603050405020304" pitchFamily="18" charset="0"/>
                <a:cs typeface="Times New Roman" panose="02020603050405020304" pitchFamily="18" charset="0"/>
              </a:rPr>
              <a:t> </a:t>
            </a:r>
            <a:r>
              <a:rPr lang="en-US" sz="2000" dirty="0">
                <a:solidFill>
                  <a:srgbClr val="0066FF"/>
                </a:solidFill>
                <a:latin typeface="Times New Roman" panose="02020603050405020304" pitchFamily="18" charset="0"/>
                <a:cs typeface="Times New Roman" panose="02020603050405020304" pitchFamily="18" charset="0"/>
                <a:hlinkClick r:id="rId4"/>
              </a:rPr>
              <a:t>http://</a:t>
            </a:r>
            <a:r>
              <a:rPr lang="en-US" sz="2000" dirty="0" smtClean="0">
                <a:solidFill>
                  <a:srgbClr val="0066FF"/>
                </a:solidFill>
                <a:latin typeface="Times New Roman" panose="02020603050405020304" pitchFamily="18" charset="0"/>
                <a:cs typeface="Times New Roman" panose="02020603050405020304" pitchFamily="18" charset="0"/>
                <a:hlinkClick r:id="rId4"/>
              </a:rPr>
              <a:t>fipi.ru</a:t>
            </a:r>
            <a:endParaRPr lang="ru-RU" sz="2000" dirty="0" smtClean="0">
              <a:solidFill>
                <a:srgbClr val="0066FF"/>
              </a:solidFill>
              <a:latin typeface="Times New Roman" panose="02020603050405020304" pitchFamily="18" charset="0"/>
              <a:cs typeface="Times New Roman" panose="02020603050405020304" pitchFamily="18" charset="0"/>
            </a:endParaRPr>
          </a:p>
          <a:p>
            <a:pPr marL="0" indent="0">
              <a:buNone/>
            </a:pPr>
            <a:endParaRPr lang="en-US" sz="2000" dirty="0" smtClean="0">
              <a:solidFill>
                <a:srgbClr val="0066FF"/>
              </a:solidFill>
              <a:latin typeface="Times New Roman" panose="02020603050405020304" pitchFamily="18" charset="0"/>
              <a:cs typeface="Times New Roman" panose="02020603050405020304" pitchFamily="18" charset="0"/>
            </a:endParaRPr>
          </a:p>
          <a:p>
            <a:r>
              <a:rPr lang="ru-RU" sz="2000" b="1" dirty="0">
                <a:solidFill>
                  <a:srgbClr val="3B3B3B"/>
                </a:solidFill>
                <a:latin typeface="Times New Roman" panose="02020603050405020304" pitchFamily="18" charset="0"/>
                <a:cs typeface="Times New Roman" panose="02020603050405020304" pitchFamily="18" charset="0"/>
              </a:rPr>
              <a:t>Открытый банк заданий О</a:t>
            </a:r>
            <a:r>
              <a:rPr lang="ru-RU" sz="2000" b="1" dirty="0" smtClean="0">
                <a:solidFill>
                  <a:srgbClr val="3B3B3B"/>
                </a:solidFill>
                <a:latin typeface="Times New Roman" panose="02020603050405020304" pitchFamily="18" charset="0"/>
                <a:cs typeface="Times New Roman" panose="02020603050405020304" pitchFamily="18" charset="0"/>
              </a:rPr>
              <a:t>ГЭ</a:t>
            </a:r>
            <a:r>
              <a:rPr lang="en-US" sz="2000" dirty="0">
                <a:solidFill>
                  <a:srgbClr val="3B3B3B"/>
                </a:solidFill>
                <a:latin typeface="Times New Roman" panose="02020603050405020304" pitchFamily="18" charset="0"/>
                <a:cs typeface="Times New Roman" panose="02020603050405020304" pitchFamily="18" charset="0"/>
              </a:rPr>
              <a:t> </a:t>
            </a:r>
            <a:r>
              <a:rPr lang="en-US" sz="2000" u="sng" dirty="0">
                <a:solidFill>
                  <a:srgbClr val="018FE2"/>
                </a:solidFill>
                <a:latin typeface="Times New Roman" panose="02020603050405020304" pitchFamily="18" charset="0"/>
                <a:cs typeface="Times New Roman" panose="02020603050405020304" pitchFamily="18" charset="0"/>
                <a:hlinkClick r:id="rId5"/>
              </a:rPr>
              <a:t>http://</a:t>
            </a:r>
            <a:r>
              <a:rPr lang="en-US" sz="2000" u="sng" dirty="0" smtClean="0">
                <a:solidFill>
                  <a:srgbClr val="018FE2"/>
                </a:solidFill>
                <a:latin typeface="Times New Roman" panose="02020603050405020304" pitchFamily="18" charset="0"/>
                <a:cs typeface="Times New Roman" panose="02020603050405020304" pitchFamily="18" charset="0"/>
                <a:hlinkClick r:id="rId5"/>
              </a:rPr>
              <a:t>opengia.ru</a:t>
            </a:r>
            <a:endParaRPr lang="ru-RU" sz="2000" u="sng" dirty="0" smtClean="0">
              <a:solidFill>
                <a:srgbClr val="018FE2"/>
              </a:solidFill>
              <a:latin typeface="Times New Roman" panose="02020603050405020304" pitchFamily="18" charset="0"/>
              <a:cs typeface="Times New Roman" panose="02020603050405020304" pitchFamily="18" charset="0"/>
            </a:endParaRPr>
          </a:p>
          <a:p>
            <a:pPr marL="0" indent="0">
              <a:buNone/>
            </a:pPr>
            <a:endParaRPr lang="en-US" sz="2000" u="sng" dirty="0" smtClean="0">
              <a:solidFill>
                <a:srgbClr val="018FE2"/>
              </a:solidFill>
              <a:latin typeface="Times New Roman" panose="02020603050405020304" pitchFamily="18" charset="0"/>
              <a:cs typeface="Times New Roman" panose="02020603050405020304" pitchFamily="18" charset="0"/>
            </a:endParaRPr>
          </a:p>
          <a:p>
            <a:r>
              <a:rPr lang="ru-RU" sz="2000" b="1" cap="all" dirty="0">
                <a:solidFill>
                  <a:srgbClr val="000000"/>
                </a:solidFill>
                <a:latin typeface="CAMBRIA"/>
              </a:rPr>
              <a:t>ФЕДЕРАЛЬНАЯ СЛУЖБА</a:t>
            </a:r>
            <a:br>
              <a:rPr lang="ru-RU" sz="2000" b="1" cap="all" dirty="0">
                <a:solidFill>
                  <a:srgbClr val="000000"/>
                </a:solidFill>
                <a:latin typeface="CAMBRIA"/>
              </a:rPr>
            </a:br>
            <a:r>
              <a:rPr lang="ru-RU" sz="2000" b="1" cap="all" dirty="0">
                <a:solidFill>
                  <a:srgbClr val="000000"/>
                </a:solidFill>
                <a:latin typeface="CAMBRIA"/>
              </a:rPr>
              <a:t>ПО НАДЗОРУ В СФЕРЕ ОБРАЗОВАНИЯ И </a:t>
            </a:r>
            <a:r>
              <a:rPr lang="ru-RU" sz="2000" b="1" cap="all" dirty="0" err="1" smtClean="0">
                <a:solidFill>
                  <a:srgbClr val="000000"/>
                </a:solidFill>
                <a:latin typeface="CAMBRIA"/>
              </a:rPr>
              <a:t>НАУКи</a:t>
            </a:r>
            <a:r>
              <a:rPr lang="ru-RU" sz="2000" b="1" cap="all" dirty="0">
                <a:solidFill>
                  <a:srgbClr val="000000"/>
                </a:solidFill>
                <a:latin typeface="CAMBRIA"/>
              </a:rPr>
              <a:t> </a:t>
            </a:r>
            <a:r>
              <a:rPr lang="en-US" sz="2000" b="1" cap="all" dirty="0" smtClean="0">
                <a:solidFill>
                  <a:srgbClr val="0066FF"/>
                </a:solidFill>
                <a:latin typeface="CAMBRIA"/>
              </a:rPr>
              <a:t>obrnadzor.gov.ru</a:t>
            </a:r>
            <a:endParaRPr lang="ru-RU" sz="2000" cap="all" dirty="0">
              <a:solidFill>
                <a:srgbClr val="0066FF"/>
              </a:solidFill>
              <a:latin typeface="Times New Roman" panose="02020603050405020304" pitchFamily="18" charset="0"/>
              <a:cs typeface="Times New Roman" panose="02020603050405020304" pitchFamily="18" charset="0"/>
            </a:endParaRPr>
          </a:p>
          <a:p>
            <a:endParaRPr lang="en-US" dirty="0" smtClean="0">
              <a:solidFill>
                <a:srgbClr val="0066FF"/>
              </a:solidFill>
            </a:endParaRPr>
          </a:p>
          <a:p>
            <a:endParaRPr lang="ru-RU" dirty="0"/>
          </a:p>
        </p:txBody>
      </p:sp>
    </p:spTree>
    <p:extLst>
      <p:ext uri="{BB962C8B-B14F-4D97-AF65-F5344CB8AC3E}">
        <p14:creationId xmlns:p14="http://schemas.microsoft.com/office/powerpoint/2010/main" val="1135473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ocmko.ru/images/stories/in_img_2011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82224"/>
            <a:ext cx="7848600" cy="888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540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6" name="Text Box 8"/>
          <p:cNvSpPr txBox="1">
            <a:spLocks noChangeArrowheads="1"/>
          </p:cNvSpPr>
          <p:nvPr/>
        </p:nvSpPr>
        <p:spPr bwMode="gray">
          <a:xfrm>
            <a:off x="1143000" y="3048000"/>
            <a:ext cx="3048000" cy="1877437"/>
          </a:xfrm>
          <a:prstGeom prst="rect">
            <a:avLst/>
          </a:prstGeom>
          <a:noFill/>
          <a:ln w="9525" algn="ctr">
            <a:noFill/>
            <a:miter lim="800000"/>
            <a:headEnd/>
            <a:tailEnd/>
          </a:ln>
          <a:effectLst/>
        </p:spPr>
        <p:txBody>
          <a:bodyPr wrap="square">
            <a:spAutoFit/>
          </a:bodyPr>
          <a:lstStyle/>
          <a:p>
            <a:pPr algn="ctr"/>
            <a:r>
              <a:rPr lang="ru-RU" sz="3600" b="1" dirty="0" smtClean="0">
                <a:solidFill>
                  <a:srgbClr val="0070C0"/>
                </a:solidFill>
                <a:effectLst>
                  <a:outerShdw blurRad="38100" dist="38100" dir="2700000" algn="tl">
                    <a:srgbClr val="000000">
                      <a:alpha val="43137"/>
                    </a:srgbClr>
                  </a:outerShdw>
                </a:effectLst>
                <a:latin typeface="Georgia" pitchFamily="18" charset="0"/>
              </a:rPr>
              <a:t>ЕГЭ</a:t>
            </a:r>
            <a:endParaRPr lang="ru-RU" sz="3600" dirty="0" smtClean="0">
              <a:solidFill>
                <a:srgbClr val="0070C0"/>
              </a:solidFill>
              <a:effectLst>
                <a:outerShdw blurRad="38100" dist="38100" dir="2700000" algn="tl">
                  <a:srgbClr val="000000">
                    <a:alpha val="43137"/>
                  </a:srgbClr>
                </a:outerShdw>
              </a:effectLst>
              <a:latin typeface="Georgia" pitchFamily="18" charset="0"/>
            </a:endParaRPr>
          </a:p>
          <a:p>
            <a:pPr>
              <a:buFont typeface="Wingdings" pitchFamily="2" charset="2"/>
              <a:buChar char="ü"/>
            </a:pPr>
            <a:r>
              <a:rPr lang="ru-RU" sz="160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выпускники ОУ текущего года;</a:t>
            </a:r>
          </a:p>
          <a:p>
            <a:pPr>
              <a:buFont typeface="Wingdings" pitchFamily="2" charset="2"/>
              <a:buChar char="ü"/>
            </a:pPr>
            <a:r>
              <a:rPr lang="ru-RU" sz="160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выпускники прошлых лет, не получившие аттестат. </a:t>
            </a:r>
          </a:p>
          <a:p>
            <a:pPr algn="l">
              <a:buFont typeface="Wingdings" pitchFamily="2" charset="2"/>
              <a:buChar char="ü"/>
            </a:pPr>
            <a:endParaRPr lang="en-US" sz="1600" dirty="0">
              <a:solidFill>
                <a:srgbClr val="000000"/>
              </a:solidFill>
            </a:endParaRPr>
          </a:p>
        </p:txBody>
      </p:sp>
      <p:grpSp>
        <p:nvGrpSpPr>
          <p:cNvPr id="2" name="Group 15"/>
          <p:cNvGrpSpPr>
            <a:grpSpLocks/>
          </p:cNvGrpSpPr>
          <p:nvPr/>
        </p:nvGrpSpPr>
        <p:grpSpPr bwMode="auto">
          <a:xfrm>
            <a:off x="4724400" y="1447800"/>
            <a:ext cx="3581400" cy="3124200"/>
            <a:chOff x="2880" y="1344"/>
            <a:chExt cx="2256" cy="1968"/>
          </a:xfrm>
        </p:grpSpPr>
        <p:sp>
          <p:nvSpPr>
            <p:cNvPr id="498698" name="AutoShape 10"/>
            <p:cNvSpPr>
              <a:spLocks noChangeArrowheads="1"/>
            </p:cNvSpPr>
            <p:nvPr/>
          </p:nvSpPr>
          <p:spPr bwMode="gray">
            <a:xfrm>
              <a:off x="2894" y="1872"/>
              <a:ext cx="2112" cy="1440"/>
            </a:xfrm>
            <a:prstGeom prst="roundRect">
              <a:avLst>
                <a:gd name="adj" fmla="val 10347"/>
              </a:avLst>
            </a:prstGeom>
            <a:gradFill rotWithShape="1">
              <a:gsLst>
                <a:gs pos="0">
                  <a:srgbClr val="D8F4BE">
                    <a:gamma/>
                    <a:tint val="0"/>
                    <a:invGamma/>
                  </a:srgbClr>
                </a:gs>
                <a:gs pos="100000">
                  <a:srgbClr val="D8F4BE"/>
                </a:gs>
              </a:gsLst>
              <a:lin ang="27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p>
              <a:endParaRPr lang="ru-RU"/>
            </a:p>
          </p:txBody>
        </p:sp>
        <p:grpSp>
          <p:nvGrpSpPr>
            <p:cNvPr id="3" name="Group 12"/>
            <p:cNvGrpSpPr>
              <a:grpSpLocks/>
            </p:cNvGrpSpPr>
            <p:nvPr/>
          </p:nvGrpSpPr>
          <p:grpSpPr bwMode="auto">
            <a:xfrm>
              <a:off x="2880" y="1344"/>
              <a:ext cx="498" cy="1245"/>
              <a:chOff x="2880" y="1344"/>
              <a:chExt cx="498" cy="1245"/>
            </a:xfrm>
          </p:grpSpPr>
          <p:sp>
            <p:nvSpPr>
              <p:cNvPr id="498701" name="Freeform 13"/>
              <p:cNvSpPr>
                <a:spLocks/>
              </p:cNvSpPr>
              <p:nvPr/>
            </p:nvSpPr>
            <p:spPr bwMode="gray">
              <a:xfrm>
                <a:off x="3001"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w="0">
                <a:noFill/>
                <a:prstDash val="solid"/>
                <a:round/>
                <a:headEnd/>
                <a:tailEnd/>
              </a:ln>
              <a:effectLst>
                <a:outerShdw dist="91581" dir="3378596" algn="ctr" rotWithShape="0">
                  <a:srgbClr val="C0C0C0">
                    <a:alpha val="50000"/>
                  </a:srgbClr>
                </a:outerShdw>
              </a:effectLst>
            </p:spPr>
            <p:txBody>
              <a:bodyPr/>
              <a:lstStyle/>
              <a:p>
                <a:endParaRPr lang="ru-RU"/>
              </a:p>
            </p:txBody>
          </p:sp>
          <p:sp>
            <p:nvSpPr>
              <p:cNvPr id="498702" name="Freeform 14"/>
              <p:cNvSpPr>
                <a:spLocks/>
              </p:cNvSpPr>
              <p:nvPr/>
            </p:nvSpPr>
            <p:spPr bwMode="gray">
              <a:xfrm>
                <a:off x="2880"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44988C"/>
              </a:solidFill>
              <a:ln w="0">
                <a:noFill/>
                <a:prstDash val="solid"/>
                <a:round/>
                <a:headEnd/>
                <a:tailEnd/>
              </a:ln>
              <a:effectLst>
                <a:outerShdw dist="91581" dir="3378596" algn="ctr" rotWithShape="0">
                  <a:srgbClr val="C0C0C0">
                    <a:alpha val="50000"/>
                  </a:srgbClr>
                </a:outerShdw>
              </a:effectLst>
            </p:spPr>
            <p:txBody>
              <a:bodyPr/>
              <a:lstStyle/>
              <a:p>
                <a:endParaRPr lang="ru-RU"/>
              </a:p>
            </p:txBody>
          </p:sp>
        </p:grpSp>
        <p:sp>
          <p:nvSpPr>
            <p:cNvPr id="498699" name="Text Box 11"/>
            <p:cNvSpPr txBox="1">
              <a:spLocks noChangeArrowheads="1"/>
            </p:cNvSpPr>
            <p:nvPr/>
          </p:nvSpPr>
          <p:spPr bwMode="gray">
            <a:xfrm>
              <a:off x="3120" y="1920"/>
              <a:ext cx="2016" cy="1338"/>
            </a:xfrm>
            <a:prstGeom prst="rect">
              <a:avLst/>
            </a:prstGeom>
            <a:noFill/>
            <a:ln w="9525" algn="ctr">
              <a:noFill/>
              <a:miter lim="800000"/>
              <a:headEnd/>
              <a:tailEnd/>
            </a:ln>
            <a:effectLst/>
          </p:spPr>
          <p:txBody>
            <a:bodyPr wrap="square">
              <a:spAutoFit/>
            </a:bodyPr>
            <a:lstStyle/>
            <a:p>
              <a:pPr algn="ctr"/>
              <a:r>
                <a:rPr lang="ru-RU" sz="3600" b="1" dirty="0" smtClean="0">
                  <a:solidFill>
                    <a:schemeClr val="accent3">
                      <a:lumMod val="75000"/>
                    </a:schemeClr>
                  </a:solidFill>
                  <a:effectLst>
                    <a:outerShdw blurRad="38100" dist="38100" dir="2700000" algn="tl">
                      <a:srgbClr val="000000">
                        <a:alpha val="43137"/>
                      </a:srgbClr>
                    </a:outerShdw>
                  </a:effectLst>
                  <a:latin typeface="Georgia" pitchFamily="18" charset="0"/>
                </a:rPr>
                <a:t>ГВЭ-9</a:t>
              </a:r>
            </a:p>
            <a:p>
              <a:pPr marL="179388" indent="-179388" eaLnBrk="0" hangingPunct="0">
                <a:buFont typeface="Wingdings" pitchFamily="2" charset="2"/>
                <a:buChar char="ü"/>
              </a:pPr>
              <a:r>
                <a:rPr lang="ru-RU" sz="1600" dirty="0" smtClean="0">
                  <a:effectLst>
                    <a:outerShdw blurRad="38100" dist="38100" dir="2700000" algn="tl">
                      <a:srgbClr val="000000">
                        <a:alpha val="43137"/>
                      </a:srgbClr>
                    </a:outerShdw>
                  </a:effectLst>
                  <a:latin typeface="Times New Roman" pitchFamily="18" charset="0"/>
                  <a:cs typeface="Times New Roman" pitchFamily="18" charset="0"/>
                </a:rPr>
                <a:t> обучающиеся с </a:t>
              </a:r>
              <a:r>
                <a:rPr lang="ru-RU" sz="1600" dirty="0" smtClean="0">
                  <a:solidFill>
                    <a:srgbClr val="1C1C1C"/>
                  </a:solidFill>
                  <a:effectLst>
                    <a:outerShdw blurRad="38100" dist="38100" dir="2700000" algn="tl">
                      <a:srgbClr val="000000">
                        <a:alpha val="43137"/>
                      </a:srgbClr>
                    </a:outerShdw>
                  </a:effectLst>
                  <a:latin typeface="Times New Roman" pitchFamily="18" charset="0"/>
                  <a:cs typeface="Times New Roman" pitchFamily="18" charset="0"/>
                </a:rPr>
                <a:t>ОВЗ, дети- инвалиды, инвалиды;</a:t>
              </a:r>
            </a:p>
            <a:p>
              <a:pPr marL="179388" indent="-179388" eaLnBrk="0" hangingPunct="0">
                <a:buFont typeface="Wingdings" pitchFamily="2" charset="2"/>
                <a:buChar char="ü"/>
              </a:pPr>
              <a:r>
                <a:rPr lang="ru-RU" sz="1600" dirty="0" smtClean="0">
                  <a:solidFill>
                    <a:srgbClr val="1C1C1C"/>
                  </a:solidFill>
                  <a:effectLst>
                    <a:outerShdw blurRad="38100" dist="38100" dir="2700000" algn="tl">
                      <a:srgbClr val="000000">
                        <a:alpha val="43137"/>
                      </a:srgbClr>
                    </a:outerShdw>
                  </a:effectLst>
                  <a:latin typeface="Times New Roman" pitchFamily="18" charset="0"/>
                  <a:cs typeface="Times New Roman" pitchFamily="18" charset="0"/>
                </a:rPr>
                <a:t> обучающиеся в учреждениях,        исполняющих наказание в виде лишения свободы.</a:t>
              </a:r>
            </a:p>
            <a:p>
              <a:pPr eaLnBrk="0" hangingPunct="0"/>
              <a:endParaRPr lang="ru-RU" sz="1600" dirty="0" smtClean="0">
                <a:solidFill>
                  <a:srgbClr val="1C1C1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6" name="Заголовок 1"/>
          <p:cNvSpPr>
            <a:spLocks noGrp="1"/>
          </p:cNvSpPr>
          <p:nvPr>
            <p:ph type="title"/>
          </p:nvPr>
        </p:nvSpPr>
        <p:spPr>
          <a:xfrm>
            <a:off x="457200" y="152400"/>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solidFill>
                  <a:schemeClr val="tx2">
                    <a:lumMod val="75000"/>
                  </a:schemeClr>
                </a:solidFill>
                <a:effectLst>
                  <a:outerShdw blurRad="50800" dist="39000" dir="5460000" algn="tl">
                    <a:srgbClr val="000000">
                      <a:alpha val="38000"/>
                    </a:srgbClr>
                  </a:outerShdw>
                </a:effectLst>
                <a:latin typeface="Georgia" pitchFamily="18" charset="0"/>
              </a:rPr>
              <a:t>Формы ГИА </a:t>
            </a:r>
            <a:br>
              <a:rPr lang="ru-RU" b="1" dirty="0" smtClean="0">
                <a:ln w="11430"/>
                <a:solidFill>
                  <a:schemeClr val="tx2">
                    <a:lumMod val="75000"/>
                  </a:schemeClr>
                </a:solidFill>
                <a:effectLst>
                  <a:outerShdw blurRad="50800" dist="39000" dir="5460000" algn="tl">
                    <a:srgbClr val="000000">
                      <a:alpha val="38000"/>
                    </a:srgbClr>
                  </a:outerShdw>
                </a:effectLst>
                <a:latin typeface="Georgia" pitchFamily="18" charset="0"/>
              </a:rPr>
            </a:br>
            <a:r>
              <a:rPr lang="ru-RU" b="1" dirty="0" smtClean="0">
                <a:ln w="11430"/>
                <a:solidFill>
                  <a:schemeClr val="tx2">
                    <a:lumMod val="75000"/>
                  </a:schemeClr>
                </a:solidFill>
                <a:effectLst>
                  <a:outerShdw blurRad="50800" dist="39000" dir="5460000" algn="tl">
                    <a:srgbClr val="000000">
                      <a:alpha val="38000"/>
                    </a:srgbClr>
                  </a:outerShdw>
                </a:effectLst>
                <a:latin typeface="Georgia" pitchFamily="18" charset="0"/>
              </a:rPr>
              <a:t>для </a:t>
            </a:r>
            <a:r>
              <a:rPr lang="ru-RU" b="1" dirty="0">
                <a:ln w="11430"/>
                <a:solidFill>
                  <a:schemeClr val="tx2">
                    <a:lumMod val="75000"/>
                  </a:schemeClr>
                </a:solidFill>
                <a:effectLst>
                  <a:outerShdw blurRad="50800" dist="39000" dir="5460000" algn="tl">
                    <a:srgbClr val="000000">
                      <a:alpha val="38000"/>
                    </a:srgbClr>
                  </a:outerShdw>
                </a:effectLst>
                <a:latin typeface="Georgia" pitchFamily="18" charset="0"/>
              </a:rPr>
              <a:t>9</a:t>
            </a:r>
            <a:r>
              <a:rPr lang="ru-RU" b="1" dirty="0" smtClean="0">
                <a:ln w="11430"/>
                <a:solidFill>
                  <a:schemeClr val="tx2">
                    <a:lumMod val="75000"/>
                  </a:schemeClr>
                </a:solidFill>
                <a:effectLst>
                  <a:outerShdw blurRad="50800" dist="39000" dir="5460000" algn="tl">
                    <a:srgbClr val="000000">
                      <a:alpha val="38000"/>
                    </a:srgbClr>
                  </a:outerShdw>
                </a:effectLst>
                <a:latin typeface="Georgia" pitchFamily="18" charset="0"/>
              </a:rPr>
              <a:t> классов</a:t>
            </a:r>
            <a:endParaRPr lang="ru-RU" b="1" dirty="0">
              <a:ln w="11430"/>
              <a:solidFill>
                <a:schemeClr val="tx2">
                  <a:lumMod val="75000"/>
                </a:schemeClr>
              </a:solidFill>
              <a:effectLst>
                <a:outerShdw blurRad="50800" dist="39000" dir="5460000" algn="tl">
                  <a:srgbClr val="000000">
                    <a:alpha val="38000"/>
                  </a:srgbClr>
                </a:outerShdw>
              </a:effectLst>
              <a:latin typeface="Georgia" pitchFamily="18" charset="0"/>
            </a:endParaRPr>
          </a:p>
        </p:txBody>
      </p:sp>
      <p:sp>
        <p:nvSpPr>
          <p:cNvPr id="18" name="Прямоугольник 17"/>
          <p:cNvSpPr/>
          <p:nvPr/>
        </p:nvSpPr>
        <p:spPr>
          <a:xfrm>
            <a:off x="152400" y="4800600"/>
            <a:ext cx="8839200" cy="923330"/>
          </a:xfrm>
          <a:prstGeom prst="rect">
            <a:avLst/>
          </a:prstGeom>
        </p:spPr>
        <p:txBody>
          <a:bodyPr wrap="square">
            <a:spAutoFit/>
          </a:bodyPr>
          <a:lstStyle/>
          <a:p>
            <a:pPr algn="just"/>
            <a:r>
              <a:rPr lang="ru-RU" dirty="0" smtClean="0">
                <a:ln w="1905"/>
                <a:effectLst>
                  <a:innerShdw blurRad="69850" dist="43180" dir="5400000">
                    <a:srgbClr val="000000">
                      <a:alpha val="65000"/>
                    </a:srgbClr>
                  </a:innerShdw>
                </a:effectLst>
                <a:latin typeface="Times New Roman" pitchFamily="18" charset="0"/>
                <a:cs typeface="Times New Roman" pitchFamily="18" charset="0"/>
              </a:rPr>
              <a:t>     К ГИА допускается обучающийся, не имеющий академической задолженности, </a:t>
            </a:r>
          </a:p>
          <a:p>
            <a:pPr algn="just">
              <a:spcAft>
                <a:spcPts val="600"/>
              </a:spcAft>
            </a:pPr>
            <a:r>
              <a:rPr lang="ru-RU" b="1"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ru-RU" dirty="0" smtClean="0">
                <a:ln w="1905"/>
                <a:effectLst>
                  <a:innerShdw blurRad="69850" dist="43180" dir="5400000">
                    <a:srgbClr val="000000">
                      <a:alpha val="65000"/>
                    </a:srgbClr>
                  </a:innerShdw>
                </a:effectLst>
                <a:latin typeface="Times New Roman" pitchFamily="18" charset="0"/>
                <a:cs typeface="Times New Roman" pitchFamily="18" charset="0"/>
              </a:rPr>
              <a:t>и в полном объёме выполнивший учебный план … (имеющий годовые отметки по всем учебным предметам учебного плана за </a:t>
            </a:r>
            <a:r>
              <a:rPr lang="en-US" dirty="0" smtClean="0">
                <a:ln w="1905"/>
                <a:effectLst>
                  <a:innerShdw blurRad="69850" dist="43180" dir="5400000">
                    <a:srgbClr val="000000">
                      <a:alpha val="65000"/>
                    </a:srgbClr>
                  </a:innerShdw>
                </a:effectLst>
                <a:latin typeface="Times New Roman" pitchFamily="18" charset="0"/>
                <a:cs typeface="Times New Roman" pitchFamily="18" charset="0"/>
              </a:rPr>
              <a:t>IX</a:t>
            </a:r>
            <a:r>
              <a:rPr lang="ru-RU" dirty="0" smtClean="0">
                <a:ln w="1905"/>
                <a:effectLst>
                  <a:innerShdw blurRad="69850" dist="43180" dir="5400000">
                    <a:srgbClr val="000000">
                      <a:alpha val="65000"/>
                    </a:srgbClr>
                  </a:innerShdw>
                </a:effectLst>
                <a:latin typeface="Times New Roman" pitchFamily="18" charset="0"/>
                <a:cs typeface="Times New Roman" pitchFamily="18" charset="0"/>
              </a:rPr>
              <a:t> класс не ниже удовлетворительных)</a:t>
            </a:r>
          </a:p>
        </p:txBody>
      </p:sp>
      <p:grpSp>
        <p:nvGrpSpPr>
          <p:cNvPr id="4" name="Group 2"/>
          <p:cNvGrpSpPr>
            <a:grpSpLocks/>
          </p:cNvGrpSpPr>
          <p:nvPr/>
        </p:nvGrpSpPr>
        <p:grpSpPr bwMode="auto">
          <a:xfrm>
            <a:off x="609600" y="1447800"/>
            <a:ext cx="3381375" cy="3124200"/>
            <a:chOff x="672" y="1344"/>
            <a:chExt cx="2130" cy="1968"/>
          </a:xfrm>
        </p:grpSpPr>
        <p:sp>
          <p:nvSpPr>
            <p:cNvPr id="20" name="AutoShape 3"/>
            <p:cNvSpPr>
              <a:spLocks noChangeArrowheads="1"/>
            </p:cNvSpPr>
            <p:nvPr/>
          </p:nvSpPr>
          <p:spPr bwMode="gray">
            <a:xfrm>
              <a:off x="672" y="1872"/>
              <a:ext cx="2112" cy="1440"/>
            </a:xfrm>
            <a:prstGeom prst="roundRect">
              <a:avLst>
                <a:gd name="adj" fmla="val 10347"/>
              </a:avLst>
            </a:prstGeom>
            <a:gradFill rotWithShape="1">
              <a:gsLst>
                <a:gs pos="0">
                  <a:srgbClr val="CCECFF"/>
                </a:gs>
                <a:gs pos="100000">
                  <a:srgbClr val="CCECFF">
                    <a:gamma/>
                    <a:tint val="0"/>
                    <a:invGamma/>
                  </a:srgbClr>
                </a:gs>
              </a:gsLst>
              <a:lin ang="18900000" scaled="1"/>
            </a:gradFill>
            <a:ln w="50800">
              <a:solidFill>
                <a:srgbClr val="7099E2"/>
              </a:solidFill>
              <a:round/>
              <a:headEnd/>
              <a:tailEnd/>
            </a:ln>
            <a:effectLst>
              <a:outerShdw dist="107763" dir="2700000" algn="ctr" rotWithShape="0">
                <a:srgbClr val="C0C0C0">
                  <a:alpha val="50000"/>
                </a:srgbClr>
              </a:outerShdw>
            </a:effectLst>
          </p:spPr>
          <p:txBody>
            <a:bodyPr wrap="none" anchor="ctr"/>
            <a:lstStyle/>
            <a:p>
              <a:endParaRPr lang="ru-RU"/>
            </a:p>
          </p:txBody>
        </p:sp>
        <p:grpSp>
          <p:nvGrpSpPr>
            <p:cNvPr id="5" name="Group 4"/>
            <p:cNvGrpSpPr>
              <a:grpSpLocks/>
            </p:cNvGrpSpPr>
            <p:nvPr/>
          </p:nvGrpSpPr>
          <p:grpSpPr bwMode="auto">
            <a:xfrm>
              <a:off x="2304" y="1344"/>
              <a:ext cx="498" cy="1245"/>
              <a:chOff x="2304" y="1344"/>
              <a:chExt cx="498" cy="1245"/>
            </a:xfrm>
          </p:grpSpPr>
          <p:sp>
            <p:nvSpPr>
              <p:cNvPr id="22" name="Freeform 5"/>
              <p:cNvSpPr>
                <a:spLocks/>
              </p:cNvSpPr>
              <p:nvPr/>
            </p:nvSpPr>
            <p:spPr bwMode="gray">
              <a:xfrm>
                <a:off x="2425"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7099E2"/>
              </a:solidFill>
              <a:ln w="0">
                <a:noFill/>
                <a:prstDash val="solid"/>
                <a:round/>
                <a:headEnd/>
                <a:tailEnd/>
              </a:ln>
              <a:effectLst>
                <a:outerShdw dist="91581" dir="3378596" algn="ctr" rotWithShape="0">
                  <a:srgbClr val="C0C0C0">
                    <a:alpha val="50000"/>
                  </a:srgbClr>
                </a:outerShdw>
              </a:effectLst>
            </p:spPr>
            <p:txBody>
              <a:bodyPr/>
              <a:lstStyle/>
              <a:p>
                <a:endParaRPr lang="ru-RU"/>
              </a:p>
            </p:txBody>
          </p:sp>
          <p:sp>
            <p:nvSpPr>
              <p:cNvPr id="23" name="Freeform 6"/>
              <p:cNvSpPr>
                <a:spLocks/>
              </p:cNvSpPr>
              <p:nvPr/>
            </p:nvSpPr>
            <p:spPr bwMode="gray">
              <a:xfrm>
                <a:off x="2304"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7099E2"/>
              </a:solidFill>
              <a:ln w="0">
                <a:noFill/>
                <a:prstDash val="solid"/>
                <a:round/>
                <a:headEnd/>
                <a:tailEnd/>
              </a:ln>
              <a:effectLst>
                <a:outerShdw dist="91581" dir="3378596" algn="ctr" rotWithShape="0">
                  <a:srgbClr val="C0C0C0">
                    <a:alpha val="50000"/>
                  </a:srgbClr>
                </a:outerShdw>
              </a:effectLst>
            </p:spPr>
            <p:txBody>
              <a:bodyPr/>
              <a:lstStyle/>
              <a:p>
                <a:endParaRPr lang="ru-RU"/>
              </a:p>
            </p:txBody>
          </p:sp>
        </p:grpSp>
      </p:grpSp>
      <p:sp>
        <p:nvSpPr>
          <p:cNvPr id="24" name="Text Box 8"/>
          <p:cNvSpPr txBox="1">
            <a:spLocks noChangeArrowheads="1"/>
          </p:cNvSpPr>
          <p:nvPr/>
        </p:nvSpPr>
        <p:spPr bwMode="gray">
          <a:xfrm>
            <a:off x="685800" y="2362200"/>
            <a:ext cx="3048000" cy="1877437"/>
          </a:xfrm>
          <a:prstGeom prst="rect">
            <a:avLst/>
          </a:prstGeom>
          <a:noFill/>
          <a:ln w="9525" algn="ctr">
            <a:noFill/>
            <a:miter lim="800000"/>
            <a:headEnd/>
            <a:tailEnd/>
          </a:ln>
          <a:effectLst/>
        </p:spPr>
        <p:txBody>
          <a:bodyPr wrap="square">
            <a:spAutoFit/>
          </a:bodyPr>
          <a:lstStyle/>
          <a:p>
            <a:pPr algn="ctr"/>
            <a:r>
              <a:rPr lang="ru-RU" sz="3600" b="1" dirty="0">
                <a:solidFill>
                  <a:srgbClr val="0070C0"/>
                </a:solidFill>
                <a:effectLst>
                  <a:outerShdw blurRad="38100" dist="38100" dir="2700000" algn="tl">
                    <a:srgbClr val="000000">
                      <a:alpha val="43137"/>
                    </a:srgbClr>
                  </a:outerShdw>
                </a:effectLst>
                <a:latin typeface="Georgia" pitchFamily="18" charset="0"/>
              </a:rPr>
              <a:t>О</a:t>
            </a:r>
            <a:r>
              <a:rPr lang="ru-RU" sz="3600" b="1" dirty="0" smtClean="0">
                <a:solidFill>
                  <a:srgbClr val="0070C0"/>
                </a:solidFill>
                <a:effectLst>
                  <a:outerShdw blurRad="38100" dist="38100" dir="2700000" algn="tl">
                    <a:srgbClr val="000000">
                      <a:alpha val="43137"/>
                    </a:srgbClr>
                  </a:outerShdw>
                </a:effectLst>
                <a:latin typeface="Georgia" pitchFamily="18" charset="0"/>
              </a:rPr>
              <a:t>ГЭ</a:t>
            </a:r>
            <a:endParaRPr lang="ru-RU" sz="3600" dirty="0" smtClean="0">
              <a:solidFill>
                <a:srgbClr val="0070C0"/>
              </a:solidFill>
              <a:effectLst>
                <a:outerShdw blurRad="38100" dist="38100" dir="2700000" algn="tl">
                  <a:srgbClr val="000000">
                    <a:alpha val="43137"/>
                  </a:srgbClr>
                </a:outerShdw>
              </a:effectLst>
              <a:latin typeface="Georgia" pitchFamily="18" charset="0"/>
            </a:endParaRPr>
          </a:p>
          <a:p>
            <a:pPr>
              <a:buFont typeface="Wingdings" pitchFamily="2" charset="2"/>
              <a:buChar char="ü"/>
            </a:pPr>
            <a:r>
              <a:rPr lang="ru-RU" sz="160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выпускники ОУ текущего года;</a:t>
            </a:r>
          </a:p>
          <a:p>
            <a:pPr>
              <a:buFont typeface="Wingdings" pitchFamily="2" charset="2"/>
              <a:buChar char="ü"/>
            </a:pPr>
            <a:r>
              <a:rPr lang="ru-RU" sz="160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выпускники прошлых лет, не получившие аттестат. </a:t>
            </a:r>
          </a:p>
          <a:p>
            <a:pPr algn="l">
              <a:buFont typeface="Wingdings" pitchFamily="2" charset="2"/>
              <a:buChar char="ü"/>
            </a:pPr>
            <a:endParaRPr lang="en-US" sz="1600" dirty="0">
              <a:solidFill>
                <a:srgbClr val="000000"/>
              </a:solidFill>
            </a:endParaRPr>
          </a:p>
        </p:txBody>
      </p:sp>
      <p:pic>
        <p:nvPicPr>
          <p:cNvPr id="25" name="Picture 42" descr="B_W"/>
          <p:cNvPicPr>
            <a:picLocks noChangeAspect="1" noChangeArrowheads="1" noCrop="1"/>
          </p:cNvPicPr>
          <p:nvPr/>
        </p:nvPicPr>
        <p:blipFill>
          <a:blip r:embed="rId2" cstate="print"/>
          <a:srcRect/>
          <a:stretch>
            <a:fillRect/>
          </a:stretch>
        </p:blipFill>
        <p:spPr bwMode="auto">
          <a:xfrm>
            <a:off x="0" y="0"/>
            <a:ext cx="1600200" cy="1200150"/>
          </a:xfrm>
          <a:prstGeom prst="ellipse">
            <a:avLst/>
          </a:prstGeom>
          <a:ln>
            <a:noFill/>
          </a:ln>
          <a:effectLst>
            <a:softEdge rad="112500"/>
          </a:effectLst>
        </p:spPr>
      </p:pic>
    </p:spTree>
    <p:extLst>
      <p:ext uri="{BB962C8B-B14F-4D97-AF65-F5344CB8AC3E}">
        <p14:creationId xmlns:p14="http://schemas.microsoft.com/office/powerpoint/2010/main" val="851221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1430"/>
                <a:solidFill>
                  <a:srgbClr val="1F497D">
                    <a:lumMod val="75000"/>
                  </a:srgbClr>
                </a:solidFill>
                <a:effectLst>
                  <a:outerShdw blurRad="50800" dist="39000" dir="5460000" algn="tl">
                    <a:srgbClr val="000000">
                      <a:alpha val="38000"/>
                    </a:srgbClr>
                  </a:outerShdw>
                </a:effectLst>
                <a:latin typeface="Georgia" pitchFamily="18" charset="0"/>
              </a:rPr>
              <a:t>Предметы </a:t>
            </a:r>
            <a:r>
              <a:rPr lang="ru-RU" b="1" smtClean="0">
                <a:ln w="11430"/>
                <a:solidFill>
                  <a:srgbClr val="1F497D">
                    <a:lumMod val="75000"/>
                  </a:srgbClr>
                </a:solidFill>
                <a:effectLst>
                  <a:outerShdw blurRad="50800" dist="39000" dir="5460000" algn="tl">
                    <a:srgbClr val="000000">
                      <a:alpha val="38000"/>
                    </a:srgbClr>
                  </a:outerShdw>
                </a:effectLst>
                <a:latin typeface="Georgia" pitchFamily="18" charset="0"/>
              </a:rPr>
              <a:t>ГИА </a:t>
            </a:r>
            <a:br>
              <a:rPr lang="ru-RU" b="1" smtClean="0">
                <a:ln w="11430"/>
                <a:solidFill>
                  <a:srgbClr val="1F497D">
                    <a:lumMod val="75000"/>
                  </a:srgbClr>
                </a:solidFill>
                <a:effectLst>
                  <a:outerShdw blurRad="50800" dist="39000" dir="5460000" algn="tl">
                    <a:srgbClr val="000000">
                      <a:alpha val="38000"/>
                    </a:srgbClr>
                  </a:outerShdw>
                </a:effectLst>
                <a:latin typeface="Georgia" pitchFamily="18" charset="0"/>
              </a:rPr>
            </a:br>
            <a:r>
              <a:rPr lang="ru-RU" b="1" smtClean="0">
                <a:ln w="11430"/>
                <a:solidFill>
                  <a:srgbClr val="1F497D">
                    <a:lumMod val="75000"/>
                  </a:srgbClr>
                </a:solidFill>
                <a:effectLst>
                  <a:outerShdw blurRad="50800" dist="39000" dir="5460000" algn="tl">
                    <a:srgbClr val="000000">
                      <a:alpha val="38000"/>
                    </a:srgbClr>
                  </a:outerShdw>
                </a:effectLst>
                <a:latin typeface="Georgia" pitchFamily="18" charset="0"/>
              </a:rPr>
              <a:t>для 9 классов</a:t>
            </a:r>
            <a:endParaRPr lang="ru-RU" dirty="0"/>
          </a:p>
        </p:txBody>
      </p:sp>
      <p:sp>
        <p:nvSpPr>
          <p:cNvPr id="3" name="Объект 2"/>
          <p:cNvSpPr>
            <a:spLocks noGrp="1"/>
          </p:cNvSpPr>
          <p:nvPr>
            <p:ph idx="1"/>
          </p:nvPr>
        </p:nvSpPr>
        <p:spPr/>
        <p:txBody>
          <a:bodyPr>
            <a:normAutofit/>
          </a:bodyPr>
          <a:lstStyle/>
          <a:p>
            <a:pPr marL="0" indent="0">
              <a:buNone/>
            </a:pPr>
            <a:r>
              <a:rPr lang="ru-RU" dirty="0" smtClean="0"/>
              <a:t>   </a:t>
            </a:r>
            <a:r>
              <a:rPr lang="ru-RU" dirty="0" smtClean="0">
                <a:latin typeface="Times New Roman" panose="02020603050405020304" pitchFamily="18" charset="0"/>
                <a:cs typeface="Times New Roman" panose="02020603050405020304" pitchFamily="18" charset="0"/>
              </a:rPr>
              <a:t>ГИА включает в себя </a:t>
            </a:r>
            <a:r>
              <a:rPr lang="ru-RU" b="1" dirty="0" smtClean="0">
                <a:latin typeface="Times New Roman" panose="02020603050405020304" pitchFamily="18" charset="0"/>
                <a:cs typeface="Times New Roman" panose="02020603050405020304" pitchFamily="18" charset="0"/>
              </a:rPr>
              <a:t>обязательные </a:t>
            </a:r>
            <a:r>
              <a:rPr lang="ru-RU" dirty="0" smtClean="0">
                <a:latin typeface="Times New Roman" panose="02020603050405020304" pitchFamily="18" charset="0"/>
                <a:cs typeface="Times New Roman" panose="02020603050405020304" pitchFamily="18" charset="0"/>
              </a:rPr>
              <a:t>экзамены по </a:t>
            </a:r>
            <a:r>
              <a:rPr lang="ru-RU" b="1" dirty="0" smtClean="0">
                <a:latin typeface="Times New Roman" panose="02020603050405020304" pitchFamily="18" charset="0"/>
                <a:cs typeface="Times New Roman" panose="02020603050405020304" pitchFamily="18" charset="0"/>
              </a:rPr>
              <a:t>русскому языку и математике</a:t>
            </a:r>
            <a:r>
              <a:rPr lang="ru-RU" dirty="0" smtClean="0">
                <a:latin typeface="Times New Roman" panose="02020603050405020304" pitchFamily="18" charset="0"/>
                <a:cs typeface="Times New Roman" panose="02020603050405020304" pitchFamily="18" charset="0"/>
              </a:rPr>
              <a:t>, а также </a:t>
            </a:r>
            <a:r>
              <a:rPr lang="ru-RU" b="1" dirty="0" smtClean="0">
                <a:latin typeface="Times New Roman" panose="02020603050405020304" pitchFamily="18" charset="0"/>
                <a:cs typeface="Times New Roman" panose="02020603050405020304" pitchFamily="18" charset="0"/>
              </a:rPr>
              <a:t>двум</a:t>
            </a:r>
            <a:r>
              <a:rPr lang="ru-RU" dirty="0" smtClean="0">
                <a:latin typeface="Times New Roman" panose="02020603050405020304" pitchFamily="18" charset="0"/>
                <a:cs typeface="Times New Roman" panose="02020603050405020304" pitchFamily="18" charset="0"/>
              </a:rPr>
              <a:t> учебным предметам по выбору обучающегося (предметы по выбору) : литература, физика, химия, биология, география, история, обществознания, иностранный язык, информатика и информационно-коммуникационная технология (ИКТ).</a:t>
            </a:r>
            <a:endParaRPr lang="ru-RU" dirty="0">
              <a:latin typeface="Times New Roman" panose="02020603050405020304" pitchFamily="18" charset="0"/>
              <a:cs typeface="Times New Roman" panose="02020603050405020304" pitchFamily="18" charset="0"/>
            </a:endParaRPr>
          </a:p>
        </p:txBody>
      </p:sp>
      <p:pic>
        <p:nvPicPr>
          <p:cNvPr id="4" name="Picture 42" descr="B_W"/>
          <p:cNvPicPr>
            <a:picLocks noChangeAspect="1" noChangeArrowheads="1" noCrop="1"/>
          </p:cNvPicPr>
          <p:nvPr/>
        </p:nvPicPr>
        <p:blipFill>
          <a:blip r:embed="rId2" cstate="print"/>
          <a:srcRect/>
          <a:stretch>
            <a:fillRect/>
          </a:stretch>
        </p:blipFill>
        <p:spPr bwMode="auto">
          <a:xfrm>
            <a:off x="0" y="0"/>
            <a:ext cx="1600200" cy="1200150"/>
          </a:xfrm>
          <a:prstGeom prst="ellipse">
            <a:avLst/>
          </a:prstGeom>
          <a:ln>
            <a:noFill/>
          </a:ln>
          <a:effectLst>
            <a:softEdge rad="112500"/>
          </a:effectLst>
        </p:spPr>
      </p:pic>
    </p:spTree>
    <p:extLst>
      <p:ext uri="{BB962C8B-B14F-4D97-AF65-F5344CB8AC3E}">
        <p14:creationId xmlns:p14="http://schemas.microsoft.com/office/powerpoint/2010/main" val="1482125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latin typeface="Times New Roman" panose="02020603050405020304" pitchFamily="18" charset="0"/>
                <a:cs typeface="Times New Roman" panose="02020603050405020304" pitchFamily="18" charset="0"/>
              </a:rPr>
              <a:t>Сроки </a:t>
            </a:r>
            <a:endParaRPr lang="ru-RU" sz="40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81000" y="1371600"/>
            <a:ext cx="8382000" cy="3697166"/>
          </a:xfrm>
          <a:prstGeom prst="rect">
            <a:avLst/>
          </a:prstGeom>
        </p:spPr>
        <p:txBody>
          <a:bodyPr wrap="square">
            <a:spAutoFit/>
          </a:bodyPr>
          <a:lstStyle/>
          <a:p>
            <a:pPr>
              <a:lnSpc>
                <a:spcPct val="150000"/>
              </a:lnSpc>
            </a:pPr>
            <a:r>
              <a:rPr lang="ru-RU" sz="3200" dirty="0" smtClean="0">
                <a:solidFill>
                  <a:prstClr val="black"/>
                </a:solidFill>
                <a:latin typeface="Times New Roman" panose="02020603050405020304" pitchFamily="18" charset="0"/>
                <a:ea typeface="Calibri"/>
                <a:cs typeface="Times New Roman" panose="02020603050405020304" pitchFamily="18" charset="0"/>
              </a:rPr>
              <a:t>Выбранные обучающимися учебные предметы…указываются им </a:t>
            </a:r>
            <a:r>
              <a:rPr lang="ru-RU" sz="3200" b="1" dirty="0" smtClean="0">
                <a:solidFill>
                  <a:prstClr val="black"/>
                </a:solidFill>
                <a:latin typeface="Times New Roman" panose="02020603050405020304" pitchFamily="18" charset="0"/>
                <a:ea typeface="Calibri"/>
                <a:cs typeface="Times New Roman" panose="02020603050405020304" pitchFamily="18" charset="0"/>
              </a:rPr>
              <a:t>в заявлении</a:t>
            </a:r>
            <a:r>
              <a:rPr lang="ru-RU" sz="3200" dirty="0" smtClean="0">
                <a:solidFill>
                  <a:prstClr val="black"/>
                </a:solidFill>
                <a:latin typeface="Times New Roman" panose="02020603050405020304" pitchFamily="18" charset="0"/>
                <a:ea typeface="Calibri"/>
                <a:cs typeface="Times New Roman" panose="02020603050405020304" pitchFamily="18" charset="0"/>
              </a:rPr>
              <a:t>, которое он подает в образовательную организацию </a:t>
            </a:r>
            <a:r>
              <a:rPr lang="ru-RU" sz="3200" b="1" dirty="0" smtClean="0">
                <a:solidFill>
                  <a:prstClr val="black"/>
                </a:solidFill>
                <a:latin typeface="Times New Roman" panose="02020603050405020304" pitchFamily="18" charset="0"/>
                <a:ea typeface="Calibri"/>
                <a:cs typeface="Times New Roman" panose="02020603050405020304" pitchFamily="18" charset="0"/>
              </a:rPr>
              <a:t>до 1 марта.</a:t>
            </a:r>
          </a:p>
          <a:p>
            <a:pPr>
              <a:lnSpc>
                <a:spcPct val="150000"/>
              </a:lnSpc>
            </a:pPr>
            <a:r>
              <a:rPr lang="ru-RU" sz="2400" dirty="0" smtClean="0">
                <a:solidFill>
                  <a:prstClr val="black"/>
                </a:solidFill>
                <a:latin typeface="Times New Roman" panose="02020603050405020304" pitchFamily="18" charset="0"/>
                <a:ea typeface="Calibri"/>
                <a:cs typeface="Times New Roman" panose="02020603050405020304" pitchFamily="18" charset="0"/>
              </a:rPr>
              <a:t>.</a:t>
            </a:r>
            <a:endParaRPr lang="ru-RU" sz="2400"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157787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onitoring3\Рабочий стол\КАРТИНКИ\Школа\ЕГЭ\797757_html_56c0520c.png"/>
          <p:cNvPicPr>
            <a:picLocks noChangeAspect="1" noChangeArrowheads="1"/>
          </p:cNvPicPr>
          <p:nvPr/>
        </p:nvPicPr>
        <p:blipFill>
          <a:blip r:embed="rId2" cstate="print">
            <a:lum bright="10000" contrast="40000"/>
          </a:blip>
          <a:srcRect/>
          <a:stretch>
            <a:fillRect/>
          </a:stretch>
        </p:blipFill>
        <p:spPr bwMode="auto">
          <a:xfrm>
            <a:off x="442132" y="-138112"/>
            <a:ext cx="2163736" cy="1281112"/>
          </a:xfrm>
          <a:prstGeom prst="rect">
            <a:avLst/>
          </a:prstGeom>
          <a:ln>
            <a:noFill/>
          </a:ln>
          <a:effectLst>
            <a:outerShdw blurRad="292100" dist="139700" dir="2700000" algn="tl" rotWithShape="0">
              <a:srgbClr val="333333">
                <a:alpha val="65000"/>
              </a:srgbClr>
            </a:outerShdw>
          </a:effectLst>
        </p:spPr>
      </p:pic>
      <p:sp>
        <p:nvSpPr>
          <p:cNvPr id="8" name="Rectangle 2"/>
          <p:cNvSpPr txBox="1">
            <a:spLocks noChangeArrowheads="1"/>
          </p:cNvSpPr>
          <p:nvPr/>
        </p:nvSpPr>
        <p:spPr>
          <a:xfrm>
            <a:off x="1524000" y="228600"/>
            <a:ext cx="7391400" cy="9144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defRPr/>
            </a:pPr>
            <a:r>
              <a:rPr lang="ru-RU" sz="3400" b="1" dirty="0" smtClean="0">
                <a:ln w="11430"/>
                <a:solidFill>
                  <a:srgbClr val="F79646">
                    <a:lumMod val="50000"/>
                  </a:srgbClr>
                </a:solidFill>
                <a:effectLst>
                  <a:outerShdw blurRad="50800" dist="39000" dir="5460000" algn="tl">
                    <a:srgbClr val="000000">
                      <a:alpha val="38000"/>
                    </a:srgbClr>
                  </a:outerShdw>
                </a:effectLst>
                <a:latin typeface="Times New Roman" pitchFamily="18" charset="0"/>
                <a:cs typeface="Times New Roman" pitchFamily="18" charset="0"/>
              </a:rPr>
              <a:t>    </a:t>
            </a:r>
            <a:r>
              <a:rPr lang="ru-RU" sz="3400" b="1" dirty="0">
                <a:ln w="11430"/>
                <a:solidFill>
                  <a:srgbClr val="F79646">
                    <a:lumMod val="50000"/>
                  </a:srgbClr>
                </a:solidFill>
                <a:effectLst>
                  <a:outerShdw blurRad="50800" dist="39000" dir="5460000" algn="tl">
                    <a:srgbClr val="000000">
                      <a:alpha val="38000"/>
                    </a:srgbClr>
                  </a:outerShdw>
                </a:effectLst>
                <a:latin typeface="Times New Roman" pitchFamily="18" charset="0"/>
                <a:cs typeface="Times New Roman" pitchFamily="18" charset="0"/>
              </a:rPr>
              <a:t>И</a:t>
            </a:r>
            <a:r>
              <a:rPr lang="ru-RU" sz="3400" b="1" dirty="0" smtClean="0">
                <a:ln w="11430"/>
                <a:solidFill>
                  <a:srgbClr val="F79646">
                    <a:lumMod val="50000"/>
                  </a:srgbClr>
                </a:solidFill>
                <a:effectLst>
                  <a:outerShdw blurRad="50800" dist="39000" dir="5460000" algn="tl">
                    <a:srgbClr val="000000">
                      <a:alpha val="38000"/>
                    </a:srgbClr>
                  </a:outerShdw>
                </a:effectLst>
                <a:latin typeface="Times New Roman" pitchFamily="18" charset="0"/>
                <a:cs typeface="Times New Roman" pitchFamily="18" charset="0"/>
              </a:rPr>
              <a:t>спользование средств обучения и воспитания на ОГЭ</a:t>
            </a:r>
          </a:p>
        </p:txBody>
      </p:sp>
      <p:graphicFrame>
        <p:nvGraphicFramePr>
          <p:cNvPr id="9" name="Таблица 8"/>
          <p:cNvGraphicFramePr>
            <a:graphicFrameLocks noGrp="1"/>
          </p:cNvGraphicFramePr>
          <p:nvPr>
            <p:extLst>
              <p:ext uri="{D42A27DB-BD31-4B8C-83A1-F6EECF244321}">
                <p14:modId xmlns:p14="http://schemas.microsoft.com/office/powerpoint/2010/main" val="1283394292"/>
              </p:ext>
            </p:extLst>
          </p:nvPr>
        </p:nvGraphicFramePr>
        <p:xfrm>
          <a:off x="323528" y="1196751"/>
          <a:ext cx="8640960" cy="4949091"/>
        </p:xfrm>
        <a:graphic>
          <a:graphicData uri="http://schemas.openxmlformats.org/drawingml/2006/table">
            <a:tbl>
              <a:tblPr firstRow="1" bandRow="1">
                <a:tableStyleId>{5940675A-B579-460E-94D1-54222C63F5DA}</a:tableStyleId>
              </a:tblPr>
              <a:tblGrid>
                <a:gridCol w="3551311"/>
                <a:gridCol w="5089649"/>
              </a:tblGrid>
              <a:tr h="163307">
                <a:tc>
                  <a:txBody>
                    <a:bodyPr/>
                    <a:lstStyle/>
                    <a:p>
                      <a:pPr algn="ctr"/>
                      <a:r>
                        <a:rPr lang="ru-RU" sz="1400" b="1" cap="none" spc="0" dirty="0" smtClean="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Предмет</a:t>
                      </a:r>
                      <a:endParaRPr lang="ru-RU" sz="1400" b="1" cap="none" spc="0" dirty="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algn="ctr"/>
                      <a:r>
                        <a:rPr lang="ru-RU" sz="1400" b="1"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Дополнительные</a:t>
                      </a:r>
                      <a:r>
                        <a:rPr lang="ru-RU" sz="1400" b="1" cap="none" spc="0" baseline="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материалы и оборудование</a:t>
                      </a:r>
                      <a:endParaRPr lang="ru-RU" sz="1400" b="1" cap="none" spc="0"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r h="392625">
                <a:tc>
                  <a:txBody>
                    <a:bodyPr/>
                    <a:lstStyle/>
                    <a:p>
                      <a:pPr algn="l"/>
                      <a:r>
                        <a:rPr lang="ru-RU" sz="1400" cap="none" spc="0" dirty="0" smtClean="0">
                          <a:ln w="1905"/>
                          <a:effectLst>
                            <a:outerShdw blurRad="38100" dist="38100" dir="2700000" algn="tl">
                              <a:srgbClr val="000000">
                                <a:alpha val="43137"/>
                              </a:srgbClr>
                            </a:outerShdw>
                          </a:effectLst>
                          <a:latin typeface="Times New Roman" pitchFamily="18" charset="0"/>
                          <a:cs typeface="Times New Roman" pitchFamily="18" charset="0"/>
                        </a:rPr>
                        <a:t>Русский язык</a:t>
                      </a:r>
                      <a:endParaRPr lang="ru-RU" sz="1400" b="1" cap="none" spc="0" dirty="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Орфографические</a:t>
                      </a:r>
                      <a:r>
                        <a:rPr lang="ru-RU" sz="1400" b="1" cap="none" spc="0" baseline="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словари</a:t>
                      </a:r>
                      <a:endParaRPr lang="ru-RU" sz="1400" b="0"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r h="392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cap="none" spc="0" dirty="0" smtClean="0">
                          <a:ln w="1905"/>
                          <a:effectLst>
                            <a:outerShdw blurRad="38100" dist="38100" dir="2700000" algn="tl">
                              <a:srgbClr val="000000">
                                <a:alpha val="43137"/>
                              </a:srgbClr>
                            </a:outerShdw>
                          </a:effectLst>
                          <a:latin typeface="Times New Roman" pitchFamily="18" charset="0"/>
                          <a:cs typeface="Times New Roman" pitchFamily="18" charset="0"/>
                        </a:rPr>
                        <a:t>Математика</a:t>
                      </a:r>
                      <a:endParaRPr lang="ru-RU" sz="1400" b="1" cap="none" spc="0" dirty="0" smtClean="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Линейка, справочные материалы</a:t>
                      </a:r>
                      <a:endParaRPr lang="ru-RU" sz="1400" b="0"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r h="392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cap="none" spc="0" dirty="0" smtClean="0">
                          <a:ln w="1905"/>
                          <a:effectLst>
                            <a:outerShdw blurRad="38100" dist="38100" dir="2700000" algn="tl">
                              <a:srgbClr val="000000">
                                <a:alpha val="43137"/>
                              </a:srgbClr>
                            </a:outerShdw>
                          </a:effectLst>
                          <a:latin typeface="Times New Roman" pitchFamily="18" charset="0"/>
                          <a:cs typeface="Times New Roman" pitchFamily="18" charset="0"/>
                        </a:rPr>
                        <a:t>Физика</a:t>
                      </a:r>
                      <a:endParaRPr lang="ru-RU" sz="1400" b="1" cap="none" spc="0" dirty="0" smtClean="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algn="l"/>
                      <a:r>
                        <a:rPr lang="ru-RU" sz="1400" b="1"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Непрограммируемый</a:t>
                      </a:r>
                      <a:r>
                        <a:rPr lang="ru-RU" sz="1400" b="1" cap="none" spc="0" baseline="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калькулятор, лабораторное оборудование</a:t>
                      </a:r>
                      <a:endParaRPr lang="ru-RU" sz="1400" b="0" cap="none" spc="0"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r h="361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cap="none" spc="0" dirty="0" smtClean="0">
                          <a:ln w="1905"/>
                          <a:effectLst>
                            <a:outerShdw blurRad="38100" dist="38100" dir="2700000" algn="tl">
                              <a:srgbClr val="000000">
                                <a:alpha val="43137"/>
                              </a:srgbClr>
                            </a:outerShdw>
                          </a:effectLst>
                          <a:latin typeface="Times New Roman" pitchFamily="18" charset="0"/>
                          <a:cs typeface="Times New Roman" pitchFamily="18" charset="0"/>
                        </a:rPr>
                        <a:t>Химия</a:t>
                      </a:r>
                      <a:endParaRPr lang="ru-RU" sz="1400" b="1" cap="none" spc="0" dirty="0" smtClean="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w="1905"/>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Непрограммируемый калькулятор, лабораторное оборудование, периодическая система химических элементов </a:t>
                      </a:r>
                      <a:r>
                        <a:rPr kumimoji="0" lang="ru-RU" sz="1400" b="1" i="0" u="none" strike="noStrike" kern="1200" cap="none" spc="0" normalizeH="0" baseline="0" noProof="0" dirty="0" err="1" smtClean="0">
                          <a:ln w="1905"/>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Д.И.Менделеева</a:t>
                      </a:r>
                      <a:r>
                        <a:rPr kumimoji="0" lang="ru-RU" sz="1400" b="1" i="0" u="none" strike="noStrike" kern="1200" cap="none" spc="0" normalizeH="0" baseline="0" noProof="0" dirty="0" smtClean="0">
                          <a:ln w="1905"/>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таблица растворимости солей, кислот и оснований в воде, электрохимический ряд напряжений металлов</a:t>
                      </a:r>
                      <a:endParaRPr kumimoji="0" lang="ru-RU" sz="1400" b="0" i="0" u="none" strike="noStrike" kern="1200" cap="none" spc="0" normalizeH="0" baseline="0" noProof="0" dirty="0" smtClean="0">
                        <a:ln w="1905"/>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r h="361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cap="none" spc="0" dirty="0" smtClean="0">
                          <a:ln w="1905"/>
                          <a:effectLst>
                            <a:outerShdw blurRad="38100" dist="38100" dir="2700000" algn="tl">
                              <a:srgbClr val="000000">
                                <a:alpha val="43137"/>
                              </a:srgbClr>
                            </a:outerShdw>
                          </a:effectLst>
                          <a:latin typeface="Times New Roman" pitchFamily="18" charset="0"/>
                          <a:cs typeface="Times New Roman" pitchFamily="18" charset="0"/>
                        </a:rPr>
                        <a:t>Биология</a:t>
                      </a:r>
                      <a:endParaRPr lang="ru-RU" sz="1400" b="1" cap="none" spc="0" dirty="0" smtClean="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algn="l"/>
                      <a:r>
                        <a:rPr lang="ru-RU" sz="1400" b="1"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Линейка,</a:t>
                      </a:r>
                      <a:r>
                        <a:rPr lang="ru-RU" sz="1400" b="1" cap="none" spc="0" baseline="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карандаш, непрограммируемый калькулятор</a:t>
                      </a:r>
                      <a:endParaRPr lang="ru-RU" sz="1400" b="0" cap="none" spc="0"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r h="392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cap="none" spc="0" dirty="0" smtClean="0">
                          <a:ln w="1905"/>
                          <a:effectLst>
                            <a:outerShdw blurRad="38100" dist="38100" dir="2700000" algn="tl">
                              <a:srgbClr val="000000">
                                <a:alpha val="43137"/>
                              </a:srgbClr>
                            </a:outerShdw>
                          </a:effectLst>
                          <a:latin typeface="Times New Roman" pitchFamily="18" charset="0"/>
                          <a:cs typeface="Times New Roman" pitchFamily="18" charset="0"/>
                        </a:rPr>
                        <a:t>Литература</a:t>
                      </a:r>
                      <a:endParaRPr lang="ru-RU" sz="1400" b="1" cap="none" spc="0" dirty="0" smtClean="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Полные</a:t>
                      </a:r>
                      <a:r>
                        <a:rPr lang="ru-RU" sz="1400" b="1" cap="none" spc="0" baseline="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тексты художественных произведений, сборники лирики</a:t>
                      </a:r>
                      <a:endParaRPr lang="ru-RU" sz="1400" b="0"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r h="361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cap="none" spc="0" dirty="0" smtClean="0">
                          <a:ln w="1905"/>
                          <a:effectLst>
                            <a:outerShdw blurRad="38100" dist="38100" dir="2700000" algn="tl">
                              <a:srgbClr val="000000">
                                <a:alpha val="43137"/>
                              </a:srgbClr>
                            </a:outerShdw>
                          </a:effectLst>
                          <a:latin typeface="Times New Roman" pitchFamily="18" charset="0"/>
                          <a:cs typeface="Times New Roman" pitchFamily="18" charset="0"/>
                        </a:rPr>
                        <a:t>География</a:t>
                      </a:r>
                      <a:endParaRPr lang="ru-RU" sz="1400" b="1" cap="none" spc="0" dirty="0" smtClean="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w="1905"/>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Линейка, непрограммируемый калькулятор, географические атласы для 7,8,9 классов</a:t>
                      </a:r>
                      <a:endParaRPr kumimoji="0" lang="ru-RU" sz="1400" b="0" i="0" u="none" strike="noStrike" kern="1200" cap="none" spc="0" normalizeH="0" baseline="0" noProof="0" dirty="0" smtClean="0">
                        <a:ln w="1905"/>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r h="392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cap="none" spc="0" dirty="0" smtClean="0">
                          <a:ln w="1905"/>
                          <a:effectLst>
                            <a:outerShdw blurRad="38100" dist="38100" dir="2700000" algn="tl">
                              <a:srgbClr val="000000">
                                <a:alpha val="43137"/>
                              </a:srgbClr>
                            </a:outerShdw>
                          </a:effectLst>
                          <a:latin typeface="Times New Roman" pitchFamily="18" charset="0"/>
                          <a:cs typeface="Times New Roman" pitchFamily="18" charset="0"/>
                        </a:rPr>
                        <a:t>Информатика </a:t>
                      </a:r>
                      <a:endParaRPr lang="ru-RU" sz="1400" b="1" cap="none" spc="0" dirty="0" smtClean="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Компьютер</a:t>
                      </a:r>
                      <a:r>
                        <a:rPr lang="ru-RU" sz="1400" b="1" cap="none" spc="0" baseline="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1400" b="0"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r h="392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cap="none" spc="0" dirty="0" smtClean="0">
                          <a:ln w="1905"/>
                          <a:effectLst>
                            <a:outerShdw blurRad="38100" dist="38100" dir="2700000" algn="tl">
                              <a:srgbClr val="000000">
                                <a:alpha val="43137"/>
                              </a:srgbClr>
                            </a:outerShdw>
                          </a:effectLst>
                          <a:latin typeface="Times New Roman" pitchFamily="18" charset="0"/>
                          <a:cs typeface="Times New Roman" pitchFamily="18" charset="0"/>
                        </a:rPr>
                        <a:t>Ин. языки</a:t>
                      </a:r>
                      <a:endParaRPr lang="ru-RU" sz="1400" b="1" cap="none" spc="0" dirty="0" smtClean="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w="1905"/>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Компьютер </a:t>
                      </a:r>
                      <a:endParaRPr kumimoji="0" lang="ru-RU" sz="1400" b="0" i="0" u="none" strike="noStrike" kern="1200" cap="none" spc="0" normalizeH="0" baseline="0" noProof="0" dirty="0" smtClean="0">
                        <a:ln w="1905"/>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bl>
          </a:graphicData>
        </a:graphic>
      </p:graphicFrame>
    </p:spTree>
    <p:extLst>
      <p:ext uri="{BB962C8B-B14F-4D97-AF65-F5344CB8AC3E}">
        <p14:creationId xmlns:p14="http://schemas.microsoft.com/office/powerpoint/2010/main" val="391901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1331913" y="179388"/>
            <a:ext cx="7313612"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defTabSz="449263" eaLnBrk="1" fontAlgn="base" hangingPunct="1">
              <a:spcBef>
                <a:spcPct val="0"/>
              </a:spcBef>
              <a:spcAft>
                <a:spcPct val="0"/>
              </a:spcAft>
              <a:buClr>
                <a:srgbClr val="000000"/>
              </a:buClr>
              <a:buSzPct val="100000"/>
              <a:buFont typeface="Times New Roman" pitchFamily="18" charset="0"/>
              <a:buNone/>
            </a:pPr>
            <a:r>
              <a:rPr lang="ru-RU" altLang="ru-RU" sz="2800" b="1" i="1" dirty="0" smtClean="0">
                <a:solidFill>
                  <a:srgbClr val="0033CC"/>
                </a:solidFill>
              </a:rPr>
              <a:t>Участники ОГЭ должны знать:</a:t>
            </a:r>
          </a:p>
        </p:txBody>
      </p:sp>
      <p:sp>
        <p:nvSpPr>
          <p:cNvPr id="64515" name="Text Box 2"/>
          <p:cNvSpPr txBox="1">
            <a:spLocks noChangeArrowheads="1"/>
          </p:cNvSpPr>
          <p:nvPr/>
        </p:nvSpPr>
        <p:spPr bwMode="auto">
          <a:xfrm>
            <a:off x="971550" y="900113"/>
            <a:ext cx="7920038" cy="355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defTabSz="449263" eaLnBrk="1" fontAlgn="base" hangingPunct="1">
              <a:spcBef>
                <a:spcPts val="1500"/>
              </a:spcBef>
              <a:spcAft>
                <a:spcPct val="0"/>
              </a:spcAft>
              <a:buClr>
                <a:srgbClr val="000074"/>
              </a:buClr>
              <a:buSzPct val="100000"/>
              <a:buFont typeface="Times New Roman" pitchFamily="18" charset="0"/>
              <a:buChar char="•"/>
            </a:pPr>
            <a:r>
              <a:rPr lang="ru-RU" altLang="ru-RU" sz="2400" b="1" i="1" dirty="0" smtClean="0">
                <a:solidFill>
                  <a:srgbClr val="000074"/>
                </a:solidFill>
              </a:rPr>
              <a:t>Все бланки ОГЭ заполняются </a:t>
            </a:r>
            <a:r>
              <a:rPr lang="ru-RU" altLang="ru-RU" sz="2800" b="1" i="1" dirty="0" smtClean="0">
                <a:solidFill>
                  <a:srgbClr val="000000"/>
                </a:solidFill>
              </a:rPr>
              <a:t>яркими черными чернилами.</a:t>
            </a:r>
            <a:r>
              <a:rPr lang="ru-RU" altLang="ru-RU" sz="2400" b="1" i="1" dirty="0" smtClean="0">
                <a:solidFill>
                  <a:srgbClr val="000000"/>
                </a:solidFill>
              </a:rPr>
              <a:t> </a:t>
            </a:r>
            <a:r>
              <a:rPr lang="ru-RU" altLang="ru-RU" sz="2400" b="1" i="1" dirty="0" smtClean="0">
                <a:solidFill>
                  <a:srgbClr val="000074"/>
                </a:solidFill>
              </a:rPr>
              <a:t>Допускается использование </a:t>
            </a:r>
            <a:r>
              <a:rPr lang="ru-RU" altLang="ru-RU" sz="2400" b="1" i="1" dirty="0" err="1" smtClean="0">
                <a:solidFill>
                  <a:srgbClr val="000074"/>
                </a:solidFill>
              </a:rPr>
              <a:t>гелевой</a:t>
            </a:r>
            <a:r>
              <a:rPr lang="ru-RU" altLang="ru-RU" sz="2400" b="1" i="1" dirty="0" smtClean="0">
                <a:solidFill>
                  <a:srgbClr val="000074"/>
                </a:solidFill>
              </a:rPr>
              <a:t>, капиллярной или перьевой ручек</a:t>
            </a:r>
          </a:p>
          <a:p>
            <a:pPr defTabSz="449263" eaLnBrk="1" fontAlgn="base" hangingPunct="1">
              <a:spcBef>
                <a:spcPts val="1500"/>
              </a:spcBef>
              <a:spcAft>
                <a:spcPct val="0"/>
              </a:spcAft>
              <a:buClr>
                <a:srgbClr val="000074"/>
              </a:buClr>
              <a:buSzPct val="100000"/>
              <a:buFont typeface="Times New Roman" pitchFamily="18" charset="0"/>
              <a:buChar char="•"/>
            </a:pPr>
            <a:r>
              <a:rPr lang="ru-RU" altLang="ru-RU" sz="2400" b="1" i="1" dirty="0" smtClean="0">
                <a:solidFill>
                  <a:srgbClr val="000074"/>
                </a:solidFill>
              </a:rPr>
              <a:t>При заполнении бланков и при работе с черновиками не используется карандаш!!!</a:t>
            </a:r>
          </a:p>
          <a:p>
            <a:pPr defTabSz="449263" eaLnBrk="1" fontAlgn="base" hangingPunct="1">
              <a:spcBef>
                <a:spcPts val="1500"/>
              </a:spcBef>
              <a:spcAft>
                <a:spcPct val="0"/>
              </a:spcAft>
              <a:buClr>
                <a:srgbClr val="000074"/>
              </a:buClr>
              <a:buSzPct val="100000"/>
              <a:buFont typeface="Times New Roman" pitchFamily="18" charset="0"/>
              <a:buChar char="•"/>
            </a:pPr>
            <a:r>
              <a:rPr lang="ru-RU" altLang="ru-RU" sz="2400" b="1" i="1" dirty="0" smtClean="0">
                <a:solidFill>
                  <a:srgbClr val="000074"/>
                </a:solidFill>
              </a:rPr>
              <a:t> При заполнении бланков необходимо следовать требованиям инструкции в </a:t>
            </a:r>
            <a:r>
              <a:rPr lang="ru-RU" altLang="ru-RU" sz="2400" b="1" i="1" dirty="0" err="1" smtClean="0">
                <a:solidFill>
                  <a:srgbClr val="000074"/>
                </a:solidFill>
              </a:rPr>
              <a:t>КИМах</a:t>
            </a:r>
            <a:r>
              <a:rPr lang="ru-RU" altLang="ru-RU" sz="2400" b="1" i="1" dirty="0" smtClean="0">
                <a:solidFill>
                  <a:srgbClr val="000074"/>
                </a:solidFill>
              </a:rPr>
              <a:t> и на бланках!</a:t>
            </a:r>
          </a:p>
        </p:txBody>
      </p:sp>
    </p:spTree>
    <p:extLst>
      <p:ext uri="{BB962C8B-B14F-4D97-AF65-F5344CB8AC3E}">
        <p14:creationId xmlns:p14="http://schemas.microsoft.com/office/powerpoint/2010/main" val="41083828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476375" y="474663"/>
            <a:ext cx="6897688" cy="1019175"/>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400">
                <a:solidFill>
                  <a:srgbClr val="000000"/>
                </a:solidFill>
              </a:rPr>
              <a:t/>
            </a:r>
            <a:br>
              <a:rPr lang="ru-RU" sz="4400">
                <a:solidFill>
                  <a:srgbClr val="000000"/>
                </a:solidFill>
              </a:rPr>
            </a:br>
            <a:endParaRPr lang="ru-RU" sz="4400">
              <a:solidFill>
                <a:srgbClr val="000000"/>
              </a:solidFill>
            </a:endParaRPr>
          </a:p>
        </p:txBody>
      </p:sp>
      <p:sp>
        <p:nvSpPr>
          <p:cNvPr id="7173" name="Text Box 4"/>
          <p:cNvSpPr txBox="1">
            <a:spLocks noChangeArrowheads="1"/>
          </p:cNvSpPr>
          <p:nvPr/>
        </p:nvSpPr>
        <p:spPr bwMode="auto">
          <a:xfrm>
            <a:off x="720725" y="1439863"/>
            <a:ext cx="7740650" cy="2771775"/>
          </a:xfrm>
          <a:prstGeom prst="rect">
            <a:avLst/>
          </a:prstGeom>
          <a:noFill/>
          <a:ln w="9525">
            <a:noFill/>
            <a:round/>
            <a:headEnd/>
            <a:tailEnd/>
          </a:ln>
          <a:effectLst/>
        </p:spPr>
        <p:txBody>
          <a:bodyPr wrap="none" anchor="ctr"/>
          <a:lstStyle/>
          <a:p>
            <a:endParaRPr lang="ru-RU">
              <a:solidFill>
                <a:prstClr val="black"/>
              </a:solidFill>
            </a:endParaRPr>
          </a:p>
        </p:txBody>
      </p:sp>
      <p:sp>
        <p:nvSpPr>
          <p:cNvPr id="11271" name="Text Box 7"/>
          <p:cNvSpPr txBox="1">
            <a:spLocks noChangeArrowheads="1"/>
          </p:cNvSpPr>
          <p:nvPr/>
        </p:nvSpPr>
        <p:spPr bwMode="auto">
          <a:xfrm>
            <a:off x="133350" y="990600"/>
            <a:ext cx="8915400"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1pPr>
            <a:lvl2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2pPr>
            <a:lvl3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3pPr>
            <a:lvl4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4pPr>
            <a:lvl5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9pPr>
          </a:lstStyle>
          <a:p>
            <a:pPr marL="285750" indent="-285750" algn="just">
              <a:spcBef>
                <a:spcPts val="400"/>
              </a:spcBef>
              <a:defRPr/>
            </a:pPr>
            <a:endParaRPr lang="ru-RU" sz="1900" dirty="0" smtClean="0">
              <a:solidFill>
                <a:prstClr val="black"/>
              </a:solidFill>
              <a:latin typeface="Times New Roman" pitchFamily="18" charset="0"/>
              <a:cs typeface="Times New Roman" pitchFamily="18" charset="0"/>
            </a:endParaRPr>
          </a:p>
          <a:p>
            <a:pPr>
              <a:lnSpc>
                <a:spcPct val="80000"/>
              </a:lnSpc>
              <a:spcBef>
                <a:spcPts val="400"/>
              </a:spcBef>
              <a:defRPr/>
            </a:pPr>
            <a:endParaRPr lang="ru-RU" sz="1900" dirty="0" smtClean="0"/>
          </a:p>
        </p:txBody>
      </p:sp>
      <p:pic>
        <p:nvPicPr>
          <p:cNvPr id="9" name="Picture 2" descr="C:\Documents and Settings\Monitoring3\Рабочий стол\КАРТИНКИ\Школа\ЕГЭ\797757_html_56c0520c.png"/>
          <p:cNvPicPr>
            <a:picLocks noChangeAspect="1" noChangeArrowheads="1"/>
          </p:cNvPicPr>
          <p:nvPr/>
        </p:nvPicPr>
        <p:blipFill>
          <a:blip r:embed="rId3" cstate="print">
            <a:lum bright="10000" contrast="40000"/>
          </a:blip>
          <a:srcRect/>
          <a:stretch>
            <a:fillRect/>
          </a:stretch>
        </p:blipFill>
        <p:spPr bwMode="auto">
          <a:xfrm>
            <a:off x="0" y="0"/>
            <a:ext cx="1673075" cy="99060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990600" y="228600"/>
            <a:ext cx="8153400"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solidFill>
                  <a:srgbClr val="F79646">
                    <a:lumMod val="50000"/>
                  </a:srgbClr>
                </a:solidFill>
                <a:effectLst>
                  <a:outerShdw blurRad="50800" dist="39000" dir="5460000" algn="tl">
                    <a:srgbClr val="000000">
                      <a:alpha val="38000"/>
                    </a:srgbClr>
                  </a:outerShdw>
                </a:effectLst>
                <a:latin typeface="Times New Roman" pitchFamily="18" charset="0"/>
                <a:cs typeface="Times New Roman" pitchFamily="18" charset="0"/>
              </a:rPr>
              <a:t>Во время экзамена</a:t>
            </a:r>
          </a:p>
          <a:p>
            <a:pPr algn="ctr"/>
            <a:endParaRPr lang="ru-RU" sz="3600" b="1" dirty="0" smtClean="0">
              <a:ln w="11430"/>
              <a:solidFill>
                <a:srgbClr val="F79646">
                  <a:lumMod val="50000"/>
                </a:srgbClr>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sz="3600" dirty="0" smtClean="0"/>
              <a:t> Вещи, не предусмотренные порядком проведения ОГЭ для нахождения в аудитории, обучающиеся оставляют в специально выделенном кабинете в здании,  вне ППЭ</a:t>
            </a:r>
            <a:r>
              <a:rPr lang="ru-RU" dirty="0"/>
              <a:t>.</a:t>
            </a:r>
          </a:p>
        </p:txBody>
      </p:sp>
    </p:spTree>
    <p:extLst>
      <p:ext uri="{BB962C8B-B14F-4D97-AF65-F5344CB8AC3E}">
        <p14:creationId xmlns:p14="http://schemas.microsoft.com/office/powerpoint/2010/main" val="16940214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afterEffect">
                                  <p:stCondLst>
                                    <p:cond delay="0"/>
                                  </p:stCondLst>
                                  <p:childTnLst>
                                    <p:set>
                                      <p:cBhvr additive="repl">
                                        <p:cTn id="6" dur="1" fill="hold">
                                          <p:stCondLst>
                                            <p:cond delay="0"/>
                                          </p:stCondLst>
                                        </p:cTn>
                                        <p:tgtEl>
                                          <p:spTgt spid="11266"/>
                                        </p:tgtEl>
                                        <p:attrNameLst>
                                          <p:attrName>style.visibility</p:attrName>
                                        </p:attrNameLst>
                                      </p:cBhvr>
                                      <p:to>
                                        <p:strVal val="visible"/>
                                      </p:to>
                                    </p:set>
                                    <p:anim calcmode="lin" valueType="num">
                                      <p:cBhvr additive="repl">
                                        <p:cTn id="7" dur="2000" fill="hold"/>
                                        <p:tgtEl>
                                          <p:spTgt spid="11266"/>
                                        </p:tgtEl>
                                        <p:attrNameLst>
                                          <p:attrName>ppt_x</p:attrName>
                                        </p:attrNameLst>
                                      </p:cBhvr>
                                      <p:tavLst>
                                        <p:tav tm="100000">
                                          <p:val>
                                            <p:strVal val="#ppt_x-.2"/>
                                          </p:val>
                                        </p:tav>
                                        <p:tav>
                                          <p:val>
                                            <p:strVal val="#ppt_x"/>
                                          </p:val>
                                        </p:tav>
                                      </p:tavLst>
                                    </p:anim>
                                    <p:anim calcmode="lin" valueType="num">
                                      <p:cBhvr additive="repl">
                                        <p:cTn id="8" dur="2000" fill="hold"/>
                                        <p:tgtEl>
                                          <p:spTgt spid="11266"/>
                                        </p:tgtEl>
                                        <p:attrNameLst>
                                          <p:attrName>ppt_y</p:attrName>
                                        </p:attrNameLst>
                                      </p:cBhvr>
                                      <p:tavLst>
                                        <p:tav tm="100000">
                                          <p:val>
                                            <p:strVal val="#ppt_y"/>
                                          </p:val>
                                        </p:tav>
                                        <p:tav>
                                          <p:val>
                                            <p:strVal val="#ppt_y"/>
                                          </p:val>
                                        </p:tav>
                                      </p:tavLst>
                                    </p:anim>
                                    <p:animEffect transition="in" filter="wipe(right)">
                                      <p:cBhvr additive="repl">
                                        <p:cTn id="9"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endParaRPr lang="ru-RU" smtClean="0"/>
          </a:p>
        </p:txBody>
      </p:sp>
      <p:sp>
        <p:nvSpPr>
          <p:cNvPr id="10243" name="Rectangle 3"/>
          <p:cNvSpPr>
            <a:spLocks noGrp="1" noChangeArrowheads="1"/>
          </p:cNvSpPr>
          <p:nvPr>
            <p:ph type="subTitle" idx="1"/>
          </p:nvPr>
        </p:nvSpPr>
        <p:spPr/>
        <p:txBody>
          <a:bodyPr/>
          <a:lstStyle/>
          <a:p>
            <a:pPr eaLnBrk="1" hangingPunct="1"/>
            <a:endParaRPr lang="ru-RU" smtClean="0"/>
          </a:p>
        </p:txBody>
      </p:sp>
      <p:sp>
        <p:nvSpPr>
          <p:cNvPr id="10244" name="Rectangle 4"/>
          <p:cNvSpPr>
            <a:spLocks noChangeArrowheads="1"/>
          </p:cNvSpPr>
          <p:nvPr/>
        </p:nvSpPr>
        <p:spPr bwMode="auto">
          <a:xfrm>
            <a:off x="0" y="0"/>
            <a:ext cx="9144000" cy="6858000"/>
          </a:xfrm>
          <a:prstGeom prst="rect">
            <a:avLst/>
          </a:prstGeom>
          <a:gradFill rotWithShape="1">
            <a:gsLst>
              <a:gs pos="0">
                <a:srgbClr val="AFD2E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pPr>
            <a:endParaRPr lang="ru-RU" sz="2000" b="1" smtClean="0">
              <a:solidFill>
                <a:srgbClr val="333399"/>
              </a:solidFill>
              <a:latin typeface="Times New Roman" pitchFamily="18" charset="0"/>
            </a:endParaRPr>
          </a:p>
          <a:p>
            <a:pPr algn="ctr" fontAlgn="base">
              <a:spcBef>
                <a:spcPct val="20000"/>
              </a:spcBef>
              <a:spcAft>
                <a:spcPct val="0"/>
              </a:spcAft>
            </a:pPr>
            <a:r>
              <a:rPr lang="ru-RU" sz="2000" b="1" smtClean="0">
                <a:solidFill>
                  <a:srgbClr val="333399"/>
                </a:solidFill>
                <a:latin typeface="Times New Roman" pitchFamily="18" charset="0"/>
              </a:rPr>
              <a:t>                   </a:t>
            </a:r>
          </a:p>
        </p:txBody>
      </p:sp>
      <p:sp>
        <p:nvSpPr>
          <p:cNvPr id="10245" name="Rectangle 2"/>
          <p:cNvSpPr>
            <a:spLocks noChangeArrowheads="1"/>
          </p:cNvSpPr>
          <p:nvPr/>
        </p:nvSpPr>
        <p:spPr bwMode="auto">
          <a:xfrm>
            <a:off x="1619250" y="476250"/>
            <a:ext cx="64801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endParaRPr lang="ru-RU" sz="4400" b="1" smtClean="0">
              <a:solidFill>
                <a:srgbClr val="000099"/>
              </a:solidFill>
              <a:latin typeface="Times New Roman" pitchFamily="18" charset="0"/>
              <a:cs typeface="Times New Roman" pitchFamily="18" charset="0"/>
            </a:endParaRPr>
          </a:p>
        </p:txBody>
      </p:sp>
      <p:sp>
        <p:nvSpPr>
          <p:cNvPr id="10246" name="Rectangle 7"/>
          <p:cNvSpPr>
            <a:spLocks noChangeArrowheads="1"/>
          </p:cNvSpPr>
          <p:nvPr/>
        </p:nvSpPr>
        <p:spPr bwMode="auto">
          <a:xfrm>
            <a:off x="1116013" y="2205038"/>
            <a:ext cx="7777162" cy="337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90000"/>
              </a:lnSpc>
              <a:spcBef>
                <a:spcPct val="20000"/>
              </a:spcBef>
              <a:spcAft>
                <a:spcPct val="0"/>
              </a:spcAft>
            </a:pPr>
            <a:endParaRPr lang="ru-RU" sz="3100" b="1" i="1" smtClean="0">
              <a:solidFill>
                <a:srgbClr val="000099"/>
              </a:solidFill>
              <a:latin typeface="Times New Roman" pitchFamily="18" charset="0"/>
            </a:endParaRPr>
          </a:p>
        </p:txBody>
      </p:sp>
      <p:sp>
        <p:nvSpPr>
          <p:cNvPr id="10247" name="Rectangle 8"/>
          <p:cNvSpPr>
            <a:spLocks noChangeArrowheads="1"/>
          </p:cNvSpPr>
          <p:nvPr/>
        </p:nvSpPr>
        <p:spPr bwMode="auto">
          <a:xfrm>
            <a:off x="228600" y="345757"/>
            <a:ext cx="6096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fontAlgn="base">
              <a:spcBef>
                <a:spcPct val="0"/>
              </a:spcBef>
              <a:spcAft>
                <a:spcPct val="0"/>
              </a:spcAft>
            </a:pPr>
            <a:r>
              <a:rPr lang="ru-RU" dirty="0" smtClean="0">
                <a:solidFill>
                  <a:srgbClr val="000000"/>
                </a:solidFill>
              </a:rPr>
              <a:t>   </a:t>
            </a:r>
            <a:r>
              <a:rPr lang="ru-RU" sz="2400" dirty="0" smtClean="0">
                <a:solidFill>
                  <a:srgbClr val="333399"/>
                </a:solidFill>
                <a:latin typeface="Times New Roman" pitchFamily="18" charset="0"/>
                <a:cs typeface="Times New Roman" pitchFamily="18" charset="0"/>
              </a:rPr>
              <a:t>В ППЭ запрещается </a:t>
            </a:r>
            <a:r>
              <a:rPr lang="ru-RU" sz="2400" dirty="0" smtClean="0">
                <a:solidFill>
                  <a:srgbClr val="FF0000"/>
                </a:solidFill>
                <a:latin typeface="Times New Roman" pitchFamily="18" charset="0"/>
                <a:cs typeface="Times New Roman" pitchFamily="18" charset="0"/>
              </a:rPr>
              <a:t>иметь при себе и использовать средства связи и электронно-вычислительной техники (в том числе калькуляторы), за исключением случаев</a:t>
            </a:r>
            <a:r>
              <a:rPr lang="ru-RU" sz="2400" dirty="0" smtClean="0">
                <a:solidFill>
                  <a:srgbClr val="333399"/>
                </a:solidFill>
                <a:latin typeface="Times New Roman" pitchFamily="18" charset="0"/>
                <a:cs typeface="Times New Roman" pitchFamily="18" charset="0"/>
              </a:rPr>
              <a:t>, установленных нормативными правовыми актами Российской Федерации .</a:t>
            </a:r>
          </a:p>
          <a:p>
            <a:pPr algn="ctr" fontAlgn="base">
              <a:spcBef>
                <a:spcPct val="0"/>
              </a:spcBef>
              <a:spcAft>
                <a:spcPct val="0"/>
              </a:spcAft>
            </a:pPr>
            <a:endParaRPr lang="ru-RU" sz="2400" dirty="0" smtClean="0">
              <a:solidFill>
                <a:srgbClr val="333399"/>
              </a:solidFill>
              <a:latin typeface="Times New Roman" pitchFamily="18" charset="0"/>
              <a:cs typeface="Times New Roman" pitchFamily="18" charset="0"/>
            </a:endParaRPr>
          </a:p>
          <a:p>
            <a:pPr algn="ctr" fontAlgn="base">
              <a:spcBef>
                <a:spcPct val="0"/>
              </a:spcBef>
              <a:spcAft>
                <a:spcPct val="0"/>
              </a:spcAft>
            </a:pPr>
            <a:r>
              <a:rPr lang="ru-RU" sz="2400" dirty="0" smtClean="0">
                <a:solidFill>
                  <a:srgbClr val="333399"/>
                </a:solidFill>
                <a:latin typeface="Times New Roman" pitchFamily="18" charset="0"/>
                <a:cs typeface="Times New Roman" pitchFamily="18" charset="0"/>
              </a:rPr>
              <a:t>При установлении факта </a:t>
            </a:r>
            <a:r>
              <a:rPr lang="ru-RU" sz="2400" b="1" dirty="0" smtClean="0">
                <a:solidFill>
                  <a:srgbClr val="333399"/>
                </a:solidFill>
                <a:latin typeface="Times New Roman" pitchFamily="18" charset="0"/>
                <a:cs typeface="Times New Roman" pitchFamily="18" charset="0"/>
              </a:rPr>
              <a:t>наличия</a:t>
            </a:r>
            <a:r>
              <a:rPr lang="ru-RU" sz="2400" dirty="0" smtClean="0">
                <a:solidFill>
                  <a:srgbClr val="333399"/>
                </a:solidFill>
                <a:latin typeface="Times New Roman" pitchFamily="18" charset="0"/>
                <a:cs typeface="Times New Roman" pitchFamily="18" charset="0"/>
              </a:rPr>
              <a:t> или использования средств связи и электронно-вычислительной техники, или иного нарушения ими установленного порядка проведения ОГЭ уполномоченные представители ГЭК удаляют указанных лиц из ППЭ и составляют акт об удалении с экзамена.</a:t>
            </a:r>
          </a:p>
          <a:p>
            <a:pPr algn="ctr" fontAlgn="base">
              <a:spcBef>
                <a:spcPct val="0"/>
              </a:spcBef>
              <a:spcAft>
                <a:spcPct val="0"/>
              </a:spcAft>
            </a:pPr>
            <a:r>
              <a:rPr lang="ru-RU" sz="2400" dirty="0" smtClean="0">
                <a:solidFill>
                  <a:srgbClr val="333399"/>
                </a:solidFill>
                <a:latin typeface="Times New Roman" pitchFamily="18" charset="0"/>
                <a:cs typeface="Times New Roman" pitchFamily="18" charset="0"/>
              </a:rPr>
              <a:t> </a:t>
            </a:r>
          </a:p>
        </p:txBody>
      </p:sp>
      <p:pic>
        <p:nvPicPr>
          <p:cNvPr id="10248" name="Picture 9" descr="Безымянный"/>
          <p:cNvPicPr>
            <a:picLocks noChangeAspect="1" noChangeArrowheads="1"/>
          </p:cNvPicPr>
          <p:nvPr/>
        </p:nvPicPr>
        <p:blipFill>
          <a:blip r:embed="rId2">
            <a:extLst>
              <a:ext uri="{28A0092B-C50C-407E-A947-70E740481C1C}">
                <a14:useLocalDpi xmlns:a14="http://schemas.microsoft.com/office/drawing/2010/main" val="0"/>
              </a:ext>
            </a:extLst>
          </a:blip>
          <a:srcRect l="1649" t="11948" r="3429" b="61"/>
          <a:stretch>
            <a:fillRect/>
          </a:stretch>
        </p:blipFill>
        <p:spPr bwMode="auto">
          <a:xfrm>
            <a:off x="6705600" y="1981200"/>
            <a:ext cx="2286000"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208356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304800"/>
            <a:ext cx="5697842" cy="707886"/>
          </a:xfrm>
          <a:prstGeom prst="rect">
            <a:avLst/>
          </a:prstGeom>
          <a:noFill/>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4000" b="1" dirty="0">
                <a:ln w="11430"/>
                <a:solidFill>
                  <a:srgbClr val="F79646">
                    <a:lumMod val="50000"/>
                  </a:srgbClr>
                </a:solidFill>
                <a:effectLst>
                  <a:outerShdw blurRad="50800" dist="39000" dir="5460000" algn="tl">
                    <a:srgbClr val="000000">
                      <a:alpha val="38000"/>
                    </a:srgbClr>
                  </a:outerShdw>
                </a:effectLst>
                <a:latin typeface="Cambria" panose="02040503050406030204" pitchFamily="18" charset="0"/>
              </a:rPr>
              <a:t>Нарушения и санкции</a:t>
            </a:r>
          </a:p>
        </p:txBody>
      </p:sp>
      <p:sp>
        <p:nvSpPr>
          <p:cNvPr id="5" name="Скругленный прямоугольник 4"/>
          <p:cNvSpPr/>
          <p:nvPr/>
        </p:nvSpPr>
        <p:spPr>
          <a:xfrm>
            <a:off x="1371600" y="1219200"/>
            <a:ext cx="6858000" cy="48006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2">
            <a:schemeClr val="accent1"/>
          </a:fillRef>
          <a:effectRef idx="1">
            <a:schemeClr val="accent1"/>
          </a:effectRef>
          <a:fontRef idx="minor">
            <a:schemeClr val="dk1"/>
          </a:fontRef>
        </p:style>
        <p:txBody>
          <a:bodyPr anchor="ctr"/>
          <a:lstStyle/>
          <a:p>
            <a:pPr algn="ctr">
              <a:lnSpc>
                <a:spcPct val="120000"/>
              </a:lnSpc>
            </a:pPr>
            <a:r>
              <a:rPr lang="ru-RU" sz="2000" b="1" dirty="0">
                <a:solidFill>
                  <a:srgbClr val="FF0000"/>
                </a:solidFill>
                <a:effectLst>
                  <a:innerShdw blurRad="63500" dist="50800" dir="13500000">
                    <a:prstClr val="black">
                      <a:alpha val="50000"/>
                    </a:prstClr>
                  </a:innerShdw>
                </a:effectLst>
                <a:latin typeface="Cambria" pitchFamily="18" charset="0"/>
              </a:rPr>
              <a:t>ЗАПРЕТ</a:t>
            </a:r>
          </a:p>
          <a:p>
            <a:pPr algn="just">
              <a:lnSpc>
                <a:spcPct val="120000"/>
              </a:lnSpc>
              <a:buFontTx/>
              <a:buChar char="-"/>
            </a:pPr>
            <a:r>
              <a:rPr lang="ru-RU" sz="2000" b="1" dirty="0" smtClean="0">
                <a:solidFill>
                  <a:prstClr val="black"/>
                </a:solidFill>
                <a:effectLst>
                  <a:innerShdw blurRad="63500" dist="50800" dir="13500000">
                    <a:prstClr val="black">
                      <a:alpha val="50000"/>
                    </a:prstClr>
                  </a:innerShdw>
                </a:effectLst>
                <a:latin typeface="Cambria" pitchFamily="18" charset="0"/>
              </a:rPr>
              <a:t> </a:t>
            </a:r>
            <a:r>
              <a:rPr lang="ru-RU" sz="2000" b="1" dirty="0" smtClean="0">
                <a:solidFill>
                  <a:srgbClr val="FF0000"/>
                </a:solidFill>
                <a:effectLst>
                  <a:innerShdw blurRad="63500" dist="50800" dir="13500000">
                    <a:prstClr val="black">
                      <a:alpha val="50000"/>
                    </a:prstClr>
                  </a:innerShdw>
                </a:effectLst>
                <a:latin typeface="Cambria" pitchFamily="18" charset="0"/>
              </a:rPr>
              <a:t>  </a:t>
            </a:r>
            <a:r>
              <a:rPr lang="ru-RU" sz="2000" b="1" u="sng" dirty="0" smtClean="0">
                <a:solidFill>
                  <a:srgbClr val="FF0000"/>
                </a:solidFill>
                <a:effectLst>
                  <a:innerShdw blurRad="63500" dist="50800" dir="13500000">
                    <a:prstClr val="black">
                      <a:alpha val="50000"/>
                    </a:prstClr>
                  </a:innerShdw>
                </a:effectLst>
                <a:latin typeface="Cambria" pitchFamily="18" charset="0"/>
              </a:rPr>
              <a:t> наличие</a:t>
            </a:r>
            <a:r>
              <a:rPr lang="ru-RU" sz="2000" b="1" dirty="0" smtClean="0">
                <a:solidFill>
                  <a:srgbClr val="2E3192"/>
                </a:solidFill>
                <a:effectLst>
                  <a:innerShdw blurRad="63500" dist="50800" dir="13500000">
                    <a:prstClr val="black">
                      <a:alpha val="50000"/>
                    </a:prstClr>
                  </a:innerShdw>
                </a:effectLst>
                <a:latin typeface="Cambria" pitchFamily="18" charset="0"/>
              </a:rPr>
              <a:t> </a:t>
            </a:r>
            <a:r>
              <a:rPr lang="ru-RU" sz="2000" b="1" dirty="0">
                <a:solidFill>
                  <a:prstClr val="black"/>
                </a:solidFill>
                <a:effectLst>
                  <a:innerShdw blurRad="63500" dist="50800" dir="13500000">
                    <a:prstClr val="black">
                      <a:alpha val="50000"/>
                    </a:prstClr>
                  </a:innerShdw>
                </a:effectLst>
                <a:latin typeface="Cambria" pitchFamily="18" charset="0"/>
              </a:rPr>
              <a:t>средств связи, электронно-вычислительной </a:t>
            </a:r>
            <a:r>
              <a:rPr lang="ru-RU" sz="2000" b="1" dirty="0" smtClean="0">
                <a:solidFill>
                  <a:prstClr val="black"/>
                </a:solidFill>
                <a:effectLst>
                  <a:innerShdw blurRad="63500" dist="50800" dir="13500000">
                    <a:prstClr val="black">
                      <a:alpha val="50000"/>
                    </a:prstClr>
                  </a:innerShdw>
                </a:effectLst>
                <a:latin typeface="Cambria" pitchFamily="18" charset="0"/>
              </a:rPr>
              <a:t>     техники</a:t>
            </a:r>
            <a:r>
              <a:rPr lang="ru-RU" sz="2000" b="1" dirty="0">
                <a:solidFill>
                  <a:prstClr val="black"/>
                </a:solidFill>
                <a:effectLst>
                  <a:innerShdw blurRad="63500" dist="50800" dir="13500000">
                    <a:prstClr val="black">
                      <a:alpha val="50000"/>
                    </a:prstClr>
                  </a:innerShdw>
                </a:effectLst>
                <a:latin typeface="Cambria" pitchFamily="18" charset="0"/>
              </a:rPr>
              <a:t>, фото, аудио и видеоаппаратуры, справочных материалов, письменных заметок и иных средств хранения и передачи </a:t>
            </a:r>
            <a:r>
              <a:rPr lang="ru-RU" sz="2000" b="1" dirty="0" smtClean="0">
                <a:solidFill>
                  <a:prstClr val="black"/>
                </a:solidFill>
                <a:effectLst>
                  <a:innerShdw blurRad="63500" dist="50800" dir="13500000">
                    <a:prstClr val="black">
                      <a:alpha val="50000"/>
                    </a:prstClr>
                  </a:innerShdw>
                </a:effectLst>
                <a:latin typeface="Cambria" pitchFamily="18" charset="0"/>
              </a:rPr>
              <a:t>информации;</a:t>
            </a:r>
          </a:p>
          <a:p>
            <a:pPr algn="just">
              <a:lnSpc>
                <a:spcPct val="120000"/>
              </a:lnSpc>
            </a:pPr>
            <a:endParaRPr lang="ru-RU" sz="2000" b="1" dirty="0">
              <a:solidFill>
                <a:srgbClr val="2E3192"/>
              </a:solidFill>
              <a:effectLst>
                <a:innerShdw blurRad="63500" dist="50800" dir="13500000">
                  <a:prstClr val="black">
                    <a:alpha val="50000"/>
                  </a:prstClr>
                </a:innerShdw>
              </a:effectLst>
              <a:latin typeface="Cambria" pitchFamily="18" charset="0"/>
            </a:endParaRPr>
          </a:p>
          <a:p>
            <a:pPr algn="just">
              <a:lnSpc>
                <a:spcPct val="120000"/>
              </a:lnSpc>
              <a:buFontTx/>
              <a:buChar char="-"/>
            </a:pPr>
            <a:r>
              <a:rPr lang="ru-RU" sz="2000" b="1" dirty="0" smtClean="0">
                <a:solidFill>
                  <a:srgbClr val="2E3192"/>
                </a:solidFill>
                <a:effectLst>
                  <a:innerShdw blurRad="63500" dist="50800" dir="13500000">
                    <a:prstClr val="black">
                      <a:alpha val="50000"/>
                    </a:prstClr>
                  </a:innerShdw>
                </a:effectLst>
                <a:latin typeface="Cambria" pitchFamily="18" charset="0"/>
              </a:rPr>
              <a:t>    </a:t>
            </a:r>
            <a:r>
              <a:rPr lang="ru-RU" sz="2000" b="1" u="sng" dirty="0" smtClean="0">
                <a:solidFill>
                  <a:srgbClr val="FF0000"/>
                </a:solidFill>
                <a:effectLst>
                  <a:innerShdw blurRad="63500" dist="50800" dir="13500000">
                    <a:prstClr val="black">
                      <a:alpha val="50000"/>
                    </a:prstClr>
                  </a:innerShdw>
                </a:effectLst>
                <a:latin typeface="Cambria" pitchFamily="18" charset="0"/>
              </a:rPr>
              <a:t>вынос</a:t>
            </a:r>
            <a:r>
              <a:rPr lang="ru-RU" sz="2000" b="1" dirty="0" smtClean="0">
                <a:solidFill>
                  <a:srgbClr val="2E3192"/>
                </a:solidFill>
                <a:effectLst>
                  <a:innerShdw blurRad="63500" dist="50800" dir="13500000">
                    <a:prstClr val="black">
                      <a:alpha val="50000"/>
                    </a:prstClr>
                  </a:innerShdw>
                </a:effectLst>
                <a:latin typeface="Cambria" pitchFamily="18" charset="0"/>
              </a:rPr>
              <a:t> </a:t>
            </a:r>
            <a:r>
              <a:rPr lang="ru-RU" sz="2000" b="1" dirty="0">
                <a:solidFill>
                  <a:prstClr val="black"/>
                </a:solidFill>
                <a:effectLst>
                  <a:innerShdw blurRad="63500" dist="50800" dir="13500000">
                    <a:prstClr val="black">
                      <a:alpha val="50000"/>
                    </a:prstClr>
                  </a:innerShdw>
                </a:effectLst>
                <a:latin typeface="Cambria" pitchFamily="18" charset="0"/>
              </a:rPr>
              <a:t>из аудиторий и ППЭ экзаменационных материалов на бумажном или электронном носителях, их </a:t>
            </a:r>
            <a:r>
              <a:rPr lang="ru-RU" sz="2000" b="1" dirty="0" smtClean="0">
                <a:solidFill>
                  <a:prstClr val="black"/>
                </a:solidFill>
                <a:effectLst>
                  <a:innerShdw blurRad="63500" dist="50800" dir="13500000">
                    <a:prstClr val="black">
                      <a:alpha val="50000"/>
                    </a:prstClr>
                  </a:innerShdw>
                </a:effectLst>
                <a:latin typeface="Cambria" pitchFamily="18" charset="0"/>
              </a:rPr>
              <a:t>фотографирование;</a:t>
            </a:r>
          </a:p>
          <a:p>
            <a:pPr algn="just">
              <a:lnSpc>
                <a:spcPct val="120000"/>
              </a:lnSpc>
            </a:pPr>
            <a:endParaRPr lang="ru-RU" sz="2000" b="1" dirty="0">
              <a:solidFill>
                <a:srgbClr val="2E3192"/>
              </a:solidFill>
              <a:effectLst>
                <a:innerShdw blurRad="63500" dist="50800" dir="13500000">
                  <a:prstClr val="black">
                    <a:alpha val="50000"/>
                  </a:prstClr>
                </a:innerShdw>
              </a:effectLst>
              <a:latin typeface="Cambria" pitchFamily="18" charset="0"/>
            </a:endParaRPr>
          </a:p>
          <a:p>
            <a:pPr algn="just">
              <a:lnSpc>
                <a:spcPct val="120000"/>
              </a:lnSpc>
            </a:pPr>
            <a:r>
              <a:rPr lang="ru-RU" sz="2000" b="1" dirty="0" smtClean="0">
                <a:solidFill>
                  <a:prstClr val="black"/>
                </a:solidFill>
                <a:effectLst>
                  <a:innerShdw blurRad="63500" dist="50800" dir="13500000">
                    <a:prstClr val="black">
                      <a:alpha val="50000"/>
                    </a:prstClr>
                  </a:innerShdw>
                </a:effectLst>
                <a:latin typeface="Cambria" pitchFamily="18" charset="0"/>
              </a:rPr>
              <a:t> </a:t>
            </a:r>
            <a:endParaRPr lang="ru-RU" sz="2000" b="1" dirty="0">
              <a:solidFill>
                <a:prstClr val="black"/>
              </a:solidFill>
              <a:effectLst>
                <a:innerShdw blurRad="63500" dist="50800" dir="13500000">
                  <a:prstClr val="black">
                    <a:alpha val="50000"/>
                  </a:prstClr>
                </a:innerShdw>
              </a:effectLst>
              <a:latin typeface="Cambria" pitchFamily="18" charset="0"/>
            </a:endParaRPr>
          </a:p>
          <a:p>
            <a:pPr algn="ctr"/>
            <a:endParaRPr lang="ru-RU" sz="1600" b="1" dirty="0">
              <a:solidFill>
                <a:srgbClr val="376092"/>
              </a:solidFill>
              <a:effectLst>
                <a:innerShdw blurRad="63500" dist="50800" dir="13500000">
                  <a:prstClr val="black">
                    <a:alpha val="50000"/>
                  </a:prstClr>
                </a:innerShdw>
              </a:effectLst>
            </a:endParaRPr>
          </a:p>
          <a:p>
            <a:pPr algn="ctr"/>
            <a:endParaRPr lang="ru-RU" sz="1200" dirty="0">
              <a:solidFill>
                <a:srgbClr val="376092"/>
              </a:solidFill>
              <a:effectLst>
                <a:innerShdw blurRad="63500" dist="50800" dir="13500000">
                  <a:prstClr val="black">
                    <a:alpha val="50000"/>
                  </a:prstClr>
                </a:innerShdw>
              </a:effectLst>
              <a:latin typeface="Verdana" pitchFamily="34" charset="0"/>
            </a:endParaRPr>
          </a:p>
        </p:txBody>
      </p:sp>
      <p:sp>
        <p:nvSpPr>
          <p:cNvPr id="2" name="Номер слайда 1"/>
          <p:cNvSpPr>
            <a:spLocks noGrp="1"/>
          </p:cNvSpPr>
          <p:nvPr>
            <p:ph type="sldNum" sz="quarter" idx="12"/>
          </p:nvPr>
        </p:nvSpPr>
        <p:spPr/>
        <p:txBody>
          <a:bodyPr/>
          <a:lstStyle/>
          <a:p>
            <a:pPr>
              <a:defRPr/>
            </a:pPr>
            <a:fld id="{4A21B076-9D6D-4066-8F36-1D43D0FA4289}" type="slidenum">
              <a:rPr lang="ru-RU" smtClean="0">
                <a:solidFill>
                  <a:prstClr val="black">
                    <a:tint val="75000"/>
                  </a:prstClr>
                </a:solidFill>
              </a:rPr>
              <a:pPr>
                <a:defRPr/>
              </a:pPr>
              <a:t>9</a:t>
            </a:fld>
            <a:endParaRPr lang="ru-RU">
              <a:solidFill>
                <a:prstClr val="black">
                  <a:tint val="75000"/>
                </a:prstClr>
              </a:solidFill>
            </a:endParaRPr>
          </a:p>
        </p:txBody>
      </p:sp>
      <p:pic>
        <p:nvPicPr>
          <p:cNvPr id="7" name="Picture 2" descr="C:\Documents and Settings\Monitoring3\Рабочий стол\КАРТИНКИ\Школа\ЕГЭ\797757_html_56c0520c.png"/>
          <p:cNvPicPr>
            <a:picLocks noChangeAspect="1" noChangeArrowheads="1"/>
          </p:cNvPicPr>
          <p:nvPr/>
        </p:nvPicPr>
        <p:blipFill>
          <a:blip r:embed="rId2" cstate="print">
            <a:lum bright="10000" contrast="40000"/>
          </a:blip>
          <a:srcRect/>
          <a:stretch>
            <a:fillRect/>
          </a:stretch>
        </p:blipFill>
        <p:spPr bwMode="auto">
          <a:xfrm>
            <a:off x="0" y="0"/>
            <a:ext cx="2163736" cy="1281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1293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ЕГЭ и ОГЭ в 2014 (апрель, 2014)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1_ЕГЭ и ОГЭ в 2014 (апрель, 2014)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6.xml><?xml version="1.0" encoding="utf-8"?>
<a:theme xmlns:a="http://schemas.openxmlformats.org/drawingml/2006/main" name="3_ЕГЭ и ОГЭ в 2014 (апрель, 2014)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7.xml><?xml version="1.0" encoding="utf-8"?>
<a:theme xmlns:a="http://schemas.openxmlformats.org/drawingml/2006/main" name="3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TotalTime>
  <Words>805</Words>
  <Application>Microsoft Office PowerPoint</Application>
  <PresentationFormat>Экран (4:3)</PresentationFormat>
  <Paragraphs>95</Paragraphs>
  <Slides>14</Slides>
  <Notes>5</Notes>
  <HiddenSlides>0</HiddenSlides>
  <MMClips>0</MMClips>
  <ScaleCrop>false</ScaleCrop>
  <HeadingPairs>
    <vt:vector size="4" baseType="variant">
      <vt:variant>
        <vt:lpstr>Тема</vt:lpstr>
      </vt:variant>
      <vt:variant>
        <vt:i4>7</vt:i4>
      </vt:variant>
      <vt:variant>
        <vt:lpstr>Заголовки слайдов</vt:lpstr>
      </vt:variant>
      <vt:variant>
        <vt:i4>14</vt:i4>
      </vt:variant>
    </vt:vector>
  </HeadingPairs>
  <TitlesOfParts>
    <vt:vector size="21" baseType="lpstr">
      <vt:lpstr>Office Theme</vt:lpstr>
      <vt:lpstr>2_Office Theme</vt:lpstr>
      <vt:lpstr>3_Office Theme</vt:lpstr>
      <vt:lpstr>ЕГЭ и ОГЭ в 2014 (апрель, 2014)1</vt:lpstr>
      <vt:lpstr>1_ЕГЭ и ОГЭ в 2014 (апрель, 2014)1</vt:lpstr>
      <vt:lpstr>3_ЕГЭ и ОГЭ в 2014 (апрель, 2014)1</vt:lpstr>
      <vt:lpstr>3_Оформление по умолчанию</vt:lpstr>
      <vt:lpstr>Государственная итоговая аттестация-2016  9 класс</vt:lpstr>
      <vt:lpstr>Формы ГИА  для 9 классов</vt:lpstr>
      <vt:lpstr>Предметы ГИА  для 9 классов</vt:lpstr>
      <vt:lpstr>Сроки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Информационные порталы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Завуч</dc:creator>
  <cp:lastModifiedBy>school</cp:lastModifiedBy>
  <cp:revision>158</cp:revision>
  <cp:lastPrinted>2014-10-09T11:28:22Z</cp:lastPrinted>
  <dcterms:modified xsi:type="dcterms:W3CDTF">2016-04-12T07:41:37Z</dcterms:modified>
</cp:coreProperties>
</file>