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9"/>
  </p:notesMasterIdLst>
  <p:sldIdLst>
    <p:sldId id="256" r:id="rId7"/>
    <p:sldId id="261" r:id="rId8"/>
    <p:sldId id="267" r:id="rId9"/>
    <p:sldId id="268" r:id="rId10"/>
    <p:sldId id="277" r:id="rId11"/>
    <p:sldId id="278" r:id="rId12"/>
    <p:sldId id="301" r:id="rId13"/>
    <p:sldId id="280" r:id="rId14"/>
    <p:sldId id="298" r:id="rId15"/>
    <p:sldId id="270" r:id="rId16"/>
    <p:sldId id="281" r:id="rId17"/>
    <p:sldId id="282" r:id="rId18"/>
    <p:sldId id="271" r:id="rId19"/>
    <p:sldId id="264" r:id="rId20"/>
    <p:sldId id="273" r:id="rId21"/>
    <p:sldId id="263" r:id="rId22"/>
    <p:sldId id="274" r:id="rId23"/>
    <p:sldId id="284" r:id="rId24"/>
    <p:sldId id="285" r:id="rId25"/>
    <p:sldId id="286" r:id="rId26"/>
    <p:sldId id="292" r:id="rId27"/>
    <p:sldId id="296" r:id="rId28"/>
    <p:sldId id="291" r:id="rId29"/>
    <p:sldId id="289" r:id="rId30"/>
    <p:sldId id="290" r:id="rId31"/>
    <p:sldId id="293" r:id="rId32"/>
    <p:sldId id="302" r:id="rId33"/>
    <p:sldId id="295" r:id="rId34"/>
    <p:sldId id="294" r:id="rId35"/>
    <p:sldId id="287" r:id="rId36"/>
    <p:sldId id="300" r:id="rId37"/>
    <p:sldId id="297" r:id="rId3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41902"/>
    <a:srgbClr val="CCECFF"/>
    <a:srgbClr val="000099"/>
    <a:srgbClr val="ADF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2544" y="-7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3AEDF-8BFA-46CC-A5EF-87D4B0CB0C04}" type="datetimeFigureOut">
              <a:rPr lang="ru-RU" smtClean="0"/>
              <a:pPr/>
              <a:t>03.10.2014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9B61C-CF04-4121-9188-7E75469E68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088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9B61C-CF04-4121-9188-7E75469E68C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9B61C-CF04-4121-9188-7E75469E68C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9B61C-CF04-4121-9188-7E75469E68C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AD8704A5-A92A-467E-BD3B-9DDE7F1C08D5}" type="slidenum">
              <a:rPr lang="ru-RU" altLang="ru-RU">
                <a:solidFill>
                  <a:srgbClr val="000000"/>
                </a:solidFill>
              </a:rPr>
              <a:pPr eaLnBrk="1" hangingPunct="1"/>
              <a:t>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90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960" y="4343691"/>
            <a:ext cx="5487682" cy="419827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E05FA02-BF68-4287-A8DA-7C0CD78B3A9B}" type="slidenum">
              <a:rPr lang="ru-RU">
                <a:solidFill>
                  <a:prstClr val="black"/>
                </a:solidFill>
                <a:latin typeface="Arial" pitchFamily="34" charset="0"/>
              </a:rPr>
              <a:pPr/>
              <a:t>30</a:t>
            </a:fld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16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6838" y="636588"/>
            <a:ext cx="4189412" cy="31416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92372" y="3978687"/>
            <a:ext cx="5537366" cy="3852172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32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54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21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4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64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87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55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50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12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7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45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35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92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58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70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17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65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2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11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19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26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22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64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16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80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01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42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2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55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12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237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06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064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63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826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36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048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5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15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86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05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31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10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40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32653-5064-46A6-8C3A-509D69D2D74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176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690CE-9BA6-473D-BBF6-CFD205BDB7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65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F6AC9-A74F-4622-AA8F-1539B10EA03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091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55397-F872-4A25-B21C-B051C5EEFE2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5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4DBDD-64EA-432A-B25B-2C0ACEA1C5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73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1E6C2-1BC4-4441-A620-F05C6A15175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626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16B56-846E-461B-A892-4551BE4EF3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386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F86A5-8D87-4220-AF7C-B1194F7ABD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20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0FBEB-81A0-4699-80B7-E370597D84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02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608A4-7113-42C7-B73D-8828D0379E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02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3853C-A50A-4A20-AAC3-4EE11FABB3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96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ADF1F3">
                <a:alpha val="0"/>
              </a:srgbClr>
            </a:gs>
            <a:gs pos="0">
              <a:srgbClr val="ADF1F3">
                <a:alpha val="78824"/>
              </a:srgbClr>
            </a:gs>
            <a:gs pos="0">
              <a:srgbClr val="ADF1F3">
                <a:alpha val="78824"/>
              </a:srgbClr>
            </a:gs>
            <a:gs pos="0">
              <a:srgbClr val="ADF1F3">
                <a:alpha val="78824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4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9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1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6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 smtClean="0">
                <a:solidFill>
                  <a:schemeClr val="tx1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 smtClean="0">
                <a:solidFill>
                  <a:schemeClr val="tx1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 smtClean="0">
                <a:solidFill>
                  <a:schemeClr val="tx1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7FDD72DF-ACA8-4BD7-B0A9-83400F2F1E91}" type="slidenum">
              <a:rPr lang="ru-RU">
                <a:solidFill>
                  <a:srgbClr val="000000"/>
                </a:solidFill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5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gia.edu.ru/" TargetMode="External"/><Relationship Id="rId2" Type="http://schemas.openxmlformats.org/officeDocument/2006/relationships/hyperlink" Target="http://ocmko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pengia.ru/" TargetMode="External"/><Relationship Id="rId4" Type="http://schemas.openxmlformats.org/officeDocument/2006/relationships/hyperlink" Target="http://fipi.ru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990600" y="0"/>
            <a:ext cx="7772400" cy="2819400"/>
          </a:xfrm>
          <a:scene3d>
            <a:camera prst="perspectiveRight" fov="2400000">
              <a:rot lat="900000" lon="20399999" rev="0"/>
            </a:camera>
            <a:lightRig rig="threePt" dir="t"/>
          </a:scene3d>
          <a:sp3d z="50800"/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ГИА-2015: </a:t>
            </a:r>
            <a:br>
              <a:rPr lang="ru-RU" sz="48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sz="48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что ждёт выпускников</a:t>
            </a:r>
            <a:br>
              <a:rPr lang="ru-RU" sz="48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sz="48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11 </a:t>
            </a:r>
            <a:r>
              <a:rPr lang="ru-RU" sz="48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классов? </a:t>
            </a:r>
            <a:endParaRPr lang="ru-RU" sz="48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42" descr="B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0020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Monitoring3\Рабочий стол\КАРТИНКИ\Школа\Новая папка\education-pic4_zoom-1000x1000-19211.jpg"/>
          <p:cNvPicPr>
            <a:picLocks noChangeAspect="1" noChangeArrowheads="1"/>
          </p:cNvPicPr>
          <p:nvPr/>
        </p:nvPicPr>
        <p:blipFill>
          <a:blip r:embed="rId3" cstate="print"/>
          <a:srcRect l="17767" r="8400"/>
          <a:stretch>
            <a:fillRect/>
          </a:stretch>
        </p:blipFill>
        <p:spPr bwMode="auto">
          <a:xfrm>
            <a:off x="4648200" y="2895600"/>
            <a:ext cx="4210264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Documents and Settings\Monitoring3\Рабочий стол\КАРТИНКИ\Школа\Новая папка\97b68c4265de2f8aaa9969c21fc72f34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l="6800" r="6000"/>
          <a:stretch>
            <a:fillRect/>
          </a:stretch>
        </p:blipFill>
        <p:spPr bwMode="auto">
          <a:xfrm>
            <a:off x="152400" y="2895600"/>
            <a:ext cx="4343400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0" name="AutoShape 18"/>
          <p:cNvSpPr>
            <a:spLocks noChangeArrowheads="1"/>
          </p:cNvSpPr>
          <p:nvPr/>
        </p:nvSpPr>
        <p:spPr bwMode="auto">
          <a:xfrm>
            <a:off x="5562600" y="3095625"/>
            <a:ext cx="2286000" cy="2667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27451"/>
                  <a:invGamma/>
                </a:srgb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44052" name="AutoShape 20"/>
          <p:cNvSpPr>
            <a:spLocks noChangeArrowheads="1"/>
          </p:cNvSpPr>
          <p:nvPr/>
        </p:nvSpPr>
        <p:spPr bwMode="auto">
          <a:xfrm>
            <a:off x="1143000" y="3095625"/>
            <a:ext cx="2286000" cy="2667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27451"/>
                  <a:invGamma/>
                </a:srgb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1219200" y="3429000"/>
            <a:ext cx="203835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000000"/>
                </a:solidFill>
                <a:latin typeface="Georgia" pitchFamily="18" charset="0"/>
              </a:rPr>
              <a:t>Базовый</a:t>
            </a:r>
          </a:p>
          <a:p>
            <a:pPr algn="ctr" eaLnBrk="0" hangingPunct="0"/>
            <a:endParaRPr lang="ru-RU" sz="20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для получения аттестата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4054" name="AutoShape 22"/>
          <p:cNvSpPr>
            <a:spLocks noChangeAspect="1" noChangeArrowheads="1" noTextEdit="1"/>
          </p:cNvSpPr>
          <p:nvPr/>
        </p:nvSpPr>
        <p:spPr bwMode="gray">
          <a:xfrm>
            <a:off x="3222625" y="2995613"/>
            <a:ext cx="90963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055" name="Freeform 23"/>
          <p:cNvSpPr>
            <a:spLocks/>
          </p:cNvSpPr>
          <p:nvPr/>
        </p:nvSpPr>
        <p:spPr bwMode="gray">
          <a:xfrm>
            <a:off x="3222625" y="2998788"/>
            <a:ext cx="903288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/>
          </a:p>
        </p:txBody>
      </p:sp>
      <p:sp>
        <p:nvSpPr>
          <p:cNvPr id="44056" name="AutoShape 24"/>
          <p:cNvSpPr>
            <a:spLocks noChangeAspect="1" noChangeArrowheads="1" noTextEdit="1"/>
          </p:cNvSpPr>
          <p:nvPr/>
        </p:nvSpPr>
        <p:spPr bwMode="gray">
          <a:xfrm flipH="1">
            <a:off x="4868863" y="2995613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057" name="Freeform 25"/>
          <p:cNvSpPr>
            <a:spLocks/>
          </p:cNvSpPr>
          <p:nvPr/>
        </p:nvSpPr>
        <p:spPr bwMode="gray">
          <a:xfrm flipH="1">
            <a:off x="4875213" y="2998788"/>
            <a:ext cx="90328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048000" y="1371600"/>
            <a:ext cx="2998788" cy="1601788"/>
            <a:chOff x="1997" y="1314"/>
            <a:chExt cx="1889" cy="1009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44060" name="Oval 28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4061" name="Oval 29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4062" name="Oval 30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4063" name="Oval 31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4064" name="Oval 32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4065" name="Oval 33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4085289" y="1676400"/>
            <a:ext cx="83227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ЕГЭ</a:t>
            </a:r>
            <a:endParaRPr lang="en-US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sp>
        <p:nvSpPr>
          <p:cNvPr id="44067" name="Text Box 35"/>
          <p:cNvSpPr txBox="1">
            <a:spLocks noChangeArrowheads="1"/>
          </p:cNvSpPr>
          <p:nvPr/>
        </p:nvSpPr>
        <p:spPr bwMode="auto">
          <a:xfrm>
            <a:off x="5638800" y="3429000"/>
            <a:ext cx="2209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rgbClr val="000000"/>
                </a:solidFill>
                <a:latin typeface="Georgia" pitchFamily="18" charset="0"/>
              </a:rPr>
              <a:t>Профильный</a:t>
            </a:r>
          </a:p>
          <a:p>
            <a:pPr eaLnBrk="0" hangingPunct="0"/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Georgia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для получения аттестата </a:t>
            </a:r>
          </a:p>
          <a:p>
            <a:pPr eaLnBrk="0" hangingPunct="0"/>
            <a:endParaRPr lang="ru-RU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для поступления в ВУЗ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8392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9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ЕГЭ по математике – «раздваивается»</a:t>
            </a:r>
            <a:endParaRPr lang="ru-RU" sz="39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2" name="Picture 42" descr="B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0020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+mn-cs"/>
              </a:rPr>
              <a:t>Базовый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+mn-ea"/>
                <a:cs typeface="+mn-cs"/>
              </a:rPr>
              <a:t>ЕГЭ по математике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500" dirty="0" smtClean="0">
                <a:solidFill>
                  <a:srgbClr val="000000"/>
                </a:solidFill>
                <a:latin typeface="Times New Roman"/>
              </a:rPr>
              <a:t>Организуется </a:t>
            </a:r>
            <a:r>
              <a:rPr lang="ru-RU" sz="8500" dirty="0">
                <a:solidFill>
                  <a:srgbClr val="000000"/>
                </a:solidFill>
                <a:latin typeface="Times New Roman"/>
              </a:rPr>
              <a:t>для выпускников, изучающих математику для общего развития и успешной жизни в обществе, а также абитуриентам вузов, в которых не требуется высокий уровень владения математикой. Баллы, полученные на базовом ЕГЭ по математике, не переводятся в </a:t>
            </a:r>
            <a:r>
              <a:rPr lang="ru-RU" sz="8500" dirty="0" err="1">
                <a:solidFill>
                  <a:srgbClr val="000000"/>
                </a:solidFill>
                <a:latin typeface="Times New Roman"/>
              </a:rPr>
              <a:t>стобалльную</a:t>
            </a:r>
            <a:r>
              <a:rPr lang="ru-RU" sz="8500" dirty="0">
                <a:solidFill>
                  <a:srgbClr val="000000"/>
                </a:solidFill>
                <a:latin typeface="Times New Roman"/>
              </a:rPr>
              <a:t> шкалу и не дают возможности участия в конкурсе на поступление в вузы. КИМ для ЕГЭ базового уровня содержат только задания базового уровня сложности с кратким ответом (20 заданий) и проверяют: </a:t>
            </a:r>
            <a:endParaRPr lang="ru-RU" sz="8500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endParaRPr lang="ru-RU" sz="8500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8500" dirty="0">
                <a:solidFill>
                  <a:srgbClr val="000000"/>
                </a:solidFill>
                <a:latin typeface="Times New Roman"/>
              </a:rPr>
              <a:t> умение решать стандартные задачи практического жизненного содержания; </a:t>
            </a:r>
          </a:p>
          <a:p>
            <a:pPr marL="0" indent="0">
              <a:buNone/>
            </a:pPr>
            <a:r>
              <a:rPr lang="ru-RU" sz="8500" dirty="0">
                <a:solidFill>
                  <a:srgbClr val="000000"/>
                </a:solidFill>
                <a:latin typeface="Times New Roman"/>
              </a:rPr>
              <a:t> умение проводить простейшие расчеты, оценку и прикидку; </a:t>
            </a:r>
          </a:p>
          <a:p>
            <a:pPr marL="0" indent="0">
              <a:buNone/>
            </a:pPr>
            <a:r>
              <a:rPr lang="ru-RU" sz="8500" dirty="0">
                <a:solidFill>
                  <a:srgbClr val="000000"/>
                </a:solidFill>
                <a:latin typeface="Times New Roman"/>
              </a:rPr>
              <a:t> умение логически рассуждать; </a:t>
            </a:r>
          </a:p>
          <a:p>
            <a:pPr marL="0" indent="0">
              <a:buNone/>
            </a:pPr>
            <a:r>
              <a:rPr lang="ru-RU" sz="8500" dirty="0">
                <a:solidFill>
                  <a:srgbClr val="000000"/>
                </a:solidFill>
                <a:latin typeface="Times New Roman"/>
              </a:rPr>
              <a:t> умение действовать в соответствии с несложными алгоритмами; </a:t>
            </a:r>
          </a:p>
          <a:p>
            <a:pPr marL="0" indent="0">
              <a:buNone/>
            </a:pPr>
            <a:r>
              <a:rPr lang="ru-RU" sz="8500" dirty="0">
                <a:solidFill>
                  <a:srgbClr val="000000"/>
                </a:solidFill>
                <a:latin typeface="Times New Roman"/>
              </a:rPr>
              <a:t> умение использовать для решения задач учебную и справочную информацию; </a:t>
            </a:r>
          </a:p>
          <a:p>
            <a:pPr marL="0" indent="0">
              <a:buNone/>
            </a:pPr>
            <a:r>
              <a:rPr lang="ru-RU" sz="8500" dirty="0">
                <a:solidFill>
                  <a:srgbClr val="000000"/>
                </a:solidFill>
                <a:latin typeface="Times New Roman"/>
              </a:rPr>
              <a:t> умение решать, в том числе, сложные задачи, требующие логических рассуждений. </a:t>
            </a:r>
          </a:p>
          <a:p>
            <a:pPr marL="0" indent="0">
              <a:buNone/>
            </a:pPr>
            <a:r>
              <a:rPr lang="ru-RU" sz="8500" dirty="0">
                <a:solidFill>
                  <a:srgbClr val="000000"/>
                </a:solidFill>
                <a:latin typeface="Times New Roman"/>
              </a:rPr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477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Профильный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ЕГЭ по математике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     Проводится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для выпускников и абитуриентов, планирующих использовать математику и смежные дисциплины в будущей профессиональной деятельности. Результаты профильного ЕГЭ по математике переводятся в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стобалльную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шкалу и могут быть представлены абитуриентом на конкурс для поступления в вуз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Модель профильного экзамена 2015 года разработана на основе модели ЕГЭ по математике 2014 года: </a:t>
            </a:r>
          </a:p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1. Во второй части добавлено задание высокого уровня сложности (код 2.1.12 по КЭС, код 6.1. по КТ) с развёрнутым ответом, проверяющее практические навыки применения математики в повседневной жизни, навыки построения и исследования математических моделей. </a:t>
            </a:r>
          </a:p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2. Из первой части исключено задание базового уровня сложности (код 2.1.12 по КЭС, код 6.1. по КТ). </a:t>
            </a:r>
          </a:p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3. Произведены несущественные изменения формы и тематики заданий 16 и 17 (в 2010–14 гг. С2 и С3 соответственно). 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781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6" name="AutoShape 24"/>
          <p:cNvSpPr>
            <a:spLocks noChangeAspect="1" noChangeArrowheads="1" noTextEdit="1"/>
          </p:cNvSpPr>
          <p:nvPr/>
        </p:nvSpPr>
        <p:spPr bwMode="gray">
          <a:xfrm flipH="1">
            <a:off x="4868863" y="2995613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ЕГЭ </a:t>
            </a:r>
            <a:b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по иностранному языку</a:t>
            </a:r>
            <a:b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(экзамен  будет  проходить  в  2  дня)</a:t>
            </a:r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endParaRPr lang="ru-RU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52400" y="1981200"/>
            <a:ext cx="876300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Раздел «Говорение» (по желанию)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Процедура экзамена полностью автоматизирована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Отсутствие экзаменаторов-собеседников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Экзамен рассчитан на проверку навыков спонтанной речи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Экзамен состоит из 4 заданий и рассчитан на        15 минут</a:t>
            </a:r>
            <a:endParaRPr lang="ru-RU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" name="Picture 42" descr="B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0020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Изменения в КИМ ЕГЭ</a:t>
            </a:r>
            <a:b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2015 года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Picture 42" descr="B_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0020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6"/>
          <p:cNvSpPr>
            <a:spLocks noGrp="1"/>
          </p:cNvSpPr>
          <p:nvPr>
            <p:ph idx="1"/>
          </p:nvPr>
        </p:nvSpPr>
        <p:spPr>
          <a:xfrm>
            <a:off x="152400" y="1447800"/>
            <a:ext cx="8991600" cy="5059363"/>
          </a:xfrm>
        </p:spPr>
        <p:txBody>
          <a:bodyPr>
            <a:normAutofit fontScale="9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6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Общие изменения:  </a:t>
            </a:r>
          </a:p>
          <a:p>
            <a:pPr>
              <a:lnSpc>
                <a:spcPct val="16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Изменена структура КИМ</a:t>
            </a:r>
          </a:p>
          <a:p>
            <a:pPr>
              <a:lnSpc>
                <a:spcPct val="16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Сквозная нумерация заданий</a:t>
            </a:r>
          </a:p>
          <a:p>
            <a:pPr>
              <a:lnSpc>
                <a:spcPct val="16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Изменена форма записи ответа в заданиях с выбором ответа</a:t>
            </a:r>
          </a:p>
          <a:p>
            <a:pPr>
              <a:lnSpc>
                <a:spcPct val="16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Сокращено количество заданий с выбором ответа </a:t>
            </a:r>
            <a:r>
              <a:rPr lang="ru-RU" sz="2400" b="1" i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(биология, химия, физика, информатика, история, обществознание)</a:t>
            </a:r>
          </a:p>
          <a:p>
            <a:pPr>
              <a:lnSpc>
                <a:spcPct val="160000"/>
              </a:lnSpc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Усовершенствованы критерии оценивания заданий      с развёрнутым ответом</a:t>
            </a:r>
          </a:p>
          <a:p>
            <a:pPr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endParaRPr lang="ru-RU" sz="2400" b="1" dirty="0" smtClean="0">
              <a:ln w="11430"/>
              <a:solidFill>
                <a:srgbClr val="000D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1">
              <a:spcBef>
                <a:spcPts val="0"/>
              </a:spcBef>
              <a:buClr>
                <a:srgbClr val="FF0000"/>
              </a:buClr>
              <a:buNone/>
            </a:pPr>
            <a:endParaRPr lang="ru-RU" sz="2400" b="1" dirty="0" smtClean="0">
              <a:ln w="11430"/>
              <a:solidFill>
                <a:srgbClr val="000D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8"/>
          <p:cNvSpPr>
            <a:spLocks noChangeArrowheads="1"/>
          </p:cNvSpPr>
          <p:nvPr/>
        </p:nvSpPr>
        <p:spPr bwMode="gray">
          <a:xfrm>
            <a:off x="1371600" y="2286001"/>
            <a:ext cx="6324600" cy="1219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gray">
          <a:xfrm>
            <a:off x="1447800" y="2362201"/>
            <a:ext cx="1143000" cy="1066799"/>
          </a:xfrm>
          <a:prstGeom prst="roundRect">
            <a:avLst>
              <a:gd name="adj" fmla="val 11921"/>
            </a:avLst>
          </a:prstGeom>
          <a:solidFill>
            <a:srgbClr val="7030A0"/>
          </a:solidFill>
          <a:ln w="38100">
            <a:solidFill>
              <a:srgbClr val="FEFEF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gray">
          <a:xfrm>
            <a:off x="914400" y="990600"/>
            <a:ext cx="6324600" cy="11430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gray">
          <a:xfrm>
            <a:off x="1066800" y="1035969"/>
            <a:ext cx="1066800" cy="1021431"/>
          </a:xfrm>
          <a:prstGeom prst="roundRect">
            <a:avLst>
              <a:gd name="adj" fmla="val 11921"/>
            </a:avLst>
          </a:prstGeom>
          <a:solidFill>
            <a:srgbClr val="C00000"/>
          </a:solidFill>
          <a:ln w="38100">
            <a:solidFill>
              <a:srgbClr val="FEFEF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01001" cy="9144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Продолжительность  ЕГЭ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gray">
          <a:xfrm>
            <a:off x="1143000" y="1143000"/>
            <a:ext cx="608012" cy="592138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54510"/>
                  <a:invGamma/>
                </a:schemeClr>
              </a:gs>
              <a:gs pos="50000">
                <a:schemeClr val="accent2">
                  <a:alpha val="0"/>
                </a:schemeClr>
              </a:gs>
              <a:gs pos="100000">
                <a:schemeClr val="accent2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gray">
          <a:xfrm>
            <a:off x="1295400" y="1143000"/>
            <a:ext cx="734496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0" hangingPunct="0"/>
            <a:r>
              <a:rPr lang="ru-RU" sz="2800" b="1" dirty="0" smtClean="0">
                <a:ln w="50800"/>
                <a:solidFill>
                  <a:schemeClr val="bg1">
                    <a:lumMod val="95000"/>
                  </a:schemeClr>
                </a:solidFill>
              </a:rPr>
              <a:t>235</a:t>
            </a:r>
          </a:p>
          <a:p>
            <a:pPr algn="ctr" eaLnBrk="0" hangingPunct="0"/>
            <a:r>
              <a:rPr lang="ru-RU" sz="1600" b="1" dirty="0" smtClean="0">
                <a:ln w="50800"/>
                <a:solidFill>
                  <a:schemeClr val="bg1">
                    <a:lumMod val="95000"/>
                  </a:schemeClr>
                </a:solidFill>
              </a:rPr>
              <a:t>минут</a:t>
            </a:r>
            <a:endParaRPr lang="en-US" sz="1600" b="1" dirty="0">
              <a:ln w="50800"/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gray">
          <a:xfrm>
            <a:off x="2514600" y="990600"/>
            <a:ext cx="46482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hangingPunct="0"/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Математика (профиль), физика, литература, информатика, 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обществознание</a:t>
            </a:r>
            <a:endParaRPr lang="en-US" sz="1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gray">
          <a:xfrm>
            <a:off x="1828800" y="3733800"/>
            <a:ext cx="6248400" cy="1371599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gray">
          <a:xfrm>
            <a:off x="1905000" y="3810000"/>
            <a:ext cx="1143000" cy="1142999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38100">
            <a:solidFill>
              <a:srgbClr val="FEFEF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reeform 16"/>
          <p:cNvSpPr>
            <a:spLocks/>
          </p:cNvSpPr>
          <p:nvPr/>
        </p:nvSpPr>
        <p:spPr bwMode="gray">
          <a:xfrm>
            <a:off x="1524000" y="2438400"/>
            <a:ext cx="608012" cy="592137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" name="Freeform 17"/>
          <p:cNvSpPr>
            <a:spLocks/>
          </p:cNvSpPr>
          <p:nvPr/>
        </p:nvSpPr>
        <p:spPr bwMode="gray">
          <a:xfrm>
            <a:off x="1981200" y="3886200"/>
            <a:ext cx="600687" cy="613436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54510"/>
                  <a:invGamma/>
                </a:schemeClr>
              </a:gs>
              <a:gs pos="50000">
                <a:schemeClr val="hlink">
                  <a:alpha val="0"/>
                </a:schemeClr>
              </a:gs>
              <a:gs pos="100000">
                <a:schemeClr val="hlink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gray">
          <a:xfrm>
            <a:off x="1752600" y="2514600"/>
            <a:ext cx="734496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0" hangingPunct="0"/>
            <a:r>
              <a:rPr lang="ru-RU" sz="2800" b="1" dirty="0" smtClean="0">
                <a:ln w="50800"/>
                <a:solidFill>
                  <a:schemeClr val="bg1">
                    <a:lumMod val="95000"/>
                  </a:schemeClr>
                </a:solidFill>
              </a:rPr>
              <a:t>210</a:t>
            </a:r>
          </a:p>
          <a:p>
            <a:pPr algn="ctr" eaLnBrk="0" hangingPunct="0"/>
            <a:r>
              <a:rPr lang="ru-RU" sz="1600" b="1" dirty="0" smtClean="0">
                <a:ln w="50800"/>
                <a:solidFill>
                  <a:schemeClr val="bg1">
                    <a:lumMod val="95000"/>
                  </a:schemeClr>
                </a:solidFill>
              </a:rPr>
              <a:t>минут</a:t>
            </a:r>
            <a:endParaRPr lang="en-US" sz="1600" b="1" dirty="0">
              <a:ln w="50800"/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gray">
          <a:xfrm>
            <a:off x="3048000" y="2667000"/>
            <a:ext cx="4648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hangingPunct="0"/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Русский язык, история </a:t>
            </a:r>
            <a:endParaRPr lang="en-US" sz="1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gray">
          <a:xfrm>
            <a:off x="2057400" y="4038600"/>
            <a:ext cx="9144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0" hangingPunct="0"/>
            <a:r>
              <a:rPr lang="ru-RU" sz="2800" b="1" dirty="0" smtClean="0">
                <a:ln w="50800"/>
                <a:solidFill>
                  <a:schemeClr val="bg1">
                    <a:lumMod val="95000"/>
                  </a:schemeClr>
                </a:solidFill>
              </a:rPr>
              <a:t>180</a:t>
            </a:r>
          </a:p>
          <a:p>
            <a:pPr algn="ctr" eaLnBrk="0" hangingPunct="0"/>
            <a:r>
              <a:rPr lang="ru-RU" sz="1600" b="1" dirty="0" smtClean="0">
                <a:ln w="50800"/>
                <a:solidFill>
                  <a:schemeClr val="bg1">
                    <a:lumMod val="95000"/>
                  </a:schemeClr>
                </a:solidFill>
              </a:rPr>
              <a:t>минут</a:t>
            </a:r>
            <a:endParaRPr lang="en-US" sz="1600" b="1" dirty="0">
              <a:ln w="50800"/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gray">
          <a:xfrm>
            <a:off x="3429000" y="3810000"/>
            <a:ext cx="459219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hangingPunct="0"/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Биология, география, химия, иностранный язык (письмо), 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математика (базовый) </a:t>
            </a:r>
            <a:endParaRPr lang="en-US" sz="1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42" descr="B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0020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AutoShape 3"/>
          <p:cNvSpPr>
            <a:spLocks noChangeArrowheads="1"/>
          </p:cNvSpPr>
          <p:nvPr/>
        </p:nvSpPr>
        <p:spPr bwMode="gray">
          <a:xfrm>
            <a:off x="2590800" y="5334000"/>
            <a:ext cx="6324600" cy="11430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Иностранный язык («Говорение»)     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gray">
          <a:xfrm>
            <a:off x="2743200" y="5410200"/>
            <a:ext cx="1066800" cy="990600"/>
          </a:xfrm>
          <a:prstGeom prst="roundRect">
            <a:avLst>
              <a:gd name="adj" fmla="val 11921"/>
            </a:avLst>
          </a:prstGeom>
          <a:solidFill>
            <a:srgbClr val="C00000"/>
          </a:solidFill>
          <a:ln w="38100">
            <a:solidFill>
              <a:srgbClr val="FEFEF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Freeform 5"/>
          <p:cNvSpPr>
            <a:spLocks/>
          </p:cNvSpPr>
          <p:nvPr/>
        </p:nvSpPr>
        <p:spPr bwMode="gray">
          <a:xfrm>
            <a:off x="2819400" y="5517231"/>
            <a:ext cx="608012" cy="592138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54510"/>
                  <a:invGamma/>
                </a:schemeClr>
              </a:gs>
              <a:gs pos="50000">
                <a:schemeClr val="accent2">
                  <a:alpha val="0"/>
                </a:schemeClr>
              </a:gs>
              <a:gs pos="100000">
                <a:schemeClr val="accent2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gray">
          <a:xfrm>
            <a:off x="2895600" y="5562600"/>
            <a:ext cx="734496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0" hangingPunct="0"/>
            <a:r>
              <a:rPr lang="ru-RU" sz="2800" b="1" dirty="0" smtClean="0">
                <a:ln w="50800"/>
                <a:solidFill>
                  <a:schemeClr val="bg1">
                    <a:lumMod val="95000"/>
                  </a:schemeClr>
                </a:solidFill>
              </a:rPr>
              <a:t>15</a:t>
            </a:r>
          </a:p>
          <a:p>
            <a:pPr algn="ctr" eaLnBrk="0" hangingPunct="0"/>
            <a:r>
              <a:rPr lang="ru-RU" sz="1600" b="1" dirty="0" smtClean="0">
                <a:ln w="50800"/>
                <a:solidFill>
                  <a:schemeClr val="bg1">
                    <a:lumMod val="95000"/>
                  </a:schemeClr>
                </a:solidFill>
              </a:rPr>
              <a:t>минут</a:t>
            </a:r>
            <a:endParaRPr lang="en-US" sz="1600" b="1" dirty="0">
              <a:ln w="50800"/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09600" y="1143000"/>
          <a:ext cx="7543799" cy="5127156"/>
        </p:xfrm>
        <a:graphic>
          <a:graphicData uri="http://schemas.openxmlformats.org/drawingml/2006/table">
            <a:tbl>
              <a:tblPr/>
              <a:tblGrid>
                <a:gridCol w="3387012"/>
                <a:gridCol w="2155371"/>
                <a:gridCol w="2001416"/>
              </a:tblGrid>
              <a:tr h="403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Предмет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2012-2014</a:t>
                      </a:r>
                      <a:endParaRPr lang="ru-RU" sz="240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2015*</a:t>
                      </a:r>
                      <a:endParaRPr lang="ru-RU" sz="240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Обществознание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</a:t>
                      </a:r>
                      <a:endParaRPr lang="ru-RU" sz="2000" b="1" u="non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Русский язык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  <a:endParaRPr lang="ru-RU" sz="2000" b="1" u="non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Информатика и ИКТ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endParaRPr lang="ru-RU" sz="2000" b="1" u="non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Биология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  <a:endParaRPr lang="ru-RU" sz="2000" b="1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География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</a:t>
                      </a:r>
                      <a:endParaRPr lang="ru-RU" sz="2000" b="1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Химия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  <a:endParaRPr lang="ru-RU" sz="2000" b="1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Физика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  <a:endParaRPr lang="ru-RU" sz="2000" b="1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Литература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  <a:endParaRPr lang="ru-RU" sz="2000" b="1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История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  <a:endParaRPr lang="ru-RU" sz="2000" b="1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endParaRPr lang="ru-RU" sz="2000" b="1" u="non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Английский язык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  <a:endParaRPr lang="ru-RU" sz="2000" b="1" u="non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Немецкий язык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  <a:endParaRPr lang="ru-RU" sz="2000" b="1" u="non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Французский язык</a:t>
                      </a:r>
                      <a:endParaRPr lang="ru-RU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  <a:endParaRPr lang="ru-RU" sz="2000" b="1" u="non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9" marR="5349" marT="5349" marB="53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42" descr="B_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0020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Минимальное количество баллов для поступления в ВУЗ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63246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*  Распоряжение 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Рособрнадзора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 от  04.09.2014  № 1701-10 </a:t>
            </a:r>
            <a:endParaRPr lang="ru-RU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81000" y="6400800"/>
            <a:ext cx="8001000" cy="0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2" descr="B_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0020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Порядок приёма в ВУЗы</a:t>
            </a:r>
            <a:b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 2015/16 учебный год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61722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*  Приказ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Минобрнауки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России от  28.07.2014  № 839 </a:t>
            </a:r>
            <a:endParaRPr lang="ru-RU" b="1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1143000"/>
            <a:ext cx="8991600" cy="5334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Право на приём без вступительных испытаний (п.33):         </a:t>
            </a:r>
          </a:p>
          <a:p>
            <a:pPr marL="442913" algn="just"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   а) </a:t>
            </a: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победители и призёры всероссийской олимпиады, члены сборных  команд РФ, участвовавших в международных олимпиадах по специальностям, соответствующим профилю олимпиад;</a:t>
            </a:r>
          </a:p>
          <a:p>
            <a:pPr marL="442913" algn="just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   </a:t>
            </a: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б) </a:t>
            </a: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чемпионы и призёры Олимпийских, </a:t>
            </a:r>
            <a:r>
              <a:rPr lang="ru-RU" sz="1500" dirty="0" err="1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Паралимпийских</a:t>
            </a: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и </a:t>
            </a:r>
            <a:r>
              <a:rPr lang="ru-RU" sz="1500" dirty="0" err="1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Сурдлимпийских</a:t>
            </a: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игр (ОИ, ПИ, СУ), чемпионы мира и Европы (ЧМ, ЧЕ), по специальностям подготовки в области физической культуры и спорта.</a:t>
            </a:r>
          </a:p>
          <a:p>
            <a:pPr algn="just"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Победителям и призёрам олимпиад школьников из Перечня олимпиад МО РФ  (п.37-41):</a:t>
            </a:r>
          </a:p>
          <a:p>
            <a:pPr algn="just"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    </a:t>
            </a: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а) </a:t>
            </a: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льгота 1 порядка – зачисление без вступительных испытаний;</a:t>
            </a:r>
          </a:p>
          <a:p>
            <a:pPr algn="just"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     </a:t>
            </a: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б) </a:t>
            </a: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льгота 2 порядка – 100 баллов за предмет соответствующий профилю олимпиады.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Учёт индивидуальных достижений (п.44-47) –   </a:t>
            </a:r>
            <a:r>
              <a:rPr lang="ru-RU" sz="1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«+10 баллов»</a:t>
            </a: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:</a:t>
            </a:r>
          </a:p>
          <a:p>
            <a:pPr algn="just"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     а) </a:t>
            </a: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наличие статуса чемпиона и призёра (ОИ, ПИ, СУ, ЧМ, ЧЕ), наличие серебряного и/или</a:t>
            </a:r>
          </a:p>
          <a:p>
            <a:pPr algn="just"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     золотого значка ГТО, при поступлении на специальности, не относящиеся к физкультуре и</a:t>
            </a:r>
          </a:p>
          <a:p>
            <a:pPr algn="just"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     </a:t>
            </a: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спорту;</a:t>
            </a:r>
          </a:p>
          <a:p>
            <a:pPr algn="just"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     </a:t>
            </a: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б) </a:t>
            </a: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аттестат с отличием;</a:t>
            </a:r>
          </a:p>
          <a:p>
            <a:pPr algn="just"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     </a:t>
            </a: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в) </a:t>
            </a: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волонтёрская деятельность;</a:t>
            </a:r>
          </a:p>
          <a:p>
            <a:pPr algn="just"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     </a:t>
            </a: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г) </a:t>
            </a: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участие в олимпиадах и иных конкурсах, проводимых в целях выявления и поддержки</a:t>
            </a:r>
          </a:p>
          <a:p>
            <a:pPr algn="just"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     лиц, проявивших выдающиеся способности.</a:t>
            </a:r>
          </a:p>
          <a:p>
            <a:pPr algn="just"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        </a:t>
            </a:r>
            <a:r>
              <a:rPr lang="ru-RU" sz="1500" b="1" dirty="0" err="1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д</a:t>
            </a:r>
            <a:r>
              <a:rPr lang="ru-RU" sz="1500" b="1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) </a:t>
            </a:r>
            <a:r>
              <a:rPr lang="ru-RU" sz="1500" dirty="0" smtClean="0">
                <a:ln w="11430"/>
                <a:solidFill>
                  <a:srgbClr val="000D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оценка за итоговое сочинение, выставленная ВУЗом.</a:t>
            </a:r>
            <a:endParaRPr lang="ru-RU" sz="1500" b="1" dirty="0" smtClean="0">
              <a:ln w="11430"/>
              <a:solidFill>
                <a:srgbClr val="000D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ü"/>
            </a:pPr>
            <a:endParaRPr lang="ru-RU" sz="1400" b="1" dirty="0" smtClean="0">
              <a:ln w="11430"/>
              <a:solidFill>
                <a:srgbClr val="000D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lvl="1">
              <a:spcBef>
                <a:spcPts val="0"/>
              </a:spcBef>
              <a:buClr>
                <a:srgbClr val="FF0000"/>
              </a:buClr>
              <a:buNone/>
            </a:pPr>
            <a:endParaRPr lang="ru-RU" sz="1400" b="1" dirty="0" smtClean="0">
              <a:ln w="11430"/>
              <a:solidFill>
                <a:srgbClr val="000D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81000" y="6172200"/>
            <a:ext cx="7162800" cy="0"/>
          </a:xfrm>
          <a:prstGeom prst="line">
            <a:avLst/>
          </a:prstGeom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381000" y="10668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45 минут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 начала экзамена</a:t>
            </a:r>
          </a:p>
          <a:p>
            <a:pPr marL="0" indent="0">
              <a:buFontTx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1000" y="1524000"/>
            <a:ext cx="7920037" cy="685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проверка 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паспортный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контроль</a:t>
            </a:r>
          </a:p>
          <a:p>
            <a:pPr algn="ctr"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организатор на входе в ППЭ</a:t>
            </a:r>
          </a:p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57400" y="2286000"/>
            <a:ext cx="6696075" cy="6715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проверяет документ, удостоверяющий личность участника ЕГЭ, наличие его в списке распределения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5800" y="3810000"/>
            <a:ext cx="7874000" cy="762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b="1" dirty="0" smtClean="0">
              <a:solidFill>
                <a:srgbClr val="F79646"/>
              </a:solidFill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проверка  –  </a:t>
            </a:r>
            <a:r>
              <a:rPr lang="ru-RU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металлодетектор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сотрудник полиции</a:t>
            </a:r>
          </a:p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86000" y="4648200"/>
            <a:ext cx="6696075" cy="6715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срабатывании сигнала предлагает выложить металлические предметы </a:t>
            </a:r>
          </a:p>
        </p:txBody>
      </p:sp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1523440" y="2971800"/>
            <a:ext cx="623523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случае отсутствия у участника ЕГЭ документа, </a:t>
            </a:r>
          </a:p>
          <a:p>
            <a:pPr algn="ctr"/>
            <a:r>
              <a:rPr 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его личность ПИСЬМЕННО подтверждает </a:t>
            </a:r>
            <a:r>
              <a:rPr lang="ru-RU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сопровождающий</a:t>
            </a:r>
            <a:endParaRPr lang="ru-RU" sz="1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>
            <a:off x="1828800" y="5410200"/>
            <a:ext cx="619676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случае отказа выполнить требования сотрудника полиции,</a:t>
            </a:r>
          </a:p>
          <a:p>
            <a:pPr algn="ctr"/>
            <a:r>
              <a:rPr 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участник ЕГЭ не допускается к экзамену</a:t>
            </a:r>
          </a:p>
        </p:txBody>
      </p:sp>
      <p:pic>
        <p:nvPicPr>
          <p:cNvPr id="11" name="Picture 2" descr="C:\Documents and Settings\Monitoring3\Рабочий стол\КАРТИНКИ\Школа\ЕГЭ\797757_html_56c0520c.pn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0" y="0"/>
            <a:ext cx="1673075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90600" y="228600"/>
            <a:ext cx="81534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входа ЕГЭ в ППЭ</a:t>
            </a:r>
            <a:endParaRPr lang="ru-RU" sz="3600" b="1" dirty="0">
              <a:ln w="11430"/>
              <a:solidFill>
                <a:srgbClr val="F79646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0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AFD2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ru-RU" sz="2000" b="1" smtClean="0">
              <a:solidFill>
                <a:srgbClr val="333399"/>
              </a:solidFill>
              <a:latin typeface="Times New Roman" pitchFamily="18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333399"/>
                </a:solidFill>
                <a:latin typeface="Times New Roman" pitchFamily="18" charset="0"/>
              </a:rPr>
              <a:t>                   </a:t>
            </a:r>
          </a:p>
        </p:txBody>
      </p:sp>
      <p:sp>
        <p:nvSpPr>
          <p:cNvPr id="10245" name="Rectangle 2"/>
          <p:cNvSpPr>
            <a:spLocks noChangeArrowheads="1"/>
          </p:cNvSpPr>
          <p:nvPr/>
        </p:nvSpPr>
        <p:spPr bwMode="auto">
          <a:xfrm>
            <a:off x="1619250" y="476250"/>
            <a:ext cx="648017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400" b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1116013" y="2205038"/>
            <a:ext cx="7777162" cy="337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3100" b="1" i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228600" y="345757"/>
            <a:ext cx="60960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</a:rPr>
              <a:t>   </a:t>
            </a:r>
            <a:r>
              <a:rPr lang="ru-RU" sz="24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В ППЭ запрещается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иметь при себе и использовать средства связи и электронно-вычислительной техники (в том числе калькуляторы), за исключением случаев</a:t>
            </a:r>
            <a:r>
              <a:rPr lang="ru-RU" sz="24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установленных нормативными правовыми актами Российской Федерации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При установлении факта </a:t>
            </a:r>
            <a:r>
              <a:rPr lang="ru-RU" sz="24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наличия</a:t>
            </a:r>
            <a:r>
              <a:rPr lang="ru-RU" sz="24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или использования средств связи и электронно-вычислительной техники, или иного нарушения ими установленного порядка проведения ЕГЭ уполномоченные представители ГЭК удаляют указанных лиц из ППЭ и составляют акт об удалении с экзамена.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0248" name="Picture 9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1948" r="3429" b="61"/>
          <a:stretch>
            <a:fillRect/>
          </a:stretch>
        </p:blipFill>
        <p:spPr bwMode="auto">
          <a:xfrm>
            <a:off x="6705600" y="1981200"/>
            <a:ext cx="22860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3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6" name="Text Box 8"/>
          <p:cNvSpPr txBox="1">
            <a:spLocks noChangeArrowheads="1"/>
          </p:cNvSpPr>
          <p:nvPr/>
        </p:nvSpPr>
        <p:spPr bwMode="gray">
          <a:xfrm>
            <a:off x="1143000" y="3048000"/>
            <a:ext cx="3048000" cy="1877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ЕГЭ</a:t>
            </a:r>
            <a:endParaRPr lang="ru-RU" sz="3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выпускники ОУ текущего года;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выпускники прошлых лет, не получившие аттестат. </a:t>
            </a:r>
          </a:p>
          <a:p>
            <a:pPr algn="l">
              <a:buFont typeface="Wingdings" pitchFamily="2" charset="2"/>
              <a:buChar char="ü"/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24400" y="1447800"/>
            <a:ext cx="3581400" cy="3124200"/>
            <a:chOff x="2880" y="1344"/>
            <a:chExt cx="2256" cy="1968"/>
          </a:xfrm>
        </p:grpSpPr>
        <p:sp>
          <p:nvSpPr>
            <p:cNvPr id="498698" name="AutoShape 10"/>
            <p:cNvSpPr>
              <a:spLocks noChangeArrowheads="1"/>
            </p:cNvSpPr>
            <p:nvPr/>
          </p:nvSpPr>
          <p:spPr bwMode="gray">
            <a:xfrm>
              <a:off x="2894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D8F4BE">
                    <a:gamma/>
                    <a:tint val="0"/>
                    <a:invGamma/>
                  </a:srgbClr>
                </a:gs>
                <a:gs pos="100000">
                  <a:srgbClr val="D8F4BE"/>
                </a:gs>
              </a:gsLst>
              <a:lin ang="2700000" scaled="1"/>
            </a:gradFill>
            <a:ln w="50800">
              <a:solidFill>
                <a:srgbClr val="44988C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880" y="1344"/>
              <a:ext cx="498" cy="1245"/>
              <a:chOff x="2880" y="1344"/>
              <a:chExt cx="498" cy="1245"/>
            </a:xfrm>
          </p:grpSpPr>
          <p:sp>
            <p:nvSpPr>
              <p:cNvPr id="498701" name="Freeform 13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61" y="3"/>
                  </a:cxn>
                  <a:cxn ang="0">
                    <a:pos x="186" y="12"/>
                  </a:cxn>
                  <a:cxn ang="0">
                    <a:pos x="209" y="25"/>
                  </a:cxn>
                  <a:cxn ang="0">
                    <a:pos x="228" y="42"/>
                  </a:cxn>
                  <a:cxn ang="0">
                    <a:pos x="245" y="64"/>
                  </a:cxn>
                  <a:cxn ang="0">
                    <a:pos x="257" y="88"/>
                  </a:cxn>
                  <a:cxn ang="0">
                    <a:pos x="265" y="116"/>
                  </a:cxn>
                  <a:cxn ang="0">
                    <a:pos x="267" y="146"/>
                  </a:cxn>
                  <a:cxn ang="0">
                    <a:pos x="265" y="175"/>
                  </a:cxn>
                  <a:cxn ang="0">
                    <a:pos x="257" y="203"/>
                  </a:cxn>
                  <a:cxn ang="0">
                    <a:pos x="245" y="227"/>
                  </a:cxn>
                  <a:cxn ang="0">
                    <a:pos x="228" y="249"/>
                  </a:cxn>
                  <a:cxn ang="0">
                    <a:pos x="209" y="267"/>
                  </a:cxn>
                  <a:cxn ang="0">
                    <a:pos x="186" y="281"/>
                  </a:cxn>
                  <a:cxn ang="0">
                    <a:pos x="161" y="289"/>
                  </a:cxn>
                  <a:cxn ang="0">
                    <a:pos x="133" y="292"/>
                  </a:cxn>
                  <a:cxn ang="0">
                    <a:pos x="103" y="288"/>
                  </a:cxn>
                  <a:cxn ang="0">
                    <a:pos x="75" y="277"/>
                  </a:cxn>
                  <a:cxn ang="0">
                    <a:pos x="51" y="260"/>
                  </a:cxn>
                  <a:cxn ang="0">
                    <a:pos x="29" y="237"/>
                  </a:cxn>
                  <a:cxn ang="0">
                    <a:pos x="13" y="210"/>
                  </a:cxn>
                  <a:cxn ang="0">
                    <a:pos x="4" y="178"/>
                  </a:cxn>
                  <a:cxn ang="0">
                    <a:pos x="0" y="146"/>
                  </a:cxn>
                  <a:cxn ang="0">
                    <a:pos x="4" y="113"/>
                  </a:cxn>
                  <a:cxn ang="0">
                    <a:pos x="13" y="81"/>
                  </a:cxn>
                  <a:cxn ang="0">
                    <a:pos x="29" y="54"/>
                  </a:cxn>
                  <a:cxn ang="0">
                    <a:pos x="51" y="32"/>
                  </a:cxn>
                  <a:cxn ang="0">
                    <a:pos x="75" y="14"/>
                  </a:cxn>
                  <a:cxn ang="0">
                    <a:pos x="103" y="3"/>
                  </a:cxn>
                  <a:cxn ang="0">
                    <a:pos x="133" y="0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44988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8702" name="Freeform 14"/>
              <p:cNvSpPr>
                <a:spLocks/>
              </p:cNvSpPr>
              <p:nvPr/>
            </p:nvSpPr>
            <p:spPr bwMode="gray">
              <a:xfrm>
                <a:off x="2880" y="1625"/>
                <a:ext cx="498" cy="964"/>
              </a:xfrm>
              <a:custGeom>
                <a:avLst/>
                <a:gdLst/>
                <a:ahLst/>
                <a:cxnLst>
                  <a:cxn ang="0">
                    <a:pos x="72" y="5"/>
                  </a:cxn>
                  <a:cxn ang="0">
                    <a:pos x="30" y="32"/>
                  </a:cxn>
                  <a:cxn ang="0">
                    <a:pos x="4" y="75"/>
                  </a:cxn>
                  <a:cxn ang="0">
                    <a:pos x="0" y="509"/>
                  </a:cxn>
                  <a:cxn ang="0">
                    <a:pos x="1" y="516"/>
                  </a:cxn>
                  <a:cxn ang="0">
                    <a:pos x="9" y="533"/>
                  </a:cxn>
                  <a:cxn ang="0">
                    <a:pos x="26" y="550"/>
                  </a:cxn>
                  <a:cxn ang="0">
                    <a:pos x="56" y="557"/>
                  </a:cxn>
                  <a:cxn ang="0">
                    <a:pos x="84" y="551"/>
                  </a:cxn>
                  <a:cxn ang="0">
                    <a:pos x="100" y="534"/>
                  </a:cxn>
                  <a:cxn ang="0">
                    <a:pos x="106" y="516"/>
                  </a:cxn>
                  <a:cxn ang="0">
                    <a:pos x="108" y="503"/>
                  </a:cxn>
                  <a:cxn ang="0">
                    <a:pos x="108" y="166"/>
                  </a:cxn>
                  <a:cxn ang="0">
                    <a:pos x="135" y="1066"/>
                  </a:cxn>
                  <a:cxn ang="0">
                    <a:pos x="138" y="1073"/>
                  </a:cxn>
                  <a:cxn ang="0">
                    <a:pos x="151" y="1089"/>
                  </a:cxn>
                  <a:cxn ang="0">
                    <a:pos x="174" y="1105"/>
                  </a:cxn>
                  <a:cxn ang="0">
                    <a:pos x="199" y="1111"/>
                  </a:cxn>
                  <a:cxn ang="0">
                    <a:pos x="227" y="1110"/>
                  </a:cxn>
                  <a:cxn ang="0">
                    <a:pos x="255" y="1097"/>
                  </a:cxn>
                  <a:cxn ang="0">
                    <a:pos x="272" y="1080"/>
                  </a:cxn>
                  <a:cxn ang="0">
                    <a:pos x="278" y="1068"/>
                  </a:cxn>
                  <a:cxn ang="0">
                    <a:pos x="279" y="499"/>
                  </a:cxn>
                  <a:cxn ang="0">
                    <a:pos x="302" y="503"/>
                  </a:cxn>
                  <a:cxn ang="0">
                    <a:pos x="302" y="534"/>
                  </a:cxn>
                  <a:cxn ang="0">
                    <a:pos x="304" y="590"/>
                  </a:cxn>
                  <a:cxn ang="0">
                    <a:pos x="304" y="664"/>
                  </a:cxn>
                  <a:cxn ang="0">
                    <a:pos x="304" y="750"/>
                  </a:cxn>
                  <a:cxn ang="0">
                    <a:pos x="304" y="838"/>
                  </a:cxn>
                  <a:cxn ang="0">
                    <a:pos x="305" y="926"/>
                  </a:cxn>
                  <a:cxn ang="0">
                    <a:pos x="305" y="1004"/>
                  </a:cxn>
                  <a:cxn ang="0">
                    <a:pos x="305" y="1066"/>
                  </a:cxn>
                  <a:cxn ang="0">
                    <a:pos x="306" y="1073"/>
                  </a:cxn>
                  <a:cxn ang="0">
                    <a:pos x="315" y="1088"/>
                  </a:cxn>
                  <a:cxn ang="0">
                    <a:pos x="335" y="1103"/>
                  </a:cxn>
                  <a:cxn ang="0">
                    <a:pos x="372" y="1111"/>
                  </a:cxn>
                  <a:cxn ang="0">
                    <a:pos x="408" y="1103"/>
                  </a:cxn>
                  <a:cxn ang="0">
                    <a:pos x="429" y="1089"/>
                  </a:cxn>
                  <a:cxn ang="0">
                    <a:pos x="437" y="1073"/>
                  </a:cxn>
                  <a:cxn ang="0">
                    <a:pos x="438" y="1067"/>
                  </a:cxn>
                  <a:cxn ang="0">
                    <a:pos x="466" y="166"/>
                  </a:cxn>
                  <a:cxn ang="0">
                    <a:pos x="468" y="503"/>
                  </a:cxn>
                  <a:cxn ang="0">
                    <a:pos x="472" y="517"/>
                  </a:cxn>
                  <a:cxn ang="0">
                    <a:pos x="483" y="537"/>
                  </a:cxn>
                  <a:cxn ang="0">
                    <a:pos x="505" y="551"/>
                  </a:cxn>
                  <a:cxn ang="0">
                    <a:pos x="536" y="551"/>
                  </a:cxn>
                  <a:cxn ang="0">
                    <a:pos x="557" y="537"/>
                  </a:cxn>
                  <a:cxn ang="0">
                    <a:pos x="570" y="517"/>
                  </a:cxn>
                  <a:cxn ang="0">
                    <a:pos x="573" y="508"/>
                  </a:cxn>
                  <a:cxn ang="0">
                    <a:pos x="572" y="68"/>
                  </a:cxn>
                  <a:cxn ang="0">
                    <a:pos x="546" y="28"/>
                  </a:cxn>
                  <a:cxn ang="0">
                    <a:pos x="506" y="4"/>
                  </a:cxn>
                  <a:cxn ang="0">
                    <a:pos x="94" y="0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44988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98699" name="Text Box 11"/>
            <p:cNvSpPr txBox="1">
              <a:spLocks noChangeArrowheads="1"/>
            </p:cNvSpPr>
            <p:nvPr/>
          </p:nvSpPr>
          <p:spPr bwMode="gray">
            <a:xfrm>
              <a:off x="3120" y="1920"/>
              <a:ext cx="2016" cy="13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ГВЭ-11</a:t>
              </a:r>
            </a:p>
            <a:p>
              <a:pPr marL="179388" indent="-179388" eaLnBrk="0" hangingPunct="0">
                <a:buFont typeface="Wingdings" pitchFamily="2" charset="2"/>
                <a:buChar char="ü"/>
              </a:pPr>
              <a:r>
                <a:rPr lang="ru-RU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обучающиеся с </a:t>
              </a:r>
              <a:r>
                <a:rPr lang="ru-RU" sz="1600" dirty="0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ОВЗ, дети- инвалиды, инвалиды;</a:t>
              </a:r>
            </a:p>
            <a:p>
              <a:pPr marL="179388" indent="-179388" eaLnBrk="0" hangingPunct="0">
                <a:buFont typeface="Wingdings" pitchFamily="2" charset="2"/>
                <a:buChar char="ü"/>
              </a:pPr>
              <a:r>
                <a:rPr lang="ru-RU" sz="1600" dirty="0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обучающиеся в учреждениях,        исполняющих наказание в виде лишения свободы.</a:t>
              </a:r>
            </a:p>
            <a:p>
              <a:pPr eaLnBrk="0" hangingPunct="0"/>
              <a:endParaRPr lang="ru-RU" sz="1600" dirty="0" smtClean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Формы ГИА </a:t>
            </a:r>
            <a:br>
              <a:rPr lang="ru-RU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для </a:t>
            </a:r>
            <a:r>
              <a:rPr lang="ru-RU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11 классов</a:t>
            </a:r>
            <a:endParaRPr lang="ru-RU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2400" y="4800600"/>
            <a:ext cx="8839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К ГИА допускается обучающийся, не имеющий академической задолженности, </a:t>
            </a:r>
          </a:p>
          <a:p>
            <a:pPr algn="just">
              <a:spcAft>
                <a:spcPts val="600"/>
              </a:spcAft>
            </a:pPr>
            <a:r>
              <a:rPr lang="ru-RU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том числе за итоговое сочинение (изложение)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в полном объёме выполнивший учебный план…</a:t>
            </a:r>
          </a:p>
          <a:p>
            <a:pPr algn="just"/>
            <a:r>
              <a:rPr lang="ru-RU" sz="17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(приказ </a:t>
            </a:r>
            <a:r>
              <a:rPr lang="ru-RU" sz="17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7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РФ от 05.08.2014 № 923 «О внесении изменений в Порядок проведения ГИА по образовательным программам среднего образования, утверждённый приказом </a:t>
            </a:r>
            <a:r>
              <a:rPr lang="ru-RU" sz="17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7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РФ от 26.12.2013 № 1400 »)</a:t>
            </a:r>
            <a:endParaRPr lang="ru-RU" sz="17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09600" y="1447800"/>
            <a:ext cx="3381375" cy="3124200"/>
            <a:chOff x="672" y="1344"/>
            <a:chExt cx="2130" cy="1968"/>
          </a:xfrm>
        </p:grpSpPr>
        <p:sp>
          <p:nvSpPr>
            <p:cNvPr id="20" name="AutoShape 3"/>
            <p:cNvSpPr>
              <a:spLocks noChangeArrowheads="1"/>
            </p:cNvSpPr>
            <p:nvPr/>
          </p:nvSpPr>
          <p:spPr bwMode="gray">
            <a:xfrm>
              <a:off x="672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CCECFF"/>
                </a:gs>
                <a:gs pos="100000">
                  <a:srgbClr val="CCECFF">
                    <a:gamma/>
                    <a:tint val="0"/>
                    <a:invGamma/>
                  </a:srgbClr>
                </a:gs>
              </a:gsLst>
              <a:lin ang="18900000" scaled="1"/>
            </a:gradFill>
            <a:ln w="50800">
              <a:solidFill>
                <a:srgbClr val="7099E2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2304" y="1344"/>
              <a:ext cx="498" cy="1245"/>
              <a:chOff x="2304" y="1344"/>
              <a:chExt cx="498" cy="1245"/>
            </a:xfrm>
          </p:grpSpPr>
          <p:sp>
            <p:nvSpPr>
              <p:cNvPr id="22" name="Freeform 5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/>
                <a:ahLst/>
                <a:cxnLst>
                  <a:cxn ang="0">
                    <a:pos x="133" y="0"/>
                  </a:cxn>
                  <a:cxn ang="0">
                    <a:pos x="161" y="3"/>
                  </a:cxn>
                  <a:cxn ang="0">
                    <a:pos x="186" y="12"/>
                  </a:cxn>
                  <a:cxn ang="0">
                    <a:pos x="209" y="25"/>
                  </a:cxn>
                  <a:cxn ang="0">
                    <a:pos x="228" y="42"/>
                  </a:cxn>
                  <a:cxn ang="0">
                    <a:pos x="245" y="64"/>
                  </a:cxn>
                  <a:cxn ang="0">
                    <a:pos x="257" y="88"/>
                  </a:cxn>
                  <a:cxn ang="0">
                    <a:pos x="265" y="116"/>
                  </a:cxn>
                  <a:cxn ang="0">
                    <a:pos x="267" y="146"/>
                  </a:cxn>
                  <a:cxn ang="0">
                    <a:pos x="265" y="175"/>
                  </a:cxn>
                  <a:cxn ang="0">
                    <a:pos x="257" y="203"/>
                  </a:cxn>
                  <a:cxn ang="0">
                    <a:pos x="245" y="227"/>
                  </a:cxn>
                  <a:cxn ang="0">
                    <a:pos x="228" y="249"/>
                  </a:cxn>
                  <a:cxn ang="0">
                    <a:pos x="209" y="267"/>
                  </a:cxn>
                  <a:cxn ang="0">
                    <a:pos x="186" y="281"/>
                  </a:cxn>
                  <a:cxn ang="0">
                    <a:pos x="161" y="289"/>
                  </a:cxn>
                  <a:cxn ang="0">
                    <a:pos x="133" y="292"/>
                  </a:cxn>
                  <a:cxn ang="0">
                    <a:pos x="103" y="288"/>
                  </a:cxn>
                  <a:cxn ang="0">
                    <a:pos x="75" y="277"/>
                  </a:cxn>
                  <a:cxn ang="0">
                    <a:pos x="51" y="260"/>
                  </a:cxn>
                  <a:cxn ang="0">
                    <a:pos x="29" y="237"/>
                  </a:cxn>
                  <a:cxn ang="0">
                    <a:pos x="13" y="210"/>
                  </a:cxn>
                  <a:cxn ang="0">
                    <a:pos x="4" y="178"/>
                  </a:cxn>
                  <a:cxn ang="0">
                    <a:pos x="0" y="146"/>
                  </a:cxn>
                  <a:cxn ang="0">
                    <a:pos x="4" y="113"/>
                  </a:cxn>
                  <a:cxn ang="0">
                    <a:pos x="13" y="81"/>
                  </a:cxn>
                  <a:cxn ang="0">
                    <a:pos x="29" y="54"/>
                  </a:cxn>
                  <a:cxn ang="0">
                    <a:pos x="51" y="32"/>
                  </a:cxn>
                  <a:cxn ang="0">
                    <a:pos x="75" y="14"/>
                  </a:cxn>
                  <a:cxn ang="0">
                    <a:pos x="103" y="3"/>
                  </a:cxn>
                  <a:cxn ang="0">
                    <a:pos x="133" y="0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7099E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6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/>
                <a:ahLst/>
                <a:cxnLst>
                  <a:cxn ang="0">
                    <a:pos x="72" y="5"/>
                  </a:cxn>
                  <a:cxn ang="0">
                    <a:pos x="30" y="32"/>
                  </a:cxn>
                  <a:cxn ang="0">
                    <a:pos x="4" y="75"/>
                  </a:cxn>
                  <a:cxn ang="0">
                    <a:pos x="0" y="509"/>
                  </a:cxn>
                  <a:cxn ang="0">
                    <a:pos x="1" y="516"/>
                  </a:cxn>
                  <a:cxn ang="0">
                    <a:pos x="9" y="533"/>
                  </a:cxn>
                  <a:cxn ang="0">
                    <a:pos x="26" y="550"/>
                  </a:cxn>
                  <a:cxn ang="0">
                    <a:pos x="56" y="557"/>
                  </a:cxn>
                  <a:cxn ang="0">
                    <a:pos x="84" y="551"/>
                  </a:cxn>
                  <a:cxn ang="0">
                    <a:pos x="100" y="534"/>
                  </a:cxn>
                  <a:cxn ang="0">
                    <a:pos x="106" y="516"/>
                  </a:cxn>
                  <a:cxn ang="0">
                    <a:pos x="108" y="503"/>
                  </a:cxn>
                  <a:cxn ang="0">
                    <a:pos x="108" y="166"/>
                  </a:cxn>
                  <a:cxn ang="0">
                    <a:pos x="135" y="1066"/>
                  </a:cxn>
                  <a:cxn ang="0">
                    <a:pos x="138" y="1073"/>
                  </a:cxn>
                  <a:cxn ang="0">
                    <a:pos x="151" y="1089"/>
                  </a:cxn>
                  <a:cxn ang="0">
                    <a:pos x="174" y="1105"/>
                  </a:cxn>
                  <a:cxn ang="0">
                    <a:pos x="199" y="1111"/>
                  </a:cxn>
                  <a:cxn ang="0">
                    <a:pos x="227" y="1110"/>
                  </a:cxn>
                  <a:cxn ang="0">
                    <a:pos x="255" y="1097"/>
                  </a:cxn>
                  <a:cxn ang="0">
                    <a:pos x="272" y="1080"/>
                  </a:cxn>
                  <a:cxn ang="0">
                    <a:pos x="278" y="1068"/>
                  </a:cxn>
                  <a:cxn ang="0">
                    <a:pos x="279" y="499"/>
                  </a:cxn>
                  <a:cxn ang="0">
                    <a:pos x="302" y="503"/>
                  </a:cxn>
                  <a:cxn ang="0">
                    <a:pos x="302" y="534"/>
                  </a:cxn>
                  <a:cxn ang="0">
                    <a:pos x="304" y="590"/>
                  </a:cxn>
                  <a:cxn ang="0">
                    <a:pos x="304" y="664"/>
                  </a:cxn>
                  <a:cxn ang="0">
                    <a:pos x="304" y="750"/>
                  </a:cxn>
                  <a:cxn ang="0">
                    <a:pos x="304" y="838"/>
                  </a:cxn>
                  <a:cxn ang="0">
                    <a:pos x="305" y="926"/>
                  </a:cxn>
                  <a:cxn ang="0">
                    <a:pos x="305" y="1004"/>
                  </a:cxn>
                  <a:cxn ang="0">
                    <a:pos x="305" y="1066"/>
                  </a:cxn>
                  <a:cxn ang="0">
                    <a:pos x="306" y="1073"/>
                  </a:cxn>
                  <a:cxn ang="0">
                    <a:pos x="315" y="1088"/>
                  </a:cxn>
                  <a:cxn ang="0">
                    <a:pos x="335" y="1103"/>
                  </a:cxn>
                  <a:cxn ang="0">
                    <a:pos x="372" y="1111"/>
                  </a:cxn>
                  <a:cxn ang="0">
                    <a:pos x="408" y="1103"/>
                  </a:cxn>
                  <a:cxn ang="0">
                    <a:pos x="429" y="1089"/>
                  </a:cxn>
                  <a:cxn ang="0">
                    <a:pos x="437" y="1073"/>
                  </a:cxn>
                  <a:cxn ang="0">
                    <a:pos x="438" y="1067"/>
                  </a:cxn>
                  <a:cxn ang="0">
                    <a:pos x="466" y="166"/>
                  </a:cxn>
                  <a:cxn ang="0">
                    <a:pos x="468" y="503"/>
                  </a:cxn>
                  <a:cxn ang="0">
                    <a:pos x="472" y="517"/>
                  </a:cxn>
                  <a:cxn ang="0">
                    <a:pos x="483" y="537"/>
                  </a:cxn>
                  <a:cxn ang="0">
                    <a:pos x="505" y="551"/>
                  </a:cxn>
                  <a:cxn ang="0">
                    <a:pos x="536" y="551"/>
                  </a:cxn>
                  <a:cxn ang="0">
                    <a:pos x="557" y="537"/>
                  </a:cxn>
                  <a:cxn ang="0">
                    <a:pos x="570" y="517"/>
                  </a:cxn>
                  <a:cxn ang="0">
                    <a:pos x="573" y="508"/>
                  </a:cxn>
                  <a:cxn ang="0">
                    <a:pos x="572" y="68"/>
                  </a:cxn>
                  <a:cxn ang="0">
                    <a:pos x="546" y="28"/>
                  </a:cxn>
                  <a:cxn ang="0">
                    <a:pos x="506" y="4"/>
                  </a:cxn>
                  <a:cxn ang="0">
                    <a:pos x="94" y="0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099E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4" name="Text Box 8"/>
          <p:cNvSpPr txBox="1">
            <a:spLocks noChangeArrowheads="1"/>
          </p:cNvSpPr>
          <p:nvPr/>
        </p:nvSpPr>
        <p:spPr bwMode="gray">
          <a:xfrm>
            <a:off x="685800" y="2362200"/>
            <a:ext cx="3048000" cy="1877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ЕГЭ</a:t>
            </a:r>
            <a:endParaRPr lang="ru-RU" sz="3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выпускники ОУ текущего года;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выпускники прошлых лет, не получившие аттестат. </a:t>
            </a:r>
          </a:p>
          <a:p>
            <a:pPr algn="l">
              <a:buFont typeface="Wingdings" pitchFamily="2" charset="2"/>
              <a:buChar char="ü"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5" name="Picture 42" descr="B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0020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304800"/>
            <a:ext cx="5697842" cy="707886"/>
          </a:xfrm>
          <a:prstGeom prst="rect">
            <a:avLst/>
          </a:prstGeom>
          <a:noFill/>
          <a:effectLst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4000" b="1" dirty="0">
                <a:ln w="11430"/>
                <a:solidFill>
                  <a:srgbClr val="F79646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</a:rPr>
              <a:t>Нарушения и санкции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71600" y="1219200"/>
            <a:ext cx="6858000" cy="480060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ЗАПРЕТ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ru-RU" sz="2000" b="1" dirty="0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  </a:t>
            </a:r>
            <a:r>
              <a:rPr lang="ru-RU" sz="2000" b="1" u="sng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 наличие</a:t>
            </a:r>
            <a:r>
              <a:rPr lang="ru-RU" sz="2000" b="1" dirty="0" smtClean="0">
                <a:solidFill>
                  <a:srgbClr val="2E319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средств связи, электронно-вычислительной </a:t>
            </a:r>
            <a:r>
              <a:rPr lang="ru-RU" sz="2000" b="1" dirty="0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     техники</a:t>
            </a:r>
            <a:r>
              <a:rPr lang="ru-RU" sz="2000" b="1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, фото, аудио и видеоаппаратуры, справочных материалов, письменных заметок и иных средств хранения и передачи </a:t>
            </a:r>
            <a:r>
              <a:rPr lang="ru-RU" sz="2000" b="1" dirty="0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информации;</a:t>
            </a:r>
          </a:p>
          <a:p>
            <a:pPr algn="just">
              <a:lnSpc>
                <a:spcPct val="120000"/>
              </a:lnSpc>
            </a:pPr>
            <a:endParaRPr lang="ru-RU" sz="2000" b="1" dirty="0">
              <a:solidFill>
                <a:srgbClr val="2E319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itchFamily="18" charset="0"/>
            </a:endParaRP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ru-RU" sz="2000" b="1" dirty="0" smtClean="0">
                <a:solidFill>
                  <a:srgbClr val="2E319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    </a:t>
            </a:r>
            <a:r>
              <a:rPr lang="ru-RU" sz="2000" b="1" u="sng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вынос</a:t>
            </a:r>
            <a:r>
              <a:rPr lang="ru-RU" sz="2000" b="1" dirty="0" smtClean="0">
                <a:solidFill>
                  <a:srgbClr val="2E319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из аудиторий и ППЭ экзаменационных материалов на бумажном или электронном носителях, их </a:t>
            </a:r>
            <a:r>
              <a:rPr lang="ru-RU" sz="2000" b="1" dirty="0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фотографирование;</a:t>
            </a:r>
          </a:p>
          <a:p>
            <a:pPr algn="just">
              <a:lnSpc>
                <a:spcPct val="120000"/>
              </a:lnSpc>
            </a:pPr>
            <a:endParaRPr lang="ru-RU" sz="2000" b="1" dirty="0">
              <a:solidFill>
                <a:srgbClr val="2E319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000" b="1" dirty="0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itchFamily="18" charset="0"/>
              </a:rPr>
              <a:t> </a:t>
            </a:r>
            <a:endParaRPr lang="ru-RU" sz="2000" b="1" dirty="0">
              <a:solidFill>
                <a:prstClr val="black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itchFamily="18" charset="0"/>
            </a:endParaRPr>
          </a:p>
          <a:p>
            <a:pPr algn="ctr"/>
            <a:endParaRPr lang="ru-RU" sz="1600" b="1" dirty="0">
              <a:solidFill>
                <a:srgbClr val="37609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ru-RU" sz="1200" dirty="0">
              <a:solidFill>
                <a:srgbClr val="37609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1B076-9D6D-4066-8F36-1D43D0FA42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Monitoring3\Рабочий стол\КАРТИНКИ\Школа\ЕГЭ\797757_html_56c0520c.pn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0" y="0"/>
            <a:ext cx="2163736" cy="128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29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76200"/>
            <a:ext cx="6934200" cy="760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255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ocmko.ru/images/stories/in_img_20111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324600" cy="764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3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 бланка 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ответов №1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   </a:t>
            </a:r>
            <a:r>
              <a:rPr lang="ru-RU" sz="2800" dirty="0" smtClean="0"/>
              <a:t>В целях совершенствования процедуры ГИА Федеральной службой по надзору в сфере образования и науки (</a:t>
            </a:r>
            <a:r>
              <a:rPr lang="ru-RU" sz="2800" dirty="0" err="1" smtClean="0"/>
              <a:t>Рособрнадзор</a:t>
            </a:r>
            <a:r>
              <a:rPr lang="ru-RU" sz="2800" dirty="0" smtClean="0"/>
              <a:t>) внесены изменения в структуру контрольных измерительных материалов и бланк ответов №1.</a:t>
            </a:r>
          </a:p>
          <a:p>
            <a:pPr marL="0" indent="0">
              <a:buNone/>
            </a:pPr>
            <a:r>
              <a:rPr lang="en-US" sz="2800" dirty="0" smtClean="0"/>
              <a:t>  </a:t>
            </a:r>
            <a:r>
              <a:rPr lang="ru-RU" sz="2800" dirty="0" smtClean="0"/>
              <a:t>С демонстрационной версией КИМ</a:t>
            </a:r>
            <a:r>
              <a:rPr lang="en-US" sz="2800" dirty="0" smtClean="0"/>
              <a:t> </a:t>
            </a:r>
            <a:r>
              <a:rPr lang="ru-RU" sz="2800" dirty="0" smtClean="0"/>
              <a:t>2015 года можно ознакомиться на сайте ФГБНУ «Федеральный институт педагогических измерений» </a:t>
            </a:r>
            <a:r>
              <a:rPr lang="en-US" sz="2800" b="1" dirty="0" err="1" smtClean="0"/>
              <a:t>htpp</a:t>
            </a:r>
            <a:r>
              <a:rPr lang="ru-RU" sz="2800" b="1" dirty="0" smtClean="0"/>
              <a:t>://</a:t>
            </a:r>
            <a:r>
              <a:rPr lang="en-US" sz="2800" b="1" dirty="0" smtClean="0"/>
              <a:t> fipi.ru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14987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 бланка ответов №1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476999" cy="564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242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1331913" y="179388"/>
            <a:ext cx="7313612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800" b="1" i="1" smtClean="0">
                <a:solidFill>
                  <a:srgbClr val="0033CC"/>
                </a:solidFill>
              </a:rPr>
              <a:t>Участники ЕГЭ должны знать:</a:t>
            </a:r>
          </a:p>
        </p:txBody>
      </p:sp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971550" y="900113"/>
            <a:ext cx="7920038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449263" eaLnBrk="1" fontAlgn="base" hangingPunct="1">
              <a:spcBef>
                <a:spcPts val="1500"/>
              </a:spcBef>
              <a:spcAft>
                <a:spcPct val="0"/>
              </a:spcAft>
              <a:buClr>
                <a:srgbClr val="000074"/>
              </a:buClr>
              <a:buSzPct val="100000"/>
              <a:buFont typeface="Times New Roman" pitchFamily="18" charset="0"/>
              <a:buChar char="•"/>
            </a:pPr>
            <a:r>
              <a:rPr lang="ru-RU" altLang="ru-RU" sz="2400" b="1" i="1" smtClean="0">
                <a:solidFill>
                  <a:srgbClr val="000074"/>
                </a:solidFill>
              </a:rPr>
              <a:t>Все бланки ЕГЭ заполняются </a:t>
            </a:r>
            <a:r>
              <a:rPr lang="ru-RU" altLang="ru-RU" sz="2800" b="1" i="1" smtClean="0">
                <a:solidFill>
                  <a:srgbClr val="000000"/>
                </a:solidFill>
              </a:rPr>
              <a:t>яркими черными чернилами.</a:t>
            </a:r>
            <a:r>
              <a:rPr lang="ru-RU" altLang="ru-RU" sz="2400" b="1" i="1" smtClean="0">
                <a:solidFill>
                  <a:srgbClr val="000000"/>
                </a:solidFill>
              </a:rPr>
              <a:t> </a:t>
            </a:r>
            <a:r>
              <a:rPr lang="ru-RU" altLang="ru-RU" sz="2400" b="1" i="1" smtClean="0">
                <a:solidFill>
                  <a:srgbClr val="000074"/>
                </a:solidFill>
              </a:rPr>
              <a:t>Допускается использование гелевой, капиллярной или перьевой ручек</a:t>
            </a:r>
          </a:p>
          <a:p>
            <a:pPr defTabSz="449263" eaLnBrk="1" fontAlgn="base" hangingPunct="1">
              <a:spcBef>
                <a:spcPts val="1500"/>
              </a:spcBef>
              <a:spcAft>
                <a:spcPct val="0"/>
              </a:spcAft>
              <a:buClr>
                <a:srgbClr val="000074"/>
              </a:buClr>
              <a:buSzPct val="100000"/>
              <a:buFont typeface="Times New Roman" pitchFamily="18" charset="0"/>
              <a:buChar char="•"/>
            </a:pPr>
            <a:r>
              <a:rPr lang="ru-RU" altLang="ru-RU" sz="2400" b="1" i="1" smtClean="0">
                <a:solidFill>
                  <a:srgbClr val="000074"/>
                </a:solidFill>
              </a:rPr>
              <a:t>При заполнении бланков и при работе с черновиками не используется карандаш!!!</a:t>
            </a:r>
          </a:p>
          <a:p>
            <a:pPr defTabSz="449263" eaLnBrk="1" fontAlgn="base" hangingPunct="1">
              <a:spcBef>
                <a:spcPts val="1500"/>
              </a:spcBef>
              <a:spcAft>
                <a:spcPct val="0"/>
              </a:spcAft>
              <a:buClr>
                <a:srgbClr val="000074"/>
              </a:buClr>
              <a:buSzPct val="100000"/>
              <a:buFont typeface="Times New Roman" pitchFamily="18" charset="0"/>
              <a:buChar char="•"/>
            </a:pPr>
            <a:r>
              <a:rPr lang="ru-RU" altLang="ru-RU" sz="2400" b="1" i="1" smtClean="0">
                <a:solidFill>
                  <a:srgbClr val="000074"/>
                </a:solidFill>
              </a:rPr>
              <a:t> При заполнении бланков необходимо следовать требованиям инструкции в КИМах и на бланках!</a:t>
            </a:r>
          </a:p>
          <a:p>
            <a:pPr defTabSz="449263" eaLnBrk="1" fontAlgn="base" hangingPunct="1">
              <a:spcBef>
                <a:spcPts val="1500"/>
              </a:spcBef>
              <a:spcAft>
                <a:spcPct val="0"/>
              </a:spcAft>
              <a:buClr>
                <a:srgbClr val="000074"/>
              </a:buClr>
              <a:buSzPct val="100000"/>
              <a:buFont typeface="Times New Roman" pitchFamily="18" charset="0"/>
              <a:buChar char="•"/>
            </a:pPr>
            <a:r>
              <a:rPr lang="ru-RU" altLang="ru-RU" sz="2400" b="1" i="1" smtClean="0">
                <a:solidFill>
                  <a:srgbClr val="000074"/>
                </a:solidFill>
              </a:rPr>
              <a:t> Не заполняются поля «Для служебных отметок» и «Резерв» без указаний организатора</a:t>
            </a:r>
          </a:p>
          <a:p>
            <a:pPr defTabSz="449263" eaLnBrk="1" fontAlgn="base" hangingPunct="1">
              <a:spcBef>
                <a:spcPts val="1500"/>
              </a:spcBef>
              <a:spcAft>
                <a:spcPct val="0"/>
              </a:spcAft>
            </a:pPr>
            <a:endParaRPr lang="ru-RU" altLang="ru-RU" sz="2400" b="1" i="1" smtClean="0">
              <a:solidFill>
                <a:srgbClr val="000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17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85"/>
            <a:ext cx="8534400" cy="73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013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порядке проведения ГИА публикуется следующая информация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/>
              </a:rPr>
              <a:t>о </a:t>
            </a:r>
            <a:r>
              <a:rPr lang="ru-RU" dirty="0">
                <a:latin typeface="Times New Roman"/>
              </a:rPr>
              <a:t>сроках проведения ГИА - не позднее чем за два месяца до начала экзаменов;</a:t>
            </a:r>
          </a:p>
          <a:p>
            <a:r>
              <a:rPr lang="ru-RU" dirty="0">
                <a:latin typeface="Times New Roman"/>
              </a:rPr>
              <a:t>о сроках, местах и порядке подачи и рассмотрения апелляций - не позднее чем за месяц </a:t>
            </a:r>
            <a:r>
              <a:rPr lang="ru-RU" dirty="0" smtClean="0">
                <a:latin typeface="Times New Roman"/>
              </a:rPr>
              <a:t>до начала </a:t>
            </a:r>
            <a:r>
              <a:rPr lang="ru-RU" dirty="0">
                <a:latin typeface="Times New Roman"/>
              </a:rPr>
              <a:t>экзаменов;</a:t>
            </a:r>
          </a:p>
          <a:p>
            <a:r>
              <a:rPr lang="ru-RU" dirty="0">
                <a:latin typeface="Times New Roman"/>
              </a:rPr>
              <a:t>о сроках, местах и порядке информирования о результатах ГИА - не позднее чем за месяц </a:t>
            </a:r>
            <a:r>
              <a:rPr lang="ru-RU" dirty="0" smtClean="0">
                <a:latin typeface="Times New Roman"/>
              </a:rPr>
              <a:t>до начала </a:t>
            </a:r>
            <a:r>
              <a:rPr lang="ru-RU" dirty="0">
                <a:latin typeface="Times New Roman"/>
              </a:rPr>
              <a:t>экзаменов</a:t>
            </a:r>
            <a:r>
              <a:rPr lang="ru-RU" dirty="0" smtClean="0">
                <a:latin typeface="Times New Roman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68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380999"/>
            <a:ext cx="8534400" cy="829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042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AutoShape 2"/>
          <p:cNvSpPr>
            <a:spLocks noChangeArrowheads="1"/>
          </p:cNvSpPr>
          <p:nvPr/>
        </p:nvSpPr>
        <p:spPr bwMode="gray">
          <a:xfrm>
            <a:off x="381000" y="1524000"/>
            <a:ext cx="8610600" cy="4572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600200"/>
            <a:ext cx="333375" cy="304800"/>
            <a:chOff x="2078" y="1680"/>
            <a:chExt cx="1615" cy="1615"/>
          </a:xfrm>
        </p:grpSpPr>
        <p:sp>
          <p:nvSpPr>
            <p:cNvPr id="328708" name="Oval 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09" name="Oval 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10" name="Oval 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11" name="Oval 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12" name="Oval 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13" name="Oval 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43" name="AutoShape 2"/>
          <p:cNvSpPr>
            <a:spLocks noChangeArrowheads="1"/>
          </p:cNvSpPr>
          <p:nvPr/>
        </p:nvSpPr>
        <p:spPr bwMode="gray">
          <a:xfrm>
            <a:off x="381000" y="2209800"/>
            <a:ext cx="8610600" cy="4572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28600" y="2286000"/>
            <a:ext cx="333375" cy="304800"/>
            <a:chOff x="2078" y="1680"/>
            <a:chExt cx="1615" cy="1615"/>
          </a:xfrm>
        </p:grpSpPr>
        <p:sp>
          <p:nvSpPr>
            <p:cNvPr id="328716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17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18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19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20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21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44" name="AutoShape 2"/>
          <p:cNvSpPr>
            <a:spLocks noChangeArrowheads="1"/>
          </p:cNvSpPr>
          <p:nvPr/>
        </p:nvSpPr>
        <p:spPr bwMode="gray">
          <a:xfrm>
            <a:off x="381000" y="2895600"/>
            <a:ext cx="8610600" cy="4572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28600" y="2971800"/>
            <a:ext cx="333375" cy="304800"/>
            <a:chOff x="2078" y="1680"/>
            <a:chExt cx="1615" cy="1615"/>
          </a:xfrm>
        </p:grpSpPr>
        <p:sp>
          <p:nvSpPr>
            <p:cNvPr id="328724" name="Oval 2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25" name="Oval 2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26" name="Oval 2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27" name="Oval 2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28" name="Oval 2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29" name="Oval 2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45" name="AutoShape 2"/>
          <p:cNvSpPr>
            <a:spLocks noChangeArrowheads="1"/>
          </p:cNvSpPr>
          <p:nvPr/>
        </p:nvSpPr>
        <p:spPr bwMode="gray">
          <a:xfrm>
            <a:off x="381000" y="3581400"/>
            <a:ext cx="8610600" cy="4572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228600" y="3657600"/>
            <a:ext cx="333375" cy="304800"/>
            <a:chOff x="2078" y="1680"/>
            <a:chExt cx="1615" cy="1615"/>
          </a:xfrm>
        </p:grpSpPr>
        <p:sp>
          <p:nvSpPr>
            <p:cNvPr id="328732" name="Oval 2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33" name="Oval 2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34" name="Oval 3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35" name="Oval 3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36" name="Oval 3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37" name="Oval 3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46" name="AutoShape 2"/>
          <p:cNvSpPr>
            <a:spLocks noChangeArrowheads="1"/>
          </p:cNvSpPr>
          <p:nvPr/>
        </p:nvSpPr>
        <p:spPr bwMode="gray">
          <a:xfrm>
            <a:off x="381000" y="4267200"/>
            <a:ext cx="8610600" cy="4572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28600" y="4419600"/>
            <a:ext cx="333375" cy="304800"/>
            <a:chOff x="2078" y="1680"/>
            <a:chExt cx="1615" cy="1615"/>
          </a:xfrm>
        </p:grpSpPr>
        <p:sp>
          <p:nvSpPr>
            <p:cNvPr id="328740" name="Oval 3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41" name="Oval 3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42" name="Oval 3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43" name="Oval 3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44" name="Oval 4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745" name="Oval 4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609600" y="1524000"/>
            <a:ext cx="81534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Итоговое сочинение (изложение)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–  условие допуска к ГИА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9600" y="2209800"/>
            <a:ext cx="78486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ЕГЭ по математике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базовый и профильный уровни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09600" y="28956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ЕГЭ по ин. языку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вводится раздел «Говорение» (по желанию)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3" name="Group 3"/>
          <p:cNvGrpSpPr>
            <a:grpSpLocks/>
          </p:cNvGrpSpPr>
          <p:nvPr/>
        </p:nvGrpSpPr>
        <p:grpSpPr bwMode="auto">
          <a:xfrm>
            <a:off x="228600" y="5181600"/>
            <a:ext cx="333375" cy="304800"/>
            <a:chOff x="2078" y="1680"/>
            <a:chExt cx="1615" cy="1615"/>
          </a:xfrm>
        </p:grpSpPr>
        <p:sp>
          <p:nvSpPr>
            <p:cNvPr id="54" name="Oval 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5" name="Oval 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6" name="Oval 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7" name="Oval 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8" name="Oval 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9" name="Oval 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228600" y="6019800"/>
            <a:ext cx="333375" cy="304800"/>
            <a:chOff x="2078" y="1680"/>
            <a:chExt cx="1615" cy="1615"/>
          </a:xfrm>
        </p:grpSpPr>
        <p:sp>
          <p:nvSpPr>
            <p:cNvPr id="61" name="Oval 2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2" name="Oval 2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3" name="Oval 2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4" name="Oval 2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5" name="Oval 2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6" name="Oval 2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533400" y="35814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Две волны ЕГЭ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апрель и май-июнь (сдавать можно в любую волну)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33400" y="51054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Пересдача ЕГЭ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неудовлетворительный результат по любому предмету</a:t>
            </a:r>
          </a:p>
          <a:p>
            <a:pPr eaLnBrk="0" hangingPunct="0"/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можно пересдать на любом этапе ЕГЭ не более 1 раза 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33400" y="42672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Досрочная сдача ЕГЭ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можно сдать госэкзамен по предметам, которые</a:t>
            </a:r>
          </a:p>
          <a:p>
            <a:pPr eaLnBrk="0" hangingPunct="0"/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заканчивают изучать до 11 класса (география)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09600" y="59436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ЕГЭ круглый год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сдача ЕГЭ круглогодично в независимых центрах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" name="Picture 42" descr="B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0020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Изменения в Порядке проведения ГИА в 2015 году</a:t>
            </a:r>
            <a:endParaRPr lang="ru-RU" sz="40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5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AutoShape 2"/>
          <p:cNvSpPr>
            <a:spLocks noChangeArrowheads="1"/>
          </p:cNvSpPr>
          <p:nvPr/>
        </p:nvSpPr>
        <p:spPr bwMode="gray">
          <a:xfrm>
            <a:off x="381000" y="1524000"/>
            <a:ext cx="8610600" cy="4572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600200"/>
            <a:ext cx="333375" cy="304800"/>
            <a:chOff x="2078" y="1680"/>
            <a:chExt cx="1615" cy="1615"/>
          </a:xfrm>
        </p:grpSpPr>
        <p:sp>
          <p:nvSpPr>
            <p:cNvPr id="328708" name="Oval 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709" name="Oval 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710" name="Oval 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28711" name="Oval 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28712" name="Oval 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28713" name="Oval 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43" name="AutoShape 2"/>
          <p:cNvSpPr>
            <a:spLocks noChangeArrowheads="1"/>
          </p:cNvSpPr>
          <p:nvPr/>
        </p:nvSpPr>
        <p:spPr bwMode="gray">
          <a:xfrm>
            <a:off x="381000" y="2209800"/>
            <a:ext cx="8610600" cy="4572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28600" y="2286000"/>
            <a:ext cx="333375" cy="304800"/>
            <a:chOff x="2078" y="1680"/>
            <a:chExt cx="1615" cy="1615"/>
          </a:xfrm>
        </p:grpSpPr>
        <p:sp>
          <p:nvSpPr>
            <p:cNvPr id="328716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717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718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28719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28720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28721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44" name="AutoShape 2"/>
          <p:cNvSpPr>
            <a:spLocks noChangeArrowheads="1"/>
          </p:cNvSpPr>
          <p:nvPr/>
        </p:nvSpPr>
        <p:spPr bwMode="gray">
          <a:xfrm>
            <a:off x="381000" y="2895600"/>
            <a:ext cx="8610600" cy="4572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28600" y="2971800"/>
            <a:ext cx="333375" cy="304800"/>
            <a:chOff x="2078" y="1680"/>
            <a:chExt cx="1615" cy="1615"/>
          </a:xfrm>
        </p:grpSpPr>
        <p:sp>
          <p:nvSpPr>
            <p:cNvPr id="328724" name="Oval 2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725" name="Oval 2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726" name="Oval 2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28727" name="Oval 2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28728" name="Oval 2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28729" name="Oval 2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45" name="AutoShape 2"/>
          <p:cNvSpPr>
            <a:spLocks noChangeArrowheads="1"/>
          </p:cNvSpPr>
          <p:nvPr/>
        </p:nvSpPr>
        <p:spPr bwMode="gray">
          <a:xfrm>
            <a:off x="381000" y="3581400"/>
            <a:ext cx="8610600" cy="4572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228600" y="3657600"/>
            <a:ext cx="333375" cy="304800"/>
            <a:chOff x="2078" y="1680"/>
            <a:chExt cx="1615" cy="1615"/>
          </a:xfrm>
        </p:grpSpPr>
        <p:sp>
          <p:nvSpPr>
            <p:cNvPr id="328732" name="Oval 2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733" name="Oval 2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734" name="Oval 3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28735" name="Oval 3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28736" name="Oval 3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28737" name="Oval 3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46" name="AutoShape 2"/>
          <p:cNvSpPr>
            <a:spLocks noChangeArrowheads="1"/>
          </p:cNvSpPr>
          <p:nvPr/>
        </p:nvSpPr>
        <p:spPr bwMode="gray">
          <a:xfrm>
            <a:off x="381000" y="4267200"/>
            <a:ext cx="8610600" cy="4572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28600" y="4419600"/>
            <a:ext cx="333375" cy="304800"/>
            <a:chOff x="2078" y="1680"/>
            <a:chExt cx="1615" cy="1615"/>
          </a:xfrm>
        </p:grpSpPr>
        <p:sp>
          <p:nvSpPr>
            <p:cNvPr id="328740" name="Oval 3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741" name="Oval 3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742" name="Oval 3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28743" name="Oval 3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28744" name="Oval 4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28745" name="Oval 4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609600" y="1524000"/>
            <a:ext cx="81534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Итоговое сочинение (изложение)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–  условие допуска к ГИА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9600" y="2209800"/>
            <a:ext cx="78486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ЕГЭ по математике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базовый и профильный уровни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09600" y="28956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ЕГЭ по ин. языку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вводится раздел «Говорение» (по желанию)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3" name="Group 3"/>
          <p:cNvGrpSpPr>
            <a:grpSpLocks/>
          </p:cNvGrpSpPr>
          <p:nvPr/>
        </p:nvGrpSpPr>
        <p:grpSpPr bwMode="auto">
          <a:xfrm>
            <a:off x="228600" y="5181600"/>
            <a:ext cx="333375" cy="304800"/>
            <a:chOff x="2078" y="1680"/>
            <a:chExt cx="1615" cy="1615"/>
          </a:xfrm>
        </p:grpSpPr>
        <p:sp>
          <p:nvSpPr>
            <p:cNvPr id="54" name="Oval 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Oval 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Oval 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57" name="Oval 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58" name="Oval 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59" name="Oval 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228600" y="6019800"/>
            <a:ext cx="333375" cy="304800"/>
            <a:chOff x="2078" y="1680"/>
            <a:chExt cx="1615" cy="1615"/>
          </a:xfrm>
        </p:grpSpPr>
        <p:sp>
          <p:nvSpPr>
            <p:cNvPr id="61" name="Oval 2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Oval 2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" name="Oval 2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4" name="Oval 2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5" name="Oval 2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6" name="Oval 2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533400" y="35814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Две волны ЕГЭ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апрель и май-июнь (сдавать можно в любую волну)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33400" y="51054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Пересдача ЕГЭ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неудовлетворительный результат по любому предмету</a:t>
            </a:r>
          </a:p>
          <a:p>
            <a:pPr eaLnBrk="0" hangingPunct="0"/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можно пересдать на любом этапе ЕГЭ не более 1 раза 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33400" y="42672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Досрочная сдача ЕГЭ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можно сдать госэкзамен по предметам, которые</a:t>
            </a:r>
          </a:p>
          <a:p>
            <a:pPr eaLnBrk="0" hangingPunct="0"/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заканчивают изучать до 11 класса (география)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09600" y="59436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ЕГЭ круглый год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сдача ЕГЭ круглогодично в независимых центрах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" name="Picture 42" descr="B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0020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Изменения в Порядке проведения ГИА в 2015 году</a:t>
            </a:r>
            <a:endParaRPr lang="ru-RU" sz="40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476375" y="474663"/>
            <a:ext cx="6897688" cy="1019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400">
                <a:solidFill>
                  <a:srgbClr val="000000"/>
                </a:solidFill>
              </a:rPr>
              <a:t/>
            </a:r>
            <a:br>
              <a:rPr lang="ru-RU" sz="4400">
                <a:solidFill>
                  <a:srgbClr val="000000"/>
                </a:solidFill>
              </a:rPr>
            </a:br>
            <a:endParaRPr lang="ru-RU" sz="4400">
              <a:solidFill>
                <a:srgbClr val="000000"/>
              </a:solidFill>
            </a:endParaRP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720725" y="1439863"/>
            <a:ext cx="7740650" cy="277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28600" y="2514600"/>
            <a:ext cx="8459788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609600" algn="l"/>
                <a:tab pos="1524000" algn="l"/>
                <a:tab pos="2438400" algn="l"/>
                <a:tab pos="3352800" algn="l"/>
                <a:tab pos="4267200" algn="l"/>
                <a:tab pos="5181600" algn="l"/>
                <a:tab pos="6096000" algn="l"/>
                <a:tab pos="7010400" algn="l"/>
                <a:tab pos="7924800" algn="l"/>
                <a:tab pos="8839200" algn="l"/>
                <a:tab pos="9753600" algn="l"/>
                <a:tab pos="106680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609600" algn="l"/>
                <a:tab pos="1524000" algn="l"/>
                <a:tab pos="2438400" algn="l"/>
                <a:tab pos="3352800" algn="l"/>
                <a:tab pos="4267200" algn="l"/>
                <a:tab pos="5181600" algn="l"/>
                <a:tab pos="6096000" algn="l"/>
                <a:tab pos="7010400" algn="l"/>
                <a:tab pos="7924800" algn="l"/>
                <a:tab pos="8839200" algn="l"/>
                <a:tab pos="9753600" algn="l"/>
                <a:tab pos="106680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609600" algn="l"/>
                <a:tab pos="1524000" algn="l"/>
                <a:tab pos="2438400" algn="l"/>
                <a:tab pos="3352800" algn="l"/>
                <a:tab pos="4267200" algn="l"/>
                <a:tab pos="5181600" algn="l"/>
                <a:tab pos="6096000" algn="l"/>
                <a:tab pos="7010400" algn="l"/>
                <a:tab pos="7924800" algn="l"/>
                <a:tab pos="8839200" algn="l"/>
                <a:tab pos="9753600" algn="l"/>
                <a:tab pos="106680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609600" algn="l"/>
                <a:tab pos="1524000" algn="l"/>
                <a:tab pos="2438400" algn="l"/>
                <a:tab pos="3352800" algn="l"/>
                <a:tab pos="4267200" algn="l"/>
                <a:tab pos="5181600" algn="l"/>
                <a:tab pos="6096000" algn="l"/>
                <a:tab pos="7010400" algn="l"/>
                <a:tab pos="7924800" algn="l"/>
                <a:tab pos="8839200" algn="l"/>
                <a:tab pos="9753600" algn="l"/>
                <a:tab pos="106680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609600" algn="l"/>
                <a:tab pos="1524000" algn="l"/>
                <a:tab pos="2438400" algn="l"/>
                <a:tab pos="3352800" algn="l"/>
                <a:tab pos="4267200" algn="l"/>
                <a:tab pos="5181600" algn="l"/>
                <a:tab pos="6096000" algn="l"/>
                <a:tab pos="7010400" algn="l"/>
                <a:tab pos="7924800" algn="l"/>
                <a:tab pos="8839200" algn="l"/>
                <a:tab pos="9753600" algn="l"/>
                <a:tab pos="106680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524000" algn="l"/>
                <a:tab pos="2438400" algn="l"/>
                <a:tab pos="3352800" algn="l"/>
                <a:tab pos="4267200" algn="l"/>
                <a:tab pos="5181600" algn="l"/>
                <a:tab pos="6096000" algn="l"/>
                <a:tab pos="7010400" algn="l"/>
                <a:tab pos="7924800" algn="l"/>
                <a:tab pos="8839200" algn="l"/>
                <a:tab pos="9753600" algn="l"/>
                <a:tab pos="106680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524000" algn="l"/>
                <a:tab pos="2438400" algn="l"/>
                <a:tab pos="3352800" algn="l"/>
                <a:tab pos="4267200" algn="l"/>
                <a:tab pos="5181600" algn="l"/>
                <a:tab pos="6096000" algn="l"/>
                <a:tab pos="7010400" algn="l"/>
                <a:tab pos="7924800" algn="l"/>
                <a:tab pos="8839200" algn="l"/>
                <a:tab pos="9753600" algn="l"/>
                <a:tab pos="106680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524000" algn="l"/>
                <a:tab pos="2438400" algn="l"/>
                <a:tab pos="3352800" algn="l"/>
                <a:tab pos="4267200" algn="l"/>
                <a:tab pos="5181600" algn="l"/>
                <a:tab pos="6096000" algn="l"/>
                <a:tab pos="7010400" algn="l"/>
                <a:tab pos="7924800" algn="l"/>
                <a:tab pos="8839200" algn="l"/>
                <a:tab pos="9753600" algn="l"/>
                <a:tab pos="106680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524000" algn="l"/>
                <a:tab pos="2438400" algn="l"/>
                <a:tab pos="3352800" algn="l"/>
                <a:tab pos="4267200" algn="l"/>
                <a:tab pos="5181600" algn="l"/>
                <a:tab pos="6096000" algn="l"/>
                <a:tab pos="7010400" algn="l"/>
                <a:tab pos="7924800" algn="l"/>
                <a:tab pos="8839200" algn="l"/>
                <a:tab pos="9753600" algn="l"/>
                <a:tab pos="106680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ts val="400"/>
              </a:spcBef>
              <a:defRPr/>
            </a:pPr>
            <a:r>
              <a:rPr lang="ru-RU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п. 5.3 (б)  </a:t>
            </a:r>
            <a:r>
              <a:rPr lang="ru-RU" sz="2000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Итоговые отметки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11/12 класс определяются как </a:t>
            </a:r>
            <a:r>
              <a:rPr lang="ru-RU" sz="2000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среднее арифметическое полугодовых и годовых отметок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обучающегося за каждый год обучения по образовательной программе среднего общего образования и выставляются в аттестат целыми числами в соответствии с правилами математического округления.</a:t>
            </a:r>
          </a:p>
          <a:p>
            <a:pPr marL="285750" indent="-285750">
              <a:spcBef>
                <a:spcPts val="400"/>
              </a:spcBef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п. 21 </a:t>
            </a:r>
            <a:r>
              <a:rPr lang="ru-RU" sz="2000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Аттестаты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 среднем общем образовании </a:t>
            </a:r>
            <a:r>
              <a:rPr lang="ru-RU" sz="2000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отличием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выдаются выпускникам 11 класса, завершившим обучение по образовательным программам среднего общего образования, успешно прошедшим государственную итоговую аттестацию и имеющим итоговые отметки "отлично" по всем учебным предметам учебного плана, изучавшимся на уровне среднего общего образования.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9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400"/>
              </a:spcBef>
              <a:defRPr/>
            </a:pPr>
            <a:endParaRPr lang="ru-RU" sz="1900" dirty="0" smtClean="0"/>
          </a:p>
        </p:txBody>
      </p:sp>
      <p:pic>
        <p:nvPicPr>
          <p:cNvPr id="9" name="Picture 2" descr="C:\Documents and Settings\Monitoring3\Рабочий стол\КАРТИНКИ\Школа\ЕГЭ\797757_html_56c0520c.pn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0" y="0"/>
            <a:ext cx="1673075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85800" y="152400"/>
            <a:ext cx="830580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Выставление отметок в аттестат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и выдача аттестатов в 11/12 классах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(Приказ </a:t>
            </a:r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РФ от 14 февраля 2014 г. № 115 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"Об утверждении Порядка заполнения, учета и выдачи аттестатов об основном общем и среднем общем образовании и их дубликатов ")</a:t>
            </a:r>
            <a:r>
              <a:rPr lang="ru-RU" sz="2000" dirty="0" smtClean="0">
                <a:solidFill>
                  <a:prstClr val="black"/>
                </a:solidFill>
              </a:rPr>
              <a:t/>
            </a:r>
            <a:br>
              <a:rPr lang="ru-RU" sz="2000" dirty="0" smtClean="0">
                <a:solidFill>
                  <a:prstClr val="black"/>
                </a:solidFill>
              </a:rPr>
            </a:br>
            <a:r>
              <a:rPr lang="ru-RU" sz="2000" dirty="0" smtClean="0">
                <a:solidFill>
                  <a:prstClr val="black"/>
                </a:solidFill>
              </a:rPr>
              <a:t/>
            </a:r>
            <a:br>
              <a:rPr lang="ru-RU" sz="2000" dirty="0" smtClean="0">
                <a:solidFill>
                  <a:prstClr val="black"/>
                </a:solidFill>
              </a:rPr>
            </a:br>
            <a:r>
              <a:rPr lang="ru-RU" sz="2000" dirty="0" smtClean="0">
                <a:solidFill>
                  <a:prstClr val="black"/>
                </a:solidFill>
              </a:rPr>
              <a:t/>
            </a:r>
            <a:br>
              <a:rPr lang="ru-RU" sz="2000" dirty="0" smtClean="0">
                <a:solidFill>
                  <a:prstClr val="black"/>
                </a:solidFill>
              </a:rPr>
            </a:br>
            <a:endParaRPr lang="ru-RU" sz="20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868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Информационные порталы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центр мониторинга качества образования 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en-US" sz="2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ocmko.ru</a:t>
            </a:r>
            <a:endParaRPr lang="ru-RU" sz="2000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информационный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cap="all" dirty="0" smtClean="0">
                <a:solidFill>
                  <a:srgbClr val="3031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</a:t>
            </a:r>
            <a:r>
              <a:rPr lang="ru-RU" sz="2000" b="1" cap="all" dirty="0">
                <a:solidFill>
                  <a:srgbClr val="3031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ИТОГОВОЙ </a:t>
            </a:r>
            <a:r>
              <a:rPr lang="ru-RU" sz="2000" b="1" cap="all" dirty="0" smtClean="0">
                <a:solidFill>
                  <a:srgbClr val="3031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АТТЕСТАЦИИ</a:t>
            </a:r>
            <a:r>
              <a:rPr lang="en-US" sz="2000" b="1" cap="all" dirty="0" smtClean="0">
                <a:solidFill>
                  <a:srgbClr val="3031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cap="all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2000" cap="all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000" cap="all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gia.edu.ru</a:t>
            </a:r>
            <a:endParaRPr lang="ru-RU" sz="2000" cap="all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cap="all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3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«Федеральный институт педагогических измерений</a:t>
            </a:r>
            <a:r>
              <a:rPr lang="ru-RU" sz="2000" b="1" dirty="0" smtClean="0">
                <a:solidFill>
                  <a:srgbClr val="3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000" b="1" dirty="0">
                <a:solidFill>
                  <a:srgbClr val="341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fipi.ru</a:t>
            </a:r>
            <a:endParaRPr lang="ru-RU" sz="2000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3B3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банк заданий </a:t>
            </a:r>
            <a:r>
              <a:rPr lang="ru-RU" sz="2000" b="1" dirty="0" smtClean="0">
                <a:solidFill>
                  <a:srgbClr val="3B3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r>
              <a:rPr lang="en-US" sz="2000" dirty="0">
                <a:solidFill>
                  <a:srgbClr val="3B3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u="sng" dirty="0">
                <a:solidFill>
                  <a:srgbClr val="018F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sz="2000" u="sng" dirty="0" smtClean="0">
                <a:solidFill>
                  <a:srgbClr val="018F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opengia.ru</a:t>
            </a:r>
            <a:endParaRPr lang="ru-RU" sz="2000" u="sng" dirty="0" smtClean="0">
              <a:solidFill>
                <a:srgbClr val="018F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u="sng" dirty="0" smtClean="0">
              <a:solidFill>
                <a:srgbClr val="018F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cap="all" dirty="0">
                <a:solidFill>
                  <a:srgbClr val="000000"/>
                </a:solidFill>
                <a:latin typeface="CAMBRIA"/>
              </a:rPr>
              <a:t>ФЕДЕРАЛЬНАЯ СЛУЖБА</a:t>
            </a:r>
            <a:br>
              <a:rPr lang="ru-RU" sz="2000" b="1" cap="all" dirty="0">
                <a:solidFill>
                  <a:srgbClr val="000000"/>
                </a:solidFill>
                <a:latin typeface="CAMBRIA"/>
              </a:rPr>
            </a:br>
            <a:r>
              <a:rPr lang="ru-RU" sz="2000" b="1" cap="all" dirty="0">
                <a:solidFill>
                  <a:srgbClr val="000000"/>
                </a:solidFill>
                <a:latin typeface="CAMBRIA"/>
              </a:rPr>
              <a:t>ПО НАДЗОРУ В СФЕРЕ ОБРАЗОВАНИЯ И </a:t>
            </a:r>
            <a:r>
              <a:rPr lang="ru-RU" sz="2000" b="1" cap="all" dirty="0" err="1" smtClean="0">
                <a:solidFill>
                  <a:srgbClr val="000000"/>
                </a:solidFill>
                <a:latin typeface="CAMBRIA"/>
              </a:rPr>
              <a:t>НАУКи</a:t>
            </a:r>
            <a:r>
              <a:rPr lang="ru-RU" sz="2000" b="1" cap="all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000" b="1" cap="all" dirty="0" smtClean="0">
                <a:solidFill>
                  <a:srgbClr val="0066FF"/>
                </a:solidFill>
                <a:latin typeface="CAMBRIA"/>
              </a:rPr>
              <a:t>obrnadzor.gov.ru</a:t>
            </a:r>
            <a:endParaRPr lang="ru-RU" sz="2000" cap="all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rgbClr val="0066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473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ocmko.ru/images/stories/in_img_2011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553199" cy="77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54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0"/>
          <p:cNvGrpSpPr>
            <a:grpSpLocks/>
          </p:cNvGrpSpPr>
          <p:nvPr/>
        </p:nvGrpSpPr>
        <p:grpSpPr bwMode="auto">
          <a:xfrm>
            <a:off x="154214" y="1717675"/>
            <a:ext cx="9140976" cy="552450"/>
            <a:chOff x="1491" y="1226"/>
            <a:chExt cx="3023" cy="348"/>
          </a:xfrm>
        </p:grpSpPr>
        <p:sp>
          <p:nvSpPr>
            <p:cNvPr id="305210" name="AutoShape 58"/>
            <p:cNvSpPr>
              <a:spLocks noChangeArrowheads="1"/>
            </p:cNvSpPr>
            <p:nvPr/>
          </p:nvSpPr>
          <p:spPr bwMode="auto">
            <a:xfrm>
              <a:off x="1654" y="122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C5A667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05214" name="Oval 62"/>
            <p:cNvSpPr>
              <a:spLocks noChangeArrowheads="1"/>
            </p:cNvSpPr>
            <p:nvPr/>
          </p:nvSpPr>
          <p:spPr bwMode="auto">
            <a:xfrm>
              <a:off x="1491" y="1226"/>
              <a:ext cx="231" cy="23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5215" name="Text Box 63"/>
            <p:cNvSpPr txBox="1">
              <a:spLocks noChangeArrowheads="1"/>
            </p:cNvSpPr>
            <p:nvPr/>
          </p:nvSpPr>
          <p:spPr bwMode="auto">
            <a:xfrm>
              <a:off x="1920" y="1248"/>
              <a:ext cx="216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305247" name="AutoShape 95"/>
            <p:cNvSpPr>
              <a:spLocks noChangeArrowheads="1"/>
            </p:cNvSpPr>
            <p:nvPr/>
          </p:nvSpPr>
          <p:spPr bwMode="gray">
            <a:xfrm>
              <a:off x="1654" y="1229"/>
              <a:ext cx="2760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1E6FB">
                    <a:gamma/>
                    <a:tint val="24314"/>
                    <a:invGamma/>
                  </a:srgbClr>
                </a:gs>
                <a:gs pos="100000">
                  <a:srgbClr val="B1E6FB"/>
                </a:gs>
              </a:gsLst>
              <a:lin ang="0" scaled="1"/>
            </a:gradFill>
            <a:ln w="38100" algn="ctr">
              <a:solidFill>
                <a:srgbClr val="4CCAE8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05252" name="Text Box 100"/>
            <p:cNvSpPr txBox="1">
              <a:spLocks noChangeArrowheads="1"/>
            </p:cNvSpPr>
            <p:nvPr/>
          </p:nvSpPr>
          <p:spPr bwMode="gray">
            <a:xfrm>
              <a:off x="1843" y="1248"/>
              <a:ext cx="2671" cy="2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sz="2100" b="1" dirty="0" smtClean="0">
                  <a:solidFill>
                    <a:srgbClr val="000000"/>
                  </a:solidFill>
                  <a:latin typeface="Georgia" pitchFamily="18" charset="0"/>
                </a:rPr>
                <a:t>«Недаром помнит вся Россия…» (М.Ю. Лермонтов)</a:t>
              </a:r>
              <a:endParaRPr lang="en-US" sz="2100" b="1" dirty="0">
                <a:solidFill>
                  <a:srgbClr val="000000"/>
                </a:solidFill>
                <a:latin typeface="Georgia" pitchFamily="18" charset="0"/>
              </a:endParaRPr>
            </a:p>
          </p:txBody>
        </p:sp>
      </p:grpSp>
      <p:grpSp>
        <p:nvGrpSpPr>
          <p:cNvPr id="3" name="Group 221"/>
          <p:cNvGrpSpPr>
            <a:grpSpLocks/>
          </p:cNvGrpSpPr>
          <p:nvPr/>
        </p:nvGrpSpPr>
        <p:grpSpPr bwMode="auto">
          <a:xfrm>
            <a:off x="657172" y="2713040"/>
            <a:ext cx="8334427" cy="547688"/>
            <a:chOff x="1654" y="1709"/>
            <a:chExt cx="2714" cy="345"/>
          </a:xfrm>
        </p:grpSpPr>
        <p:sp>
          <p:nvSpPr>
            <p:cNvPr id="305218" name="AutoShape 66"/>
            <p:cNvSpPr>
              <a:spLocks noChangeArrowheads="1"/>
            </p:cNvSpPr>
            <p:nvPr/>
          </p:nvSpPr>
          <p:spPr bwMode="auto">
            <a:xfrm>
              <a:off x="1654" y="170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05222" name="Text Box 70"/>
            <p:cNvSpPr txBox="1">
              <a:spLocks noChangeArrowheads="1"/>
            </p:cNvSpPr>
            <p:nvPr/>
          </p:nvSpPr>
          <p:spPr bwMode="auto">
            <a:xfrm>
              <a:off x="1920" y="1728"/>
              <a:ext cx="216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305255" name="AutoShape 103"/>
            <p:cNvSpPr>
              <a:spLocks noChangeArrowheads="1"/>
            </p:cNvSpPr>
            <p:nvPr/>
          </p:nvSpPr>
          <p:spPr bwMode="gray">
            <a:xfrm>
              <a:off x="1654" y="170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D8FF">
                    <a:gamma/>
                    <a:tint val="0"/>
                    <a:invGamma/>
                  </a:srgbClr>
                </a:gs>
                <a:gs pos="100000">
                  <a:srgbClr val="D5D8FF"/>
                </a:gs>
              </a:gsLst>
              <a:lin ang="0" scaled="1"/>
            </a:gradFill>
            <a:ln w="38100" algn="ctr">
              <a:solidFill>
                <a:srgbClr val="6D85E9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05259" name="Text Box 107"/>
            <p:cNvSpPr txBox="1">
              <a:spLocks noChangeArrowheads="1"/>
            </p:cNvSpPr>
            <p:nvPr/>
          </p:nvSpPr>
          <p:spPr bwMode="gray">
            <a:xfrm>
              <a:off x="1887" y="1728"/>
              <a:ext cx="2448" cy="2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sz="2200" b="1" dirty="0" smtClean="0">
                  <a:solidFill>
                    <a:srgbClr val="000000"/>
                  </a:solidFill>
                  <a:latin typeface="Georgia" pitchFamily="18" charset="0"/>
                </a:rPr>
                <a:t>Вопросы, заданные человеку войной </a:t>
              </a:r>
              <a:endParaRPr lang="en-US" sz="2200" b="1" dirty="0">
                <a:solidFill>
                  <a:srgbClr val="000000"/>
                </a:solidFill>
                <a:latin typeface="Georgia" pitchFamily="18" charset="0"/>
              </a:endParaRPr>
            </a:p>
          </p:txBody>
        </p:sp>
      </p:grpSp>
      <p:grpSp>
        <p:nvGrpSpPr>
          <p:cNvPr id="4" name="Group 222"/>
          <p:cNvGrpSpPr>
            <a:grpSpLocks/>
          </p:cNvGrpSpPr>
          <p:nvPr/>
        </p:nvGrpSpPr>
        <p:grpSpPr bwMode="auto">
          <a:xfrm>
            <a:off x="534337" y="3657599"/>
            <a:ext cx="8457263" cy="547688"/>
            <a:chOff x="1614" y="2208"/>
            <a:chExt cx="2754" cy="345"/>
          </a:xfrm>
        </p:grpSpPr>
        <p:sp>
          <p:nvSpPr>
            <p:cNvPr id="305323" name="AutoShape 171"/>
            <p:cNvSpPr>
              <a:spLocks noChangeArrowheads="1"/>
            </p:cNvSpPr>
            <p:nvPr/>
          </p:nvSpPr>
          <p:spPr bwMode="gray">
            <a:xfrm>
              <a:off x="1614" y="2208"/>
              <a:ext cx="275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1E6FB">
                    <a:gamma/>
                    <a:tint val="24314"/>
                    <a:invGamma/>
                  </a:srgbClr>
                </a:gs>
                <a:gs pos="100000">
                  <a:srgbClr val="B1E6FB"/>
                </a:gs>
              </a:gsLst>
              <a:lin ang="0" scaled="1"/>
            </a:gradFill>
            <a:ln w="38100" algn="ctr">
              <a:solidFill>
                <a:srgbClr val="4CCAE8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 sz="2000" dirty="0">
                <a:latin typeface="Georgia" pitchFamily="18" charset="0"/>
              </a:endParaRPr>
            </a:p>
          </p:txBody>
        </p:sp>
        <p:sp>
          <p:nvSpPr>
            <p:cNvPr id="305328" name="Text Box 176"/>
            <p:cNvSpPr txBox="1">
              <a:spLocks noChangeArrowheads="1"/>
            </p:cNvSpPr>
            <p:nvPr/>
          </p:nvSpPr>
          <p:spPr bwMode="gray">
            <a:xfrm>
              <a:off x="1787" y="2256"/>
              <a:ext cx="2581" cy="2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sz="1900" b="1" dirty="0" smtClean="0">
                  <a:solidFill>
                    <a:srgbClr val="000000"/>
                  </a:solidFill>
                  <a:latin typeface="Georgia" pitchFamily="18" charset="0"/>
                </a:rPr>
                <a:t>Человек и природа в отечественной и мировой литературе</a:t>
              </a:r>
              <a:endParaRPr lang="en-US" sz="1900" b="1" dirty="0">
                <a:solidFill>
                  <a:srgbClr val="000000"/>
                </a:solidFill>
                <a:latin typeface="Georgia" pitchFamily="18" charset="0"/>
              </a:endParaRPr>
            </a:p>
          </p:txBody>
        </p:sp>
      </p:grpSp>
      <p:grpSp>
        <p:nvGrpSpPr>
          <p:cNvPr id="5" name="Group 223"/>
          <p:cNvGrpSpPr>
            <a:grpSpLocks/>
          </p:cNvGrpSpPr>
          <p:nvPr/>
        </p:nvGrpSpPr>
        <p:grpSpPr bwMode="auto">
          <a:xfrm>
            <a:off x="657172" y="4694242"/>
            <a:ext cx="8334427" cy="547688"/>
            <a:chOff x="1654" y="2669"/>
            <a:chExt cx="2714" cy="345"/>
          </a:xfrm>
        </p:grpSpPr>
        <p:sp>
          <p:nvSpPr>
            <p:cNvPr id="305316" name="AutoShape 164"/>
            <p:cNvSpPr>
              <a:spLocks noChangeArrowheads="1"/>
            </p:cNvSpPr>
            <p:nvPr/>
          </p:nvSpPr>
          <p:spPr bwMode="auto">
            <a:xfrm>
              <a:off x="1654" y="266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74A73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05320" name="Text Box 168"/>
            <p:cNvSpPr txBox="1">
              <a:spLocks noChangeArrowheads="1"/>
            </p:cNvSpPr>
            <p:nvPr/>
          </p:nvSpPr>
          <p:spPr bwMode="auto">
            <a:xfrm>
              <a:off x="1920" y="2688"/>
              <a:ext cx="216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305331" name="AutoShape 179"/>
            <p:cNvSpPr>
              <a:spLocks noChangeArrowheads="1"/>
            </p:cNvSpPr>
            <p:nvPr/>
          </p:nvSpPr>
          <p:spPr bwMode="gray">
            <a:xfrm>
              <a:off x="1654" y="266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D8FF">
                    <a:gamma/>
                    <a:tint val="0"/>
                    <a:invGamma/>
                  </a:srgbClr>
                </a:gs>
                <a:gs pos="100000">
                  <a:srgbClr val="D5D8FF"/>
                </a:gs>
              </a:gsLst>
              <a:lin ang="0" scaled="1"/>
            </a:gradFill>
            <a:ln w="38100" algn="ctr">
              <a:solidFill>
                <a:srgbClr val="6D85E9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05335" name="Text Box 183"/>
            <p:cNvSpPr txBox="1">
              <a:spLocks noChangeArrowheads="1"/>
            </p:cNvSpPr>
            <p:nvPr/>
          </p:nvSpPr>
          <p:spPr bwMode="gray">
            <a:xfrm>
              <a:off x="1887" y="2688"/>
              <a:ext cx="2160" cy="2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ru-RU" sz="2200" b="1" dirty="0" smtClean="0">
                  <a:solidFill>
                    <a:srgbClr val="000000"/>
                  </a:solidFill>
                  <a:latin typeface="Georgia" pitchFamily="18" charset="0"/>
                </a:rPr>
                <a:t>Спор поколений: вместе и врозь</a:t>
              </a:r>
              <a:endParaRPr lang="en-US" sz="2200" b="1" dirty="0">
                <a:solidFill>
                  <a:srgbClr val="000000"/>
                </a:solidFill>
                <a:latin typeface="Georgia" pitchFamily="18" charset="0"/>
              </a:endParaRPr>
            </a:p>
          </p:txBody>
        </p:sp>
      </p:grpSp>
      <p:grpSp>
        <p:nvGrpSpPr>
          <p:cNvPr id="6" name="Group 224"/>
          <p:cNvGrpSpPr>
            <a:grpSpLocks/>
          </p:cNvGrpSpPr>
          <p:nvPr/>
        </p:nvGrpSpPr>
        <p:grpSpPr bwMode="auto">
          <a:xfrm>
            <a:off x="657172" y="5761042"/>
            <a:ext cx="8334427" cy="547688"/>
            <a:chOff x="1654" y="3149"/>
            <a:chExt cx="2714" cy="345"/>
          </a:xfrm>
        </p:grpSpPr>
        <p:sp>
          <p:nvSpPr>
            <p:cNvPr id="305338" name="AutoShape 186"/>
            <p:cNvSpPr>
              <a:spLocks noChangeArrowheads="1"/>
            </p:cNvSpPr>
            <p:nvPr/>
          </p:nvSpPr>
          <p:spPr bwMode="auto">
            <a:xfrm>
              <a:off x="1654" y="314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5EEB7">
                    <a:gamma/>
                    <a:tint val="57647"/>
                    <a:invGamma/>
                  </a:srgbClr>
                </a:gs>
                <a:gs pos="100000">
                  <a:srgbClr val="F5EEB7"/>
                </a:gs>
              </a:gsLst>
              <a:lin ang="0" scaled="1"/>
            </a:gradFill>
            <a:ln w="38100" algn="ctr">
              <a:solidFill>
                <a:srgbClr val="C5A667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05343" name="Text Box 191"/>
            <p:cNvSpPr txBox="1">
              <a:spLocks noChangeArrowheads="1"/>
            </p:cNvSpPr>
            <p:nvPr/>
          </p:nvSpPr>
          <p:spPr bwMode="auto">
            <a:xfrm>
              <a:off x="1920" y="3168"/>
              <a:ext cx="216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</a:rPr>
                <a:t>Click to add Title</a:t>
              </a:r>
            </a:p>
          </p:txBody>
        </p:sp>
        <p:sp>
          <p:nvSpPr>
            <p:cNvPr id="305353" name="AutoShape 201"/>
            <p:cNvSpPr>
              <a:spLocks noChangeArrowheads="1"/>
            </p:cNvSpPr>
            <p:nvPr/>
          </p:nvSpPr>
          <p:spPr bwMode="gray">
            <a:xfrm>
              <a:off x="1654" y="3149"/>
              <a:ext cx="2714" cy="3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1E6FB">
                    <a:gamma/>
                    <a:tint val="24314"/>
                    <a:invGamma/>
                  </a:srgbClr>
                </a:gs>
                <a:gs pos="100000">
                  <a:srgbClr val="B1E6FB"/>
                </a:gs>
              </a:gsLst>
              <a:lin ang="0" scaled="1"/>
            </a:gradFill>
            <a:ln w="38100" algn="ctr">
              <a:solidFill>
                <a:srgbClr val="4CCAE8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05358" name="Text Box 206"/>
            <p:cNvSpPr txBox="1">
              <a:spLocks noChangeArrowheads="1"/>
            </p:cNvSpPr>
            <p:nvPr/>
          </p:nvSpPr>
          <p:spPr bwMode="gray">
            <a:xfrm>
              <a:off x="1887" y="3168"/>
              <a:ext cx="2160" cy="2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ru-RU" sz="2200" b="1" dirty="0" smtClean="0">
                  <a:solidFill>
                    <a:srgbClr val="000000"/>
                  </a:solidFill>
                  <a:latin typeface="Georgia" pitchFamily="18" charset="0"/>
                </a:rPr>
                <a:t>Чем люди живы ?</a:t>
              </a:r>
              <a:endParaRPr lang="en-US" sz="2200" b="1" dirty="0">
                <a:solidFill>
                  <a:srgbClr val="000000"/>
                </a:solidFill>
                <a:latin typeface="Georgia" pitchFamily="18" charset="0"/>
              </a:endParaRPr>
            </a:p>
          </p:txBody>
        </p:sp>
      </p:grpSp>
      <p:sp>
        <p:nvSpPr>
          <p:cNvPr id="68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9372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 flip="none" rotWithShape="1">
                  <a:gsLst>
                    <a:gs pos="0">
                      <a:schemeClr val="accent5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5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5">
                        <a:lumMod val="75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«Президентское»</a:t>
            </a:r>
            <a:br>
              <a:rPr lang="ru-RU" sz="4000" b="1" dirty="0" smtClean="0">
                <a:ln w="11430"/>
                <a:gradFill flip="none" rotWithShape="1">
                  <a:gsLst>
                    <a:gs pos="0">
                      <a:schemeClr val="accent5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5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5">
                        <a:lumMod val="75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sz="4000" b="1" dirty="0" smtClean="0">
                <a:ln w="11430"/>
                <a:gradFill flip="none" rotWithShape="1">
                  <a:gsLst>
                    <a:gs pos="0">
                      <a:schemeClr val="accent5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5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5">
                        <a:lumMod val="75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сочинение</a:t>
            </a:r>
            <a:endParaRPr lang="ru-RU" sz="4000" b="1" dirty="0">
              <a:ln w="11430"/>
              <a:gradFill flip="none" rotWithShape="1">
                <a:gsLst>
                  <a:gs pos="0">
                    <a:schemeClr val="accent5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0" name="Picture 42" descr="B_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0020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1" name="Group 78"/>
          <p:cNvGrpSpPr>
            <a:grpSpLocks/>
          </p:cNvGrpSpPr>
          <p:nvPr/>
        </p:nvGrpSpPr>
        <p:grpSpPr bwMode="auto">
          <a:xfrm>
            <a:off x="381000" y="1676400"/>
            <a:ext cx="609600" cy="609600"/>
            <a:chOff x="2400" y="1100"/>
            <a:chExt cx="816" cy="820"/>
          </a:xfrm>
        </p:grpSpPr>
        <p:sp>
          <p:nvSpPr>
            <p:cNvPr id="72" name="Oval 53"/>
            <p:cNvSpPr>
              <a:spLocks noChangeArrowheads="1"/>
            </p:cNvSpPr>
            <p:nvPr/>
          </p:nvSpPr>
          <p:spPr bwMode="gray">
            <a:xfrm>
              <a:off x="2400" y="1100"/>
              <a:ext cx="816" cy="820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33CCCC">
                    <a:gamma/>
                    <a:shade val="31373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 dist="12700" dir="10800000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73" name="Picture 67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0" y="1104"/>
              <a:ext cx="632" cy="680"/>
            </a:xfrm>
            <a:prstGeom prst="rect">
              <a:avLst/>
            </a:prstGeom>
            <a:noFill/>
          </p:spPr>
        </p:pic>
      </p:grpSp>
      <p:grpSp>
        <p:nvGrpSpPr>
          <p:cNvPr id="75" name="Group 81"/>
          <p:cNvGrpSpPr>
            <a:grpSpLocks/>
          </p:cNvGrpSpPr>
          <p:nvPr/>
        </p:nvGrpSpPr>
        <p:grpSpPr bwMode="auto">
          <a:xfrm>
            <a:off x="304800" y="2667000"/>
            <a:ext cx="609600" cy="609600"/>
            <a:chOff x="1144" y="3120"/>
            <a:chExt cx="824" cy="816"/>
          </a:xfrm>
        </p:grpSpPr>
        <p:sp>
          <p:nvSpPr>
            <p:cNvPr id="76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77" name="Picture 69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</p:grpSp>
      <p:grpSp>
        <p:nvGrpSpPr>
          <p:cNvPr id="80" name="Group 78"/>
          <p:cNvGrpSpPr>
            <a:grpSpLocks/>
          </p:cNvGrpSpPr>
          <p:nvPr/>
        </p:nvGrpSpPr>
        <p:grpSpPr bwMode="auto">
          <a:xfrm>
            <a:off x="304800" y="3581400"/>
            <a:ext cx="609600" cy="609600"/>
            <a:chOff x="2400" y="1100"/>
            <a:chExt cx="816" cy="820"/>
          </a:xfrm>
        </p:grpSpPr>
        <p:sp>
          <p:nvSpPr>
            <p:cNvPr id="81" name="Oval 53"/>
            <p:cNvSpPr>
              <a:spLocks noChangeArrowheads="1"/>
            </p:cNvSpPr>
            <p:nvPr/>
          </p:nvSpPr>
          <p:spPr bwMode="gray">
            <a:xfrm>
              <a:off x="2400" y="1100"/>
              <a:ext cx="816" cy="820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33CCCC">
                    <a:gamma/>
                    <a:shade val="31373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 dist="12700" dir="10800000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82" name="Picture 67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0" y="1104"/>
              <a:ext cx="632" cy="680"/>
            </a:xfrm>
            <a:prstGeom prst="rect">
              <a:avLst/>
            </a:prstGeom>
            <a:noFill/>
          </p:spPr>
        </p:pic>
      </p:grpSp>
      <p:grpSp>
        <p:nvGrpSpPr>
          <p:cNvPr id="83" name="Group 81"/>
          <p:cNvGrpSpPr>
            <a:grpSpLocks/>
          </p:cNvGrpSpPr>
          <p:nvPr/>
        </p:nvGrpSpPr>
        <p:grpSpPr bwMode="auto">
          <a:xfrm>
            <a:off x="304800" y="4648200"/>
            <a:ext cx="609600" cy="609600"/>
            <a:chOff x="1144" y="3120"/>
            <a:chExt cx="824" cy="816"/>
          </a:xfrm>
        </p:grpSpPr>
        <p:sp>
          <p:nvSpPr>
            <p:cNvPr id="84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85" name="Picture 69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</p:grpSp>
      <p:grpSp>
        <p:nvGrpSpPr>
          <p:cNvPr id="86" name="Group 78"/>
          <p:cNvGrpSpPr>
            <a:grpSpLocks/>
          </p:cNvGrpSpPr>
          <p:nvPr/>
        </p:nvGrpSpPr>
        <p:grpSpPr bwMode="auto">
          <a:xfrm>
            <a:off x="304800" y="5715000"/>
            <a:ext cx="609600" cy="609600"/>
            <a:chOff x="2400" y="1100"/>
            <a:chExt cx="816" cy="820"/>
          </a:xfrm>
        </p:grpSpPr>
        <p:sp>
          <p:nvSpPr>
            <p:cNvPr id="87" name="Oval 53"/>
            <p:cNvSpPr>
              <a:spLocks noChangeArrowheads="1"/>
            </p:cNvSpPr>
            <p:nvPr/>
          </p:nvSpPr>
          <p:spPr bwMode="gray">
            <a:xfrm>
              <a:off x="2400" y="1100"/>
              <a:ext cx="816" cy="820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33CCCC">
                    <a:gamma/>
                    <a:shade val="31373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 dist="12700" dir="10800000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88" name="Picture 67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0" y="1104"/>
              <a:ext cx="632" cy="68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Формулировка задания по сочинению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981200"/>
            <a:ext cx="838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/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Выберите только ОДНУ из предложенных ниже тем сочинений, а затем напишите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сочинение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 на эту тему (рекомендуемый объём не менее 350 слов (примерно 2-2,5 листа размера А4).</a:t>
            </a:r>
            <a:endParaRPr lang="ru-RU" dirty="0">
              <a:latin typeface="Times New Roman"/>
              <a:ea typeface="Times New Roman"/>
            </a:endParaRPr>
          </a:p>
          <a:p>
            <a:pPr indent="342265" algn="just"/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Сформулируйте свою точку зрения и 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аргументируйте свою позицию, выстраивая рассуждение в рамках заявленной темы на основе не менее одного произведения отечественной или мировой литературы по Вашему выбору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 (количество привлеченных произведений не так важно, как глубина раскрытия темы с опорой на литературный материал).</a:t>
            </a:r>
            <a:endParaRPr lang="ru-RU" dirty="0">
              <a:latin typeface="Times New Roman"/>
              <a:ea typeface="Times New Roman"/>
            </a:endParaRPr>
          </a:p>
          <a:p>
            <a:pPr indent="342265" algn="just"/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Продумайте композицию сочинения. Обращайте внимание на речевое оформление и соблюдение норм грамотности.</a:t>
            </a:r>
            <a:endParaRPr lang="ru-RU" dirty="0">
              <a:latin typeface="Times New Roman"/>
              <a:ea typeface="Times New Roman"/>
            </a:endParaRPr>
          </a:p>
          <a:p>
            <a:pPr indent="342265" algn="just"/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Сочинение пишите чётко и разборчиво.</a:t>
            </a:r>
            <a:endParaRPr lang="ru-RU" dirty="0">
              <a:latin typeface="Times New Roman"/>
              <a:ea typeface="Times New Roman"/>
            </a:endParaRPr>
          </a:p>
          <a:p>
            <a:pPr indent="342265" algn="just"/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При оценке сочинения в первую очередь учитывается соответствие выбранной теме и аргументированное привлечение литературных произведений.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7250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Оценивание итоговых сочинений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838200"/>
            <a:ext cx="8763000" cy="585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 октября 2014 года на сайтах </a:t>
            </a:r>
            <a:r>
              <a:rPr lang="ru-RU" sz="2400" b="1" dirty="0" err="1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Минобрнауки</a:t>
            </a:r>
            <a:r>
              <a:rPr lang="ru-RU" sz="2400" b="1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России и </a:t>
            </a:r>
            <a:r>
              <a:rPr lang="ru-RU" sz="2400" b="1" dirty="0" err="1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Рособрнадзора</a:t>
            </a:r>
            <a:r>
              <a:rPr lang="ru-RU" sz="2400" b="1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размещены Критерии оценивания итогового сочинения для школ.</a:t>
            </a:r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1260"/>
              </a:lnSpc>
              <a:spcAft>
                <a:spcPts val="0"/>
              </a:spcAft>
            </a:pPr>
            <a:r>
              <a:rPr lang="ru-RU" dirty="0">
                <a:solidFill>
                  <a:srgbClr val="1F262D"/>
                </a:solidFill>
                <a:latin typeface="Verdana"/>
                <a:ea typeface="Times New Roman"/>
                <a:cs typeface="Times New Roman"/>
              </a:rPr>
              <a:t> </a:t>
            </a:r>
            <a:r>
              <a:rPr lang="ru-RU" dirty="0" smtClean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Утвержденные </a:t>
            </a: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критерии позволят оценить сочинение по </a:t>
            </a:r>
            <a:r>
              <a:rPr lang="ru-RU" b="1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пяти параметрам</a:t>
            </a: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2160"/>
              </a:lnSpc>
              <a:spcAft>
                <a:spcPts val="0"/>
              </a:spcAft>
            </a:pP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Соответствие </a:t>
            </a: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теме;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2160"/>
              </a:lnSpc>
              <a:spcAft>
                <a:spcPts val="0"/>
              </a:spcAft>
            </a:pP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Аргументация. Привлечение литературного материала;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2160"/>
              </a:lnSpc>
              <a:spcAft>
                <a:spcPts val="0"/>
              </a:spcAft>
            </a:pP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Композиция и логика рассуждения;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2160"/>
              </a:lnSpc>
              <a:spcAft>
                <a:spcPts val="0"/>
              </a:spcAft>
            </a:pP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Качество письменной речи;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2160"/>
              </a:lnSpc>
              <a:spcAft>
                <a:spcPts val="0"/>
              </a:spcAft>
            </a:pP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Грамотность.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Время написания сочинения – 3 часа 55 минут.</a:t>
            </a:r>
            <a:endParaRPr lang="ru-RU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2160"/>
              </a:lnSpc>
              <a:spcAft>
                <a:spcPts val="0"/>
              </a:spcAft>
            </a:pP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Выпускнику </a:t>
            </a: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разрешается пользоваться орфографическим словарём.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2160"/>
              </a:lnSpc>
              <a:spcAft>
                <a:spcPts val="0"/>
              </a:spcAft>
            </a:pP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получения «зачета» необходимо иметь положительный результат по трем критериям (</a:t>
            </a:r>
            <a:r>
              <a:rPr lang="ru-RU" b="1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критериям № 1 и № 2 – в обязательном порядке</a:t>
            </a: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и выполнить следующие условия: выдержать объем итогового сочинения </a:t>
            </a:r>
            <a:r>
              <a:rPr lang="ru-RU" b="1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(не менее 250 слов) </a:t>
            </a:r>
            <a:r>
              <a:rPr lang="ru-RU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написать работу самостоятельно (сочинение не должно быть списано из какого-либо источника</a:t>
            </a:r>
            <a:r>
              <a:rPr lang="ru-RU" dirty="0" smtClean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).</a:t>
            </a:r>
            <a:endParaRPr lang="ru-RU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Критерий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№1 «Соответствие теме» </a:t>
            </a:r>
          </a:p>
          <a:p>
            <a:pPr algn="just"/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Критерий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№2 «Аргументация. Привлечение литературного материала»</a:t>
            </a:r>
            <a:endParaRPr lang="ru-RU" dirty="0">
              <a:latin typeface="Times New Roman"/>
              <a:ea typeface="Times New Roman"/>
            </a:endParaRPr>
          </a:p>
          <a:p>
            <a:pPr algn="just"/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4389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371600"/>
            <a:ext cx="838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Писать итоговое сочинение (изложение) выпускники </a:t>
            </a:r>
            <a:r>
              <a:rPr lang="ru-RU" sz="2400" dirty="0" smtClean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будут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первую среду декабря 2014 года </a:t>
            </a:r>
            <a:r>
              <a:rPr lang="ru-RU" sz="2400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своих школах по темам (текстам), сформированным </a:t>
            </a:r>
            <a:r>
              <a:rPr lang="ru-RU" sz="2400" dirty="0" err="1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Рособрнадзором</a:t>
            </a:r>
            <a:r>
              <a:rPr lang="ru-RU" sz="2400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по часовым поясам</a:t>
            </a:r>
            <a:r>
              <a:rPr lang="ru-RU" sz="2400" dirty="0" smtClean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феврале и апреле-мае 2015 года </a:t>
            </a:r>
            <a:r>
              <a:rPr lang="ru-RU" sz="2400" dirty="0">
                <a:solidFill>
                  <a:srgbClr val="1F262D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будет предоставлена возможность повторно написать сочинение (изложение), если по уважительной причине выпускник не смог написать сочинение в основной срок или получил «незачет».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23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Рекомендации по переводу баллов в 10-балльную шкалу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810449"/>
              </p:ext>
            </p:extLst>
          </p:nvPr>
        </p:nvGraphicFramePr>
        <p:xfrm>
          <a:off x="228600" y="1600200"/>
          <a:ext cx="8763000" cy="3200400"/>
        </p:xfrm>
        <a:graphic>
          <a:graphicData uri="http://schemas.openxmlformats.org/drawingml/2006/table">
            <a:tbl>
              <a:tblPr/>
              <a:tblGrid>
                <a:gridCol w="1911386"/>
                <a:gridCol w="603214"/>
                <a:gridCol w="609600"/>
                <a:gridCol w="609600"/>
                <a:gridCol w="609600"/>
                <a:gridCol w="685800"/>
                <a:gridCol w="685800"/>
                <a:gridCol w="685800"/>
                <a:gridCol w="609600"/>
                <a:gridCol w="609600"/>
                <a:gridCol w="609600"/>
                <a:gridCol w="533400"/>
              </a:tblGrid>
              <a:tr h="1605735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Отметка по десятибалльной системе оценивания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4665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Первичный балл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0-4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5-6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7-8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9-10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11-12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13-14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15-16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94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 fontScale="77500" lnSpcReduction="20000"/>
          </a:bodyPr>
          <a:lstStyle/>
          <a:p>
            <a:pPr fontAlgn="t"/>
            <a:r>
              <a:rPr lang="ru-RU" dirty="0">
                <a:solidFill>
                  <a:srgbClr val="000000"/>
                </a:solidFill>
                <a:latin typeface="calibri"/>
              </a:rPr>
              <a:t>«Основная цель сочинения — привить школьникам навыки правильного и логичного изложения мыслей. При поступлении в вузы сочинение (изложение) рассматривается в ряду индивидуальных достижений и может принести абитуриенту до 10 дополнительных баллов к ЕГЭ. Вузы сами оценят сочинение в баллах, которые затем суммируют с баллами ЕГЭ абитуриента», - сказал руководитель </a:t>
            </a:r>
            <a:r>
              <a:rPr lang="ru-RU" dirty="0" err="1">
                <a:solidFill>
                  <a:srgbClr val="000000"/>
                </a:solidFill>
                <a:latin typeface="calibri"/>
              </a:rPr>
              <a:t>Рособрнадзора</a:t>
            </a:r>
            <a:r>
              <a:rPr lang="ru-RU" dirty="0">
                <a:solidFill>
                  <a:srgbClr val="000000"/>
                </a:solidFill>
                <a:latin typeface="calibri"/>
              </a:rPr>
              <a:t> Сергей Кравцов. </a:t>
            </a:r>
          </a:p>
          <a:p>
            <a:pPr marL="0" indent="0" fontAlgn="t">
              <a:buNone/>
            </a:pPr>
            <a:r>
              <a:rPr lang="ru-RU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dirty="0">
                <a:solidFill>
                  <a:srgbClr val="000000"/>
                </a:solidFill>
                <a:latin typeface="calibri"/>
              </a:rPr>
            </a:br>
            <a:endParaRPr lang="ru-RU" dirty="0">
              <a:solidFill>
                <a:srgbClr val="000000"/>
              </a:solidFill>
              <a:latin typeface="calibri"/>
            </a:endParaRPr>
          </a:p>
          <a:p>
            <a:pPr fontAlgn="t"/>
            <a:r>
              <a:rPr lang="ru-RU" dirty="0">
                <a:solidFill>
                  <a:srgbClr val="000000"/>
                </a:solidFill>
                <a:latin typeface="calibri"/>
              </a:rPr>
              <a:t>ФИПИ акцентирует внимание на том, что критерии оценивания сочинений для высших учебных заведений носят рекомендательный характер. Вуз вправе использовать их в готовом виде, доработать критерии, а также создать собственные.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5424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1824</Words>
  <Application>Microsoft Office PowerPoint</Application>
  <PresentationFormat>Экран (4:3)</PresentationFormat>
  <Paragraphs>274</Paragraphs>
  <Slides>32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Office Theme</vt:lpstr>
      <vt:lpstr>1_Office Theme</vt:lpstr>
      <vt:lpstr>2_Office Theme</vt:lpstr>
      <vt:lpstr>3_Office Theme</vt:lpstr>
      <vt:lpstr>4_Office Theme</vt:lpstr>
      <vt:lpstr>3_Оформление по умолчанию</vt:lpstr>
      <vt:lpstr>ГИА-2015:  что ждёт выпускников 11 классов? </vt:lpstr>
      <vt:lpstr>Формы ГИА  для 11 классов</vt:lpstr>
      <vt:lpstr>Изменения в Порядке проведения ГИА в 2015 году</vt:lpstr>
      <vt:lpstr>«Президентское»  сочинение</vt:lpstr>
      <vt:lpstr>Формулировка задания по сочинению</vt:lpstr>
      <vt:lpstr>Оценивание итоговых сочинений </vt:lpstr>
      <vt:lpstr>Сроки </vt:lpstr>
      <vt:lpstr>Рекомендации по переводу баллов в 10-балльную шкалу </vt:lpstr>
      <vt:lpstr>Презентация PowerPoint</vt:lpstr>
      <vt:lpstr>ЕГЭ по математике – «раздваивается»</vt:lpstr>
      <vt:lpstr>Базовый ЕГЭ по математике</vt:lpstr>
      <vt:lpstr>Профильный ЕГЭ по математике</vt:lpstr>
      <vt:lpstr>ЕГЭ  по иностранному языку (экзамен  будет  проходить  в  2  дня) </vt:lpstr>
      <vt:lpstr>Изменения в КИМ ЕГЭ  2015 года</vt:lpstr>
      <vt:lpstr>    Продолжительность  ЕГЭ</vt:lpstr>
      <vt:lpstr>Минимальное количество баллов для поступления в ВУЗ</vt:lpstr>
      <vt:lpstr>Порядок приёма в ВУЗы на 2015/16 учебный год*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Изменение  бланка ответов №1</vt:lpstr>
      <vt:lpstr>Изменение  бланка ответов №1</vt:lpstr>
      <vt:lpstr>Презентация PowerPoint</vt:lpstr>
      <vt:lpstr>Презентация PowerPoint</vt:lpstr>
      <vt:lpstr>О порядке проведения ГИА публикуется следующая информация</vt:lpstr>
      <vt:lpstr>Презентация PowerPoint</vt:lpstr>
      <vt:lpstr>Изменения в Порядке проведения ГИА в 2015 году</vt:lpstr>
      <vt:lpstr>Презентация PowerPoint</vt:lpstr>
      <vt:lpstr>Информационные порталы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Завуч</dc:creator>
  <cp:lastModifiedBy>Завуч</cp:lastModifiedBy>
  <cp:revision>133</cp:revision>
  <dcterms:modified xsi:type="dcterms:W3CDTF">2014-10-03T10:39:48Z</dcterms:modified>
</cp:coreProperties>
</file>