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2"/>
  </p:notesMasterIdLst>
  <p:sldIdLst>
    <p:sldId id="300" r:id="rId2"/>
    <p:sldId id="301" r:id="rId3"/>
    <p:sldId id="310" r:id="rId4"/>
    <p:sldId id="260" r:id="rId5"/>
    <p:sldId id="273" r:id="rId6"/>
    <p:sldId id="272" r:id="rId7"/>
    <p:sldId id="275" r:id="rId8"/>
    <p:sldId id="280" r:id="rId9"/>
    <p:sldId id="264" r:id="rId10"/>
    <p:sldId id="281" r:id="rId11"/>
    <p:sldId id="285" r:id="rId12"/>
    <p:sldId id="288" r:id="rId13"/>
    <p:sldId id="287" r:id="rId14"/>
    <p:sldId id="283" r:id="rId15"/>
    <p:sldId id="311" r:id="rId16"/>
    <p:sldId id="256" r:id="rId17"/>
    <p:sldId id="270" r:id="rId18"/>
    <p:sldId id="312" r:id="rId19"/>
    <p:sldId id="265" r:id="rId20"/>
    <p:sldId id="276" r:id="rId21"/>
    <p:sldId id="263" r:id="rId22"/>
    <p:sldId id="277" r:id="rId23"/>
    <p:sldId id="282" r:id="rId24"/>
    <p:sldId id="284" r:id="rId25"/>
    <p:sldId id="289" r:id="rId26"/>
    <p:sldId id="290" r:id="rId27"/>
    <p:sldId id="313" r:id="rId28"/>
    <p:sldId id="294" r:id="rId29"/>
    <p:sldId id="308" r:id="rId30"/>
    <p:sldId id="293" r:id="rId31"/>
    <p:sldId id="292" r:id="rId32"/>
    <p:sldId id="291" r:id="rId33"/>
    <p:sldId id="297" r:id="rId34"/>
    <p:sldId id="305" r:id="rId35"/>
    <p:sldId id="306" r:id="rId36"/>
    <p:sldId id="298" r:id="rId37"/>
    <p:sldId id="299" r:id="rId38"/>
    <p:sldId id="303" r:id="rId39"/>
    <p:sldId id="304" r:id="rId40"/>
    <p:sldId id="314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28" autoAdjust="0"/>
  </p:normalViewPr>
  <p:slideViewPr>
    <p:cSldViewPr>
      <p:cViewPr>
        <p:scale>
          <a:sx n="60" d="100"/>
          <a:sy n="60" d="100"/>
        </p:scale>
        <p:origin x="-1572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F6092-B5E3-4094-ADFA-E3EA0F0D145B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4DBA9-BDF2-4AC6-A9FC-C9B5F25955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10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AC5F-204B-43F2-997A-556D6A2F985F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19A3-9E29-4313-B5EF-9DF89C46BB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AC5F-204B-43F2-997A-556D6A2F985F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19A3-9E29-4313-B5EF-9DF89C46B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AC5F-204B-43F2-997A-556D6A2F985F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19A3-9E29-4313-B5EF-9DF89C46B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AC5F-204B-43F2-997A-556D6A2F985F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19A3-9E29-4313-B5EF-9DF89C46BB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AC5F-204B-43F2-997A-556D6A2F985F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19A3-9E29-4313-B5EF-9DF89C46B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AC5F-204B-43F2-997A-556D6A2F985F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19A3-9E29-4313-B5EF-9DF89C46BB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AC5F-204B-43F2-997A-556D6A2F985F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19A3-9E29-4313-B5EF-9DF89C46BB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AC5F-204B-43F2-997A-556D6A2F985F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19A3-9E29-4313-B5EF-9DF89C46B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AC5F-204B-43F2-997A-556D6A2F985F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19A3-9E29-4313-B5EF-9DF89C46B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AC5F-204B-43F2-997A-556D6A2F985F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19A3-9E29-4313-B5EF-9DF89C46B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AC5F-204B-43F2-997A-556D6A2F985F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19A3-9E29-4313-B5EF-9DF89C46BB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856AC5F-204B-43F2-997A-556D6A2F985F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A119A3-9E29-4313-B5EF-9DF89C46B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9856" y="2060848"/>
            <a:ext cx="7165743" cy="258532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ЛИНГВИСТИЧЕСКИЙ 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ТРЕНАЖЕР </a:t>
            </a:r>
          </a:p>
          <a:p>
            <a:pPr algn="ctr"/>
            <a:r>
              <a:rPr lang="ru-RU" sz="5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«НАЙДИ ОШИБКУ»</a:t>
            </a:r>
            <a:endParaRPr lang="ru-RU" sz="5400" b="1" i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47667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kern="1400" dirty="0" err="1">
                <a:solidFill>
                  <a:srgbClr val="0000FF"/>
                </a:solidFill>
                <a:latin typeface="Comic Sans MS"/>
              </a:rPr>
              <a:t>Вагайцева</a:t>
            </a:r>
            <a:r>
              <a:rPr lang="ru-RU" kern="1400" dirty="0">
                <a:solidFill>
                  <a:srgbClr val="0000FF"/>
                </a:solidFill>
                <a:latin typeface="Comic Sans MS"/>
              </a:rPr>
              <a:t> Елена Сергеевна</a:t>
            </a:r>
            <a:r>
              <a:rPr lang="ru-RU" kern="1400" dirty="0" smtClean="0">
                <a:solidFill>
                  <a:srgbClr val="0000FF"/>
                </a:solidFill>
                <a:latin typeface="Comic Sans MS"/>
              </a:rPr>
              <a:t>,</a:t>
            </a:r>
            <a:endParaRPr lang="en-US" kern="1400" dirty="0" smtClean="0">
              <a:solidFill>
                <a:srgbClr val="0000FF"/>
              </a:solidFill>
              <a:latin typeface="Comic Sans MS"/>
            </a:endParaRPr>
          </a:p>
          <a:p>
            <a:pPr algn="ctr"/>
            <a:r>
              <a:rPr lang="ru-RU" kern="1400" dirty="0" smtClean="0">
                <a:solidFill>
                  <a:srgbClr val="0000FF"/>
                </a:solidFill>
                <a:latin typeface="Comic Sans MS"/>
              </a:rPr>
              <a:t>канд. </a:t>
            </a:r>
            <a:r>
              <a:rPr lang="ru-RU" kern="1400" dirty="0" err="1" smtClean="0">
                <a:solidFill>
                  <a:srgbClr val="0000FF"/>
                </a:solidFill>
                <a:latin typeface="Comic Sans MS"/>
              </a:rPr>
              <a:t>пед</a:t>
            </a:r>
            <a:r>
              <a:rPr lang="ru-RU" kern="1400" dirty="0" smtClean="0">
                <a:solidFill>
                  <a:srgbClr val="0000FF"/>
                </a:solidFill>
                <a:latin typeface="Comic Sans MS"/>
              </a:rPr>
              <a:t>. </a:t>
            </a:r>
            <a:r>
              <a:rPr lang="ru-RU" kern="1400" dirty="0" smtClean="0">
                <a:solidFill>
                  <a:srgbClr val="0000FF"/>
                </a:solidFill>
                <a:latin typeface="Comic Sans MS"/>
              </a:rPr>
              <a:t>наук, </a:t>
            </a:r>
            <a:endParaRPr lang="ru-RU" kern="1400" dirty="0" smtClean="0">
              <a:solidFill>
                <a:srgbClr val="0000FF"/>
              </a:solidFill>
              <a:latin typeface="Comic Sans MS"/>
            </a:endParaRPr>
          </a:p>
          <a:p>
            <a:pPr algn="ctr"/>
            <a:r>
              <a:rPr lang="ru-RU" kern="1400" dirty="0" smtClean="0">
                <a:solidFill>
                  <a:srgbClr val="0000FF"/>
                </a:solidFill>
                <a:latin typeface="Comic Sans MS"/>
              </a:rPr>
              <a:t>учитель </a:t>
            </a:r>
            <a:r>
              <a:rPr lang="ru-RU" kern="1400" dirty="0" smtClean="0">
                <a:solidFill>
                  <a:srgbClr val="0000FF"/>
                </a:solidFill>
                <a:latin typeface="Comic Sans MS"/>
              </a:rPr>
              <a:t>русского языка и </a:t>
            </a:r>
            <a:r>
              <a:rPr lang="ru-RU" kern="1400" dirty="0" smtClean="0">
                <a:solidFill>
                  <a:srgbClr val="0000FF"/>
                </a:solidFill>
                <a:latin typeface="Comic Sans MS"/>
              </a:rPr>
              <a:t>литературы;</a:t>
            </a:r>
            <a:endParaRPr lang="ru-RU" kern="1400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kern="1400" dirty="0" err="1">
                <a:solidFill>
                  <a:srgbClr val="0000FF"/>
                </a:solidFill>
                <a:latin typeface="Comic Sans MS"/>
              </a:rPr>
              <a:t>Мазур</a:t>
            </a:r>
            <a:r>
              <a:rPr lang="ru-RU" kern="1400" dirty="0">
                <a:solidFill>
                  <a:srgbClr val="0000FF"/>
                </a:solidFill>
                <a:latin typeface="Comic Sans MS"/>
              </a:rPr>
              <a:t> Елена Игоревна</a:t>
            </a:r>
            <a:r>
              <a:rPr lang="ru-RU" kern="1400" dirty="0" smtClean="0">
                <a:solidFill>
                  <a:srgbClr val="0000FF"/>
                </a:solidFill>
                <a:latin typeface="Comic Sans MS"/>
              </a:rPr>
              <a:t>,</a:t>
            </a:r>
          </a:p>
          <a:p>
            <a:pPr algn="ctr"/>
            <a:r>
              <a:rPr lang="ru-RU" kern="1400" dirty="0" smtClean="0">
                <a:solidFill>
                  <a:srgbClr val="0000FF"/>
                </a:solidFill>
                <a:latin typeface="Comic Sans MS"/>
              </a:rPr>
              <a:t>учитель русского языка и литературы</a:t>
            </a:r>
            <a:endParaRPr lang="ru-RU" kern="1400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endParaRPr lang="ru-RU" kern="1400" dirty="0" smtClean="0">
              <a:solidFill>
                <a:srgbClr val="0000FF"/>
              </a:solidFill>
              <a:latin typeface="Comic Sans MS"/>
            </a:endParaRPr>
          </a:p>
          <a:p>
            <a:pPr algn="ctr"/>
            <a:endParaRPr lang="ru-RU" kern="1400" dirty="0">
              <a:solidFill>
                <a:srgbClr val="0000FF"/>
              </a:solidFill>
              <a:latin typeface="Comic Sans M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508518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kern="1400" dirty="0" smtClean="0">
                <a:solidFill>
                  <a:srgbClr val="0000FF"/>
                </a:solidFill>
                <a:latin typeface="Comic Sans MS"/>
              </a:rPr>
              <a:t>Рекомендован для учащихся </a:t>
            </a:r>
          </a:p>
          <a:p>
            <a:pPr algn="ctr"/>
            <a:r>
              <a:rPr lang="ru-RU" sz="2400" kern="1400" dirty="0" smtClean="0">
                <a:solidFill>
                  <a:srgbClr val="0000FF"/>
                </a:solidFill>
                <a:latin typeface="Comic Sans MS"/>
              </a:rPr>
              <a:t>9 – 11 классов</a:t>
            </a:r>
            <a:endParaRPr lang="ru-RU" sz="2400" kern="1400" dirty="0">
              <a:solidFill>
                <a:srgbClr val="0000FF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185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ошибки\ошибки 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69" t="20001" r="10110" b="49371"/>
          <a:stretch/>
        </p:blipFill>
        <p:spPr bwMode="auto">
          <a:xfrm rot="16200000">
            <a:off x="2017305" y="-731476"/>
            <a:ext cx="2162175" cy="5053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28596" y="3357562"/>
            <a:ext cx="73532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ошибка: недопустимое использование жаргонных и просторечных слов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«Сможет ли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оссия справиться с военными расходами, подобно Советскому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оюзу» 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642910" y="1428736"/>
            <a:ext cx="2214578" cy="142876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6357950" y="428604"/>
            <a:ext cx="2357454" cy="1928826"/>
            <a:chOff x="6786578" y="428604"/>
            <a:chExt cx="1928826" cy="1428760"/>
          </a:xfrm>
        </p:grpSpPr>
        <p:sp>
          <p:nvSpPr>
            <p:cNvPr id="7" name="Выноска-облако 6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49173"/>
                <a:gd name="adj2" fmla="val 7566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6272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ошибки\ошибки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80" t="29868" r="63487" b="408"/>
          <a:stretch/>
        </p:blipFill>
        <p:spPr bwMode="auto">
          <a:xfrm rot="16200000">
            <a:off x="3486617" y="-1629284"/>
            <a:ext cx="1237389" cy="6924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683568" y="3068960"/>
            <a:ext cx="676875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ошибка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Правило: «Недопустимо употребление жаргонных и просторечных слов в тексте без определенной стилистической цели»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«Клиентам предлагают разбитые машины и ненужные детали» </a:t>
            </a:r>
          </a:p>
          <a:p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3286116" y="1785926"/>
            <a:ext cx="2286016" cy="7143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2911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ошибки\ошибки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55" t="54945" r="64985" b="4024"/>
          <a:stretch/>
        </p:blipFill>
        <p:spPr bwMode="auto">
          <a:xfrm rot="16200000">
            <a:off x="2317402" y="-817258"/>
            <a:ext cx="1995868" cy="5059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71472" y="3103126"/>
            <a:ext cx="814393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Пунктуационная ошибка</a:t>
            </a: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Пунктограмма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«Обособление уточняющих членов предложения» 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Правило: 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«Уточняющее обстоятельство места обособляется»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 Кемерово, на Томи, взорвали лед» 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4214810" y="1285860"/>
            <a:ext cx="1643074" cy="285752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6357950" y="500042"/>
            <a:ext cx="2286016" cy="1643074"/>
            <a:chOff x="6786578" y="428604"/>
            <a:chExt cx="1928826" cy="1428760"/>
          </a:xfrm>
        </p:grpSpPr>
        <p:sp>
          <p:nvSpPr>
            <p:cNvPr id="9" name="Выноска-облако 8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49173"/>
                <a:gd name="adj2" fmla="val 7566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3518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ошибки\ошибки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32" t="39571" r="13281" b="12005"/>
          <a:stretch/>
        </p:blipFill>
        <p:spPr bwMode="auto">
          <a:xfrm rot="16200000">
            <a:off x="3272826" y="-1921037"/>
            <a:ext cx="1277257" cy="6599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611560" y="2276872"/>
            <a:ext cx="674652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Пунктуационная ошибка</a:t>
            </a: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Пунктограмма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«Постановка знаков препинания между однородными членами предложения» 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Правило: 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«Между однородными членами предложения, при наличии союза, знаки препинания не ставятся»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«Чемпионы заканчивают и выигрывают» 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715140" y="1428736"/>
            <a:ext cx="444018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606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\Рабочий стол\ошибки\ошибки 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9" t="20944" r="67403" b="61797"/>
          <a:stretch/>
        </p:blipFill>
        <p:spPr bwMode="auto">
          <a:xfrm rot="16200000">
            <a:off x="39664" y="817537"/>
            <a:ext cx="4064013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28596" y="4457343"/>
            <a:ext cx="83582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Стилистическая ошибка:  неправильное использование</a:t>
            </a:r>
          </a:p>
          <a:p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фразеологического сочетания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«Виктор 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Караев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не смог больше лгать» 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000100" y="4071942"/>
            <a:ext cx="1944216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" name="Группа 9"/>
          <p:cNvGrpSpPr/>
          <p:nvPr/>
        </p:nvGrpSpPr>
        <p:grpSpPr>
          <a:xfrm>
            <a:off x="5286380" y="714356"/>
            <a:ext cx="3143272" cy="1857388"/>
            <a:chOff x="6786578" y="428604"/>
            <a:chExt cx="1928826" cy="1428760"/>
          </a:xfrm>
        </p:grpSpPr>
        <p:sp>
          <p:nvSpPr>
            <p:cNvPr id="6" name="Выноска-облако 5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59803"/>
                <a:gd name="adj2" fmla="val 872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961926" y="703366"/>
              <a:ext cx="1656600" cy="8286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ru-RU" sz="32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/>
              <a:r>
                <a:rPr lang="ru-RU" sz="32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32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9010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>
            <a:off x="6572264" y="571480"/>
            <a:ext cx="2214578" cy="1571636"/>
          </a:xfrm>
          <a:prstGeom prst="cloudCallout">
            <a:avLst>
              <a:gd name="adj1" fmla="val -79336"/>
              <a:gd name="adj2" fmla="val 645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837087" y="983568"/>
            <a:ext cx="1871025" cy="6236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</a:pPr>
            <a:r>
              <a:rPr lang="ru-RU" sz="2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Будьте</a:t>
            </a:r>
          </a:p>
          <a:p>
            <a:pPr algn="ctr">
              <a:lnSpc>
                <a:spcPts val="2000"/>
              </a:lnSpc>
            </a:pPr>
            <a:r>
              <a:rPr lang="ru-RU" sz="28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грамотны</a:t>
            </a:r>
            <a:endParaRPr lang="ru-RU" sz="28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2571744"/>
            <a:ext cx="8234948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Рекламные объявления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0232" y="3857628"/>
            <a:ext cx="535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 материалам  газет </a:t>
            </a:r>
          </a:p>
          <a:p>
            <a:pPr algn="ctr"/>
            <a:r>
              <a:rPr lang="ru-RU" sz="2400" dirty="0" smtClean="0"/>
              <a:t>«Комсомольская правда», </a:t>
            </a:r>
          </a:p>
          <a:p>
            <a:pPr algn="ctr"/>
            <a:r>
              <a:rPr lang="ru-RU" sz="2400" dirty="0" smtClean="0"/>
              <a:t>«ВСЁ про ВСЁ»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Admin\Рабочий стол\ошибки\ошибк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466" t="1860" r="7751" b="74516"/>
          <a:stretch/>
        </p:blipFill>
        <p:spPr bwMode="auto">
          <a:xfrm rot="16200000">
            <a:off x="2054759" y="-411742"/>
            <a:ext cx="2357454" cy="5181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571472" y="3786190"/>
            <a:ext cx="62646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 ошибка: </a:t>
            </a:r>
          </a:p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неоправданное словоупотребление</a:t>
            </a: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«Спасение от инсульта и инфаркта» </a:t>
            </a:r>
          </a:p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2643174" y="2143116"/>
            <a:ext cx="1857388" cy="7143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2643174" y="2714620"/>
            <a:ext cx="1857388" cy="7143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2643174" y="1571612"/>
            <a:ext cx="1857388" cy="7143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6357950" y="500042"/>
            <a:ext cx="2286016" cy="1643074"/>
            <a:chOff x="6786578" y="428604"/>
            <a:chExt cx="1928826" cy="1428760"/>
          </a:xfrm>
        </p:grpSpPr>
        <p:sp>
          <p:nvSpPr>
            <p:cNvPr id="13" name="Выноска-облако 12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49173"/>
                <a:gd name="adj2" fmla="val 7566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7282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ошибки\ошибк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6" t="63784" r="43791"/>
          <a:stretch/>
        </p:blipFill>
        <p:spPr bwMode="auto">
          <a:xfrm rot="16200000">
            <a:off x="1327556" y="172586"/>
            <a:ext cx="3096343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57158" y="4572008"/>
            <a:ext cx="68813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ошибка: </a:t>
            </a:r>
          </a:p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смысловое излишество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«Ниже запишите данные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ашего рождения» </a:t>
            </a:r>
          </a:p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57224" y="1928802"/>
            <a:ext cx="4071966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3500430" y="1643050"/>
            <a:ext cx="1285884" cy="9524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6357950" y="500042"/>
            <a:ext cx="2286016" cy="1643074"/>
            <a:chOff x="6786578" y="428604"/>
            <a:chExt cx="1928826" cy="1428760"/>
          </a:xfrm>
        </p:grpSpPr>
        <p:sp>
          <p:nvSpPr>
            <p:cNvPr id="11" name="Выноска-облако 10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49173"/>
                <a:gd name="adj2" fmla="val 7566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049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ошибки\ошибк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6" t="63784" r="43791"/>
          <a:stretch/>
        </p:blipFill>
        <p:spPr bwMode="auto">
          <a:xfrm rot="16200000">
            <a:off x="1327556" y="172586"/>
            <a:ext cx="3096343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3000364" y="3071810"/>
            <a:ext cx="2071702" cy="9524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Группа 9"/>
          <p:cNvGrpSpPr/>
          <p:nvPr/>
        </p:nvGrpSpPr>
        <p:grpSpPr>
          <a:xfrm>
            <a:off x="6357950" y="500042"/>
            <a:ext cx="2286016" cy="1643074"/>
            <a:chOff x="6786578" y="428604"/>
            <a:chExt cx="1928826" cy="1428760"/>
          </a:xfrm>
        </p:grpSpPr>
        <p:sp>
          <p:nvSpPr>
            <p:cNvPr id="11" name="Выноска-облако 10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49173"/>
                <a:gd name="adj2" fmla="val 7566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00034" y="4429132"/>
            <a:ext cx="68813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ошибка: смысловое излишество, тавтология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«Если среди записанного Вами встречаются цифры»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49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ошибки\ошибки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658" t="50996" r="825" b="7676"/>
          <a:stretch/>
        </p:blipFill>
        <p:spPr bwMode="auto">
          <a:xfrm rot="16200000">
            <a:off x="1865547" y="-8214"/>
            <a:ext cx="2290396" cy="4878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28596" y="4000504"/>
            <a:ext cx="72152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ошибка: отсутствие согласования</a:t>
            </a:r>
          </a:p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употреблении личных местоимений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… может достаться Вам, участвуйте в конкурсе»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4500562" y="3000372"/>
            <a:ext cx="500066" cy="9524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1214414" y="3500438"/>
            <a:ext cx="857256" cy="9524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" name="Группа 9"/>
          <p:cNvGrpSpPr/>
          <p:nvPr/>
        </p:nvGrpSpPr>
        <p:grpSpPr>
          <a:xfrm>
            <a:off x="6357950" y="500042"/>
            <a:ext cx="2286016" cy="1643074"/>
            <a:chOff x="6786578" y="428604"/>
            <a:chExt cx="1928826" cy="1428760"/>
          </a:xfrm>
        </p:grpSpPr>
        <p:sp>
          <p:nvSpPr>
            <p:cNvPr id="9" name="Выноска-облако 8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49173"/>
                <a:gd name="adj2" fmla="val 7566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3831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642918"/>
            <a:ext cx="8104414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 algn="just"/>
            <a:r>
              <a:rPr lang="ru-RU" sz="2400" kern="1400" dirty="0" smtClean="0">
                <a:solidFill>
                  <a:srgbClr val="0000FF"/>
                </a:solidFill>
                <a:latin typeface="Comic Sans MS"/>
              </a:rPr>
              <a:t>Лингвистический тренажер </a:t>
            </a:r>
            <a:r>
              <a:rPr lang="ru-RU" sz="2400" kern="1400" dirty="0" smtClean="0">
                <a:solidFill>
                  <a:srgbClr val="FF0000"/>
                </a:solidFill>
                <a:latin typeface="Comic Sans MS"/>
              </a:rPr>
              <a:t>«Найди </a:t>
            </a:r>
            <a:r>
              <a:rPr lang="ru-RU" sz="2400" kern="1400" dirty="0">
                <a:solidFill>
                  <a:srgbClr val="FF0000"/>
                </a:solidFill>
                <a:latin typeface="Comic Sans MS"/>
              </a:rPr>
              <a:t>ошибку!» </a:t>
            </a:r>
            <a:endParaRPr lang="ru-RU" sz="2400" kern="14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ru-RU" sz="2400" kern="1400" dirty="0" smtClean="0">
                <a:solidFill>
                  <a:srgbClr val="0000FF"/>
                </a:solidFill>
                <a:latin typeface="Comic Sans MS"/>
              </a:rPr>
              <a:t>Представляет собой ЦОР для проверки знаний орфографии, пунктуации, стилистики русского языка.  </a:t>
            </a:r>
          </a:p>
          <a:p>
            <a:pPr algn="just"/>
            <a:r>
              <a:rPr lang="ru-RU" sz="2400" kern="1400" dirty="0" smtClean="0">
                <a:solidFill>
                  <a:srgbClr val="0000FF"/>
                </a:solidFill>
                <a:latin typeface="Comic Sans MS"/>
              </a:rPr>
              <a:t>     На каждом слайде представлен текст, содержащий ошибку (ошибки), пользователю предлагается  самостоятельно определить тип ошибки, сформулировать правило, представить исправленный вариант. В случае затруднений, при однократном щелчке мышью ошибка подчеркивается красным цветом, при повторном щелчке  - появляется необходимая теоретическая информация.</a:t>
            </a:r>
          </a:p>
          <a:p>
            <a:pPr algn="just"/>
            <a:r>
              <a:rPr lang="ru-RU" sz="2400" kern="1400" dirty="0" smtClean="0">
                <a:solidFill>
                  <a:srgbClr val="0000FF"/>
                </a:solidFill>
                <a:latin typeface="Comic Sans MS"/>
              </a:rPr>
              <a:t>     Тексты для анализа взяты из печатных СМИ – газет «Комсомольская правда» и «Все про Все».</a:t>
            </a:r>
            <a:endParaRPr lang="ru-RU" sz="2400" kern="14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ru-RU" sz="1000" kern="1400" dirty="0">
                <a:solidFill>
                  <a:srgbClr val="000000"/>
                </a:solidFill>
                <a:latin typeface="Times New Roman"/>
              </a:rPr>
              <a:t> </a:t>
            </a:r>
            <a:endParaRPr lang="ru-RU" sz="1000" kern="140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00034" y="4671210"/>
            <a:ext cx="2847830" cy="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3993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ошибки\ошибки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932" t="6086" r="2141" b="73741"/>
          <a:stretch/>
        </p:blipFill>
        <p:spPr bwMode="auto">
          <a:xfrm rot="16200000">
            <a:off x="2821769" y="-750123"/>
            <a:ext cx="1857388" cy="6500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28596" y="4071942"/>
            <a:ext cx="72152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Пунктуационная ошибка: неоправданное употребление тире в простом предложении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«Купи авто быстро и легко» 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2643174" y="2143116"/>
            <a:ext cx="785818" cy="9524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" name="Группа 9"/>
          <p:cNvGrpSpPr/>
          <p:nvPr/>
        </p:nvGrpSpPr>
        <p:grpSpPr>
          <a:xfrm>
            <a:off x="6786578" y="285728"/>
            <a:ext cx="2000264" cy="1285884"/>
            <a:chOff x="6786578" y="428604"/>
            <a:chExt cx="1928826" cy="1428760"/>
          </a:xfrm>
        </p:grpSpPr>
        <p:sp>
          <p:nvSpPr>
            <p:cNvPr id="9" name="Выноска-облако 8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99139"/>
                <a:gd name="adj2" fmla="val 3267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638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ошибки\ошибки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31" t="58305" r="41433"/>
          <a:stretch/>
        </p:blipFill>
        <p:spPr bwMode="auto">
          <a:xfrm rot="16200000">
            <a:off x="1991345" y="-919831"/>
            <a:ext cx="2321166" cy="544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85720" y="3357562"/>
            <a:ext cx="828092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Пунктуационная ошибка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Пунктограмма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: тире между подлежащим и сказуемым, выраженными существительным в И. п.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Правило: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между подлежащим и сказуемым, выраженными существительным в И. п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., ставится тире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КардиоАктив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надежный друг Вашего сердца» 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4643438" y="1214422"/>
            <a:ext cx="642942" cy="9524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" name="Группа 9"/>
          <p:cNvGrpSpPr/>
          <p:nvPr/>
        </p:nvGrpSpPr>
        <p:grpSpPr>
          <a:xfrm>
            <a:off x="6786578" y="500042"/>
            <a:ext cx="2000264" cy="1285884"/>
            <a:chOff x="6786578" y="428604"/>
            <a:chExt cx="1928826" cy="1428760"/>
          </a:xfrm>
        </p:grpSpPr>
        <p:sp>
          <p:nvSpPr>
            <p:cNvPr id="6" name="Выноска-облако 5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59803"/>
                <a:gd name="adj2" fmla="val 872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0007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ошибки\ошибки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027" t="50000" r="-1" b="7502"/>
          <a:stretch/>
        </p:blipFill>
        <p:spPr bwMode="auto">
          <a:xfrm rot="16200000">
            <a:off x="1127921" y="943725"/>
            <a:ext cx="3353519" cy="3323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071538" y="4786322"/>
            <a:ext cx="72152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ошибка: неправильное употребление предлога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вариант: 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«Решение о выдаче кредита в течение 15 минут»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14480" y="4143380"/>
            <a:ext cx="1143008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" name="Группа 9"/>
          <p:cNvGrpSpPr/>
          <p:nvPr/>
        </p:nvGrpSpPr>
        <p:grpSpPr>
          <a:xfrm>
            <a:off x="5929322" y="714356"/>
            <a:ext cx="2428892" cy="1571636"/>
            <a:chOff x="6786578" y="428604"/>
            <a:chExt cx="1928826" cy="1428760"/>
          </a:xfrm>
        </p:grpSpPr>
        <p:sp>
          <p:nvSpPr>
            <p:cNvPr id="7" name="Выноска-облако 6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59803"/>
                <a:gd name="adj2" fmla="val 872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1508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\Рабочий стол\ошибки\ошибки 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79" t="54777" r="4787" b="2430"/>
          <a:stretch/>
        </p:blipFill>
        <p:spPr bwMode="auto">
          <a:xfrm rot="16200000">
            <a:off x="1134090" y="366053"/>
            <a:ext cx="3143272" cy="3697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71472" y="4071942"/>
            <a:ext cx="785818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Пунктуационная ошибка: неоправданная постановка тире между главными членами предложения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Пунктограмма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: «Пунктуация  в простом предложении» 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Деринат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 простудой и гриппом справиться рад» 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428728" y="1000108"/>
            <a:ext cx="1357322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" name="Группа 9"/>
          <p:cNvGrpSpPr/>
          <p:nvPr/>
        </p:nvGrpSpPr>
        <p:grpSpPr>
          <a:xfrm>
            <a:off x="5857884" y="642918"/>
            <a:ext cx="2000264" cy="1285884"/>
            <a:chOff x="6786578" y="428604"/>
            <a:chExt cx="1928826" cy="1428760"/>
          </a:xfrm>
        </p:grpSpPr>
        <p:sp>
          <p:nvSpPr>
            <p:cNvPr id="7" name="Выноска-облако 6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59803"/>
                <a:gd name="adj2" fmla="val 872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5600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Рабочий стол\ошибки\ошибки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56" t="9026" r="2086" b="6482"/>
          <a:stretch/>
        </p:blipFill>
        <p:spPr bwMode="auto">
          <a:xfrm rot="16200000">
            <a:off x="3036084" y="-1107314"/>
            <a:ext cx="1928825" cy="7286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85720" y="4071942"/>
            <a:ext cx="7920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ошибка: неверное употребление прилагательного «дешевый»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«Доступные кредиты» 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000232" y="2285992"/>
            <a:ext cx="2643206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4083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Admin\Рабочий стол\ошибки\ошибки 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63" t="9071" b="9656"/>
          <a:stretch/>
        </p:blipFill>
        <p:spPr bwMode="auto">
          <a:xfrm rot="16200000">
            <a:off x="2802044" y="-1730529"/>
            <a:ext cx="1882506" cy="6486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57158" y="2714620"/>
            <a:ext cx="853418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ошибка (смысловое излишество), </a:t>
            </a:r>
          </a:p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пунктуационная ошибка</a:t>
            </a: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Правило: «Тире между главными членами предложения не ставится, если подлежащее выражено личным местоимением»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«Если призовой номер 111 принадлежит вам, то именно Вы выиграли автомобиль! Прибавьте к двум последним цифрам года вашего рождения свой возраст. Если 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получилсь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111, поздравляем! Вы победитель!»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rot="5400000" flipH="1" flipV="1">
            <a:off x="429390" y="1213628"/>
            <a:ext cx="857256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8315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Admin\Рабочий стол\ошибки\ошибки 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68" t="7556" r="52429" b="8531"/>
          <a:stretch/>
        </p:blipFill>
        <p:spPr bwMode="auto">
          <a:xfrm rot="16200000">
            <a:off x="2730250" y="-1761607"/>
            <a:ext cx="1727202" cy="6491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14282" y="2786058"/>
            <a:ext cx="732038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Пунктуационная ошибка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Пунктограмма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: «Обособление приложений» 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Правило: «Перед приложением, стоящим в конце предложения и поясняющим какой-нибудь член предложения, ставится тире; приложение, стоящее после определяемого слова, обособляется»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Суперприз 2011 года – автомобиль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BMW X1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стоимостью 15000000 рублей, до сих пор не вручен 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786050" y="1643050"/>
            <a:ext cx="3714776" cy="7143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209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Admin\Рабочий стол\ошибки\ошибки 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68" t="7556" r="52429" b="8531"/>
          <a:stretch/>
        </p:blipFill>
        <p:spPr bwMode="auto">
          <a:xfrm rot="16200000">
            <a:off x="2730250" y="-1761607"/>
            <a:ext cx="1727202" cy="6491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14282" y="2786058"/>
            <a:ext cx="800105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Пунктуационная ошибка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Пунктограмма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«Тире между подлежащим и сказуемым» 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Правило: 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«Между подлежащим и сказуемым, выраженными существительным в И.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ставится тире»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Суперприз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2011 года – автомобиль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BMW X1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стоимостью 15000000 рублей, до сих пор не вручен» 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215074" y="1357298"/>
            <a:ext cx="571504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209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2976" y="4214818"/>
            <a:ext cx="6463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Грамматическая ошибка: ошибка в управлении и употреблении предлога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«…встречаются герои фильма…» </a:t>
            </a:r>
          </a:p>
          <a:p>
            <a:endParaRPr lang="ru-RU" dirty="0"/>
          </a:p>
        </p:txBody>
      </p:sp>
      <p:pic>
        <p:nvPicPr>
          <p:cNvPr id="1026" name="Picture 2" descr="C:\Documents and Settings\Admin\Рабочий стол\ошибки\ошибки 10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97" t="67026" r="50731" b="1063"/>
          <a:stretch/>
        </p:blipFill>
        <p:spPr bwMode="auto">
          <a:xfrm rot="16200000">
            <a:off x="1612341" y="173553"/>
            <a:ext cx="3215500" cy="4011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1428728" y="3357562"/>
            <a:ext cx="1175499" cy="57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7" name="Группа 9"/>
          <p:cNvGrpSpPr/>
          <p:nvPr/>
        </p:nvGrpSpPr>
        <p:grpSpPr>
          <a:xfrm>
            <a:off x="6357950" y="714356"/>
            <a:ext cx="2143140" cy="1357322"/>
            <a:chOff x="6786578" y="428604"/>
            <a:chExt cx="1928826" cy="1428760"/>
          </a:xfrm>
        </p:grpSpPr>
        <p:sp>
          <p:nvSpPr>
            <p:cNvPr id="8" name="Выноска-облако 7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59803"/>
                <a:gd name="adj2" fmla="val 872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6214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Admin\Рабочий стол\ошибки\ошибки 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50" t="1996" r="62364" b="66882"/>
          <a:stretch/>
        </p:blipFill>
        <p:spPr bwMode="auto">
          <a:xfrm rot="16200000">
            <a:off x="1642880" y="-142741"/>
            <a:ext cx="2953337" cy="5381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85720" y="4429132"/>
            <a:ext cx="764386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ошибка: неправильное употребление предлога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«От чего героиня фильма теряет память?» </a:t>
            </a:r>
          </a:p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428992" y="2000240"/>
            <a:ext cx="1571636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" name="Группа 9"/>
          <p:cNvGrpSpPr/>
          <p:nvPr/>
        </p:nvGrpSpPr>
        <p:grpSpPr>
          <a:xfrm>
            <a:off x="6357950" y="714356"/>
            <a:ext cx="2143140" cy="1357322"/>
            <a:chOff x="6786578" y="428604"/>
            <a:chExt cx="1928826" cy="1428760"/>
          </a:xfrm>
        </p:grpSpPr>
        <p:sp>
          <p:nvSpPr>
            <p:cNvPr id="9" name="Выноска-облако 8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59803"/>
                <a:gd name="adj2" fmla="val 872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5422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>
            <a:off x="6572264" y="571480"/>
            <a:ext cx="2214578" cy="1571636"/>
          </a:xfrm>
          <a:prstGeom prst="cloudCallout">
            <a:avLst>
              <a:gd name="adj1" fmla="val -79336"/>
              <a:gd name="adj2" fmla="val 624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837087" y="983568"/>
            <a:ext cx="1871025" cy="6236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</a:pPr>
            <a:r>
              <a:rPr lang="ru-RU" sz="2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Будьте</a:t>
            </a:r>
          </a:p>
          <a:p>
            <a:pPr algn="ctr">
              <a:lnSpc>
                <a:spcPts val="2000"/>
              </a:lnSpc>
            </a:pPr>
            <a:r>
              <a:rPr lang="ru-RU" sz="28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грамотны</a:t>
            </a:r>
            <a:endParaRPr lang="ru-RU" sz="28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2643182"/>
            <a:ext cx="6786610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Заголовки статей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0232" y="3857628"/>
            <a:ext cx="5357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 материалам статей газеты </a:t>
            </a:r>
          </a:p>
          <a:p>
            <a:pPr algn="ctr"/>
            <a:r>
              <a:rPr lang="ru-RU" sz="2400" dirty="0" smtClean="0"/>
              <a:t>«Комсомольская правда»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ошибки\ошибки 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927" t="29250" r="1517" b="35641"/>
          <a:stretch/>
        </p:blipFill>
        <p:spPr bwMode="auto">
          <a:xfrm rot="16200000">
            <a:off x="1043000" y="-230900"/>
            <a:ext cx="3525620" cy="4532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57158" y="4071942"/>
            <a:ext cx="80329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Орфографическая ошибка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Орфограмма: «Правописание производных предлогов» 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Правило: «На конце производного предлога В ТЕЧЕНИЕ пишется буква Е»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«ВЫЕЗД В ТЕЧЕНИЕ ЧАСА»</a:t>
            </a:r>
          </a:p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4357686" y="3000372"/>
            <a:ext cx="524495" cy="342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7" name="Группа 9"/>
          <p:cNvGrpSpPr/>
          <p:nvPr/>
        </p:nvGrpSpPr>
        <p:grpSpPr>
          <a:xfrm>
            <a:off x="6357950" y="714356"/>
            <a:ext cx="2143140" cy="1357322"/>
            <a:chOff x="6786578" y="428604"/>
            <a:chExt cx="1928826" cy="1428760"/>
          </a:xfrm>
        </p:grpSpPr>
        <p:sp>
          <p:nvSpPr>
            <p:cNvPr id="8" name="Выноска-облако 7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59803"/>
                <a:gd name="adj2" fmla="val 872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5143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ошибки\ошибки 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98" t="54592" r="51058" b="5928"/>
          <a:stretch/>
        </p:blipFill>
        <p:spPr bwMode="auto">
          <a:xfrm rot="16200000">
            <a:off x="3422391" y="-1850811"/>
            <a:ext cx="2118535" cy="824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929190" y="3143248"/>
            <a:ext cx="2736304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5720" y="3786190"/>
            <a:ext cx="8172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ошибка:</a:t>
            </a:r>
          </a:p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неверное построение ряда однородных членов, </a:t>
            </a:r>
          </a:p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рождающее двусмысленность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 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«Лечение простатита, недержания мочи…»</a:t>
            </a:r>
          </a:p>
        </p:txBody>
      </p:sp>
    </p:spTree>
    <p:extLst>
      <p:ext uri="{BB962C8B-B14F-4D97-AF65-F5344CB8AC3E}">
        <p14:creationId xmlns:p14="http://schemas.microsoft.com/office/powerpoint/2010/main" xmlns="" val="404159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ошибки\ошибки 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84" t="65746" r="1464" b="1200"/>
          <a:stretch/>
        </p:blipFill>
        <p:spPr bwMode="auto">
          <a:xfrm rot="16200000">
            <a:off x="3720244" y="-1434283"/>
            <a:ext cx="1728195" cy="8311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00034" y="4000504"/>
            <a:ext cx="76606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 ошибка: ошибка в словоупотреблении, некорректное использование слова «эвакуация»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«Помещение умерших в морг» 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000232" y="3143248"/>
            <a:ext cx="2736304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" name="Группа 9"/>
          <p:cNvGrpSpPr/>
          <p:nvPr/>
        </p:nvGrpSpPr>
        <p:grpSpPr>
          <a:xfrm>
            <a:off x="6786578" y="357166"/>
            <a:ext cx="1571636" cy="1000132"/>
            <a:chOff x="6786578" y="428604"/>
            <a:chExt cx="1928826" cy="1428760"/>
          </a:xfrm>
        </p:grpSpPr>
        <p:sp>
          <p:nvSpPr>
            <p:cNvPr id="7" name="Выноска-облако 6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59803"/>
                <a:gd name="adj2" fmla="val 872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961926" y="734767"/>
              <a:ext cx="1656600" cy="84043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16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16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16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9062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ошибки\ошибки 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90" t="69550" r="54847" b="4216"/>
          <a:stretch/>
        </p:blipFill>
        <p:spPr bwMode="auto">
          <a:xfrm rot="16200000">
            <a:off x="908264" y="-265378"/>
            <a:ext cx="2773746" cy="4018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14282" y="3357562"/>
            <a:ext cx="89297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Пунктуационная ошибка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Пунктограмма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«Обособление определений, выраженных причастными оборотами»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Правило: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«Определение, выраженное причастным оборотом,  не обособляется в препозиции»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«Правильно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ответивший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получит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…»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данном случае причастный оборот выступает в роли существительного и является подлежащим, соответственно, не нуждается в обособлении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071670" y="2928934"/>
            <a:ext cx="214314" cy="1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" name="Группа 9"/>
          <p:cNvGrpSpPr/>
          <p:nvPr/>
        </p:nvGrpSpPr>
        <p:grpSpPr>
          <a:xfrm>
            <a:off x="6357950" y="928670"/>
            <a:ext cx="2000264" cy="1428760"/>
            <a:chOff x="6786578" y="428604"/>
            <a:chExt cx="1928826" cy="1428760"/>
          </a:xfrm>
        </p:grpSpPr>
        <p:sp>
          <p:nvSpPr>
            <p:cNvPr id="12" name="Выноска-облако 11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59803"/>
                <a:gd name="adj2" fmla="val 872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961926" y="734767"/>
              <a:ext cx="1656600" cy="6052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3718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3643314"/>
            <a:ext cx="892971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Пунктуационная ошибка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Пунктограмма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«Знаки препинания в СПП»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Правило: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«Придаточное предложение отделяется от главного запятой»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«Найдите, на какой странице…»</a:t>
            </a:r>
          </a:p>
        </p:txBody>
      </p:sp>
      <p:pic>
        <p:nvPicPr>
          <p:cNvPr id="5" name="Picture 2" descr="C:\Documents and Settings\Admin\Рабочий стол\ошибки\ошибки 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90" t="69550" r="54847" b="4216"/>
          <a:stretch/>
        </p:blipFill>
        <p:spPr bwMode="auto">
          <a:xfrm rot="16200000">
            <a:off x="991202" y="-348315"/>
            <a:ext cx="3143272" cy="4554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285852" y="2214554"/>
            <a:ext cx="214314" cy="1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7" name="Группа 9"/>
          <p:cNvGrpSpPr/>
          <p:nvPr/>
        </p:nvGrpSpPr>
        <p:grpSpPr>
          <a:xfrm>
            <a:off x="6357950" y="928670"/>
            <a:ext cx="2000264" cy="1428760"/>
            <a:chOff x="6786578" y="428604"/>
            <a:chExt cx="1928826" cy="1428760"/>
          </a:xfrm>
        </p:grpSpPr>
        <p:sp>
          <p:nvSpPr>
            <p:cNvPr id="8" name="Выноска-облако 7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59803"/>
                <a:gd name="adj2" fmla="val 872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961926" y="734767"/>
              <a:ext cx="1656600" cy="6052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5000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4214818"/>
            <a:ext cx="82136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ошибка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Правило: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«Недопустимо повторение однокоренных слов в смежных предложениях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или в одном предложении»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«Найдите, на какой странице находится изображенный фрагмент»</a:t>
            </a:r>
          </a:p>
        </p:txBody>
      </p:sp>
      <p:pic>
        <p:nvPicPr>
          <p:cNvPr id="7" name="Picture 2" descr="C:\Documents and Settings\Admin\Рабочий стол\ошибки\ошибки 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90" t="69550" r="54847" b="4216"/>
          <a:stretch/>
        </p:blipFill>
        <p:spPr bwMode="auto">
          <a:xfrm rot="16200000">
            <a:off x="1062640" y="8875"/>
            <a:ext cx="3143272" cy="4554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500166" y="2714620"/>
            <a:ext cx="928694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071670" y="2857496"/>
            <a:ext cx="928694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" name="Группа 9"/>
          <p:cNvGrpSpPr/>
          <p:nvPr/>
        </p:nvGrpSpPr>
        <p:grpSpPr>
          <a:xfrm>
            <a:off x="6357950" y="928670"/>
            <a:ext cx="2000264" cy="1428760"/>
            <a:chOff x="6786578" y="428604"/>
            <a:chExt cx="1928826" cy="1428760"/>
          </a:xfrm>
        </p:grpSpPr>
        <p:sp>
          <p:nvSpPr>
            <p:cNvPr id="12" name="Выноска-облако 11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59803"/>
                <a:gd name="adj2" fmla="val 872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961926" y="734767"/>
              <a:ext cx="1656600" cy="6052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0739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Admin\Рабочий стол\ошибки\ошибки 10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067" t="27979" r="503" b="37442"/>
          <a:stretch/>
        </p:blipFill>
        <p:spPr bwMode="auto">
          <a:xfrm rot="16200000">
            <a:off x="1523332" y="-166066"/>
            <a:ext cx="2595708" cy="4499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28596" y="3786190"/>
            <a:ext cx="8104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и пунктуационная ошибка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Пунктограмма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«Знаки препинания при однородных членах предложения»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Правило: «При неоднородных членах предложения знаки препинания не ставятся. Однородными являются определения, характеризующие предмет с одной стороны»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« Усиленный стильный разборный каркас» 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14348" y="2214554"/>
            <a:ext cx="3024336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" name="Группа 9"/>
          <p:cNvGrpSpPr/>
          <p:nvPr/>
        </p:nvGrpSpPr>
        <p:grpSpPr>
          <a:xfrm>
            <a:off x="6357950" y="928670"/>
            <a:ext cx="2000264" cy="1428760"/>
            <a:chOff x="6786578" y="428604"/>
            <a:chExt cx="1928826" cy="1428760"/>
          </a:xfrm>
        </p:grpSpPr>
        <p:sp>
          <p:nvSpPr>
            <p:cNvPr id="6" name="Выноска-облако 5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59803"/>
                <a:gd name="adj2" fmla="val 872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961926" y="734767"/>
              <a:ext cx="1656600" cy="6052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5784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Admin\Рабочий стол\ошибки\ошибки 10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92" t="66316" r="712" b="320"/>
          <a:stretch/>
        </p:blipFill>
        <p:spPr bwMode="auto">
          <a:xfrm rot="16200000">
            <a:off x="1605244" y="180650"/>
            <a:ext cx="2575927" cy="3357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143108" y="1428736"/>
            <a:ext cx="2357454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71538" y="3318570"/>
            <a:ext cx="6572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Орфографическая ошибка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Орфограмма: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«Буквы з, с на конце  приставок»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Правило: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«На конце приставок перед глухим согласным пишется С,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 перед звонким – З»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«БЕСШОВНЫЕ»</a:t>
            </a:r>
          </a:p>
          <a:p>
            <a:endParaRPr lang="ru-RU" dirty="0"/>
          </a:p>
        </p:txBody>
      </p:sp>
      <p:grpSp>
        <p:nvGrpSpPr>
          <p:cNvPr id="7" name="Группа 9"/>
          <p:cNvGrpSpPr/>
          <p:nvPr/>
        </p:nvGrpSpPr>
        <p:grpSpPr>
          <a:xfrm>
            <a:off x="6072198" y="714356"/>
            <a:ext cx="2000264" cy="1428760"/>
            <a:chOff x="6786578" y="428604"/>
            <a:chExt cx="1928826" cy="1428760"/>
          </a:xfrm>
        </p:grpSpPr>
        <p:sp>
          <p:nvSpPr>
            <p:cNvPr id="8" name="Выноска-облако 7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79471"/>
                <a:gd name="adj2" fmla="val 7161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961926" y="734767"/>
              <a:ext cx="1656600" cy="6052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984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7224" y="3410902"/>
            <a:ext cx="627916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Пунктуационная ошибка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Пунктограмма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«Знаки препинания при однородных членах предложения»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Правило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«Между  однородными членами  при отсутствии союзов ставятся запятые »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«Замер, доставка, консультация бесплатно»</a:t>
            </a:r>
          </a:p>
          <a:p>
            <a:endParaRPr lang="ru-RU" dirty="0"/>
          </a:p>
        </p:txBody>
      </p:sp>
      <p:pic>
        <p:nvPicPr>
          <p:cNvPr id="5" name="Picture 2" descr="C:\Documents and Settings\Admin\Рабочий стол\ошибки\ошибки 10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92" t="66316" r="712" b="320"/>
          <a:stretch/>
        </p:blipFill>
        <p:spPr bwMode="auto">
          <a:xfrm rot="16200000">
            <a:off x="1319492" y="109212"/>
            <a:ext cx="2575927" cy="3357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071670" y="2786058"/>
            <a:ext cx="357190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3" name="Группа 9"/>
          <p:cNvGrpSpPr/>
          <p:nvPr/>
        </p:nvGrpSpPr>
        <p:grpSpPr>
          <a:xfrm>
            <a:off x="6072198" y="714356"/>
            <a:ext cx="2000264" cy="1428760"/>
            <a:chOff x="6786578" y="428604"/>
            <a:chExt cx="1928826" cy="1428760"/>
          </a:xfrm>
        </p:grpSpPr>
        <p:sp>
          <p:nvSpPr>
            <p:cNvPr id="14" name="Выноска-облако 13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79471"/>
                <a:gd name="adj2" fmla="val 7161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961926" y="734767"/>
              <a:ext cx="1656600" cy="6052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4695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Admin\Рабочий стол\ошибки\ошибки 10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92" t="66316" r="712" b="320"/>
          <a:stretch/>
        </p:blipFill>
        <p:spPr bwMode="auto">
          <a:xfrm rot="16200000">
            <a:off x="1390930" y="180650"/>
            <a:ext cx="2575927" cy="3357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928662" y="3500438"/>
            <a:ext cx="692948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Пунктуационная ошибка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Пунктограмма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«Тире в неполном предложении»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Правило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«На месте пропущенного члена предложения ставится тире»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 :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«18 кв. метров – 9700 рублей»</a:t>
            </a:r>
          </a:p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28794" y="1785926"/>
            <a:ext cx="1857388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6072198" y="714356"/>
            <a:ext cx="2000264" cy="1428760"/>
            <a:chOff x="6786578" y="428604"/>
            <a:chExt cx="1928826" cy="1428760"/>
          </a:xfrm>
        </p:grpSpPr>
        <p:sp>
          <p:nvSpPr>
            <p:cNvPr id="11" name="Выноска-облако 10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79471"/>
                <a:gd name="adj2" fmla="val 7161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961926" y="734767"/>
              <a:ext cx="1656600" cy="6052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2242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ошибки\ошибк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67" t="52287" r="85508" b="71"/>
          <a:stretch/>
        </p:blipFill>
        <p:spPr bwMode="auto">
          <a:xfrm rot="16486403">
            <a:off x="3551830" y="-984736"/>
            <a:ext cx="1639387" cy="7202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142976" y="4143380"/>
            <a:ext cx="58579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ошибка: смысловое излишество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«…физиологами найден выход из тупика»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6643702" y="428604"/>
            <a:ext cx="2071702" cy="1000132"/>
            <a:chOff x="7143768" y="428604"/>
            <a:chExt cx="1571636" cy="928694"/>
          </a:xfrm>
        </p:grpSpPr>
        <p:sp>
          <p:nvSpPr>
            <p:cNvPr id="4" name="Выноска-облако 3"/>
            <p:cNvSpPr/>
            <p:nvPr/>
          </p:nvSpPr>
          <p:spPr>
            <a:xfrm>
              <a:off x="7143768" y="428604"/>
              <a:ext cx="1571636" cy="928694"/>
            </a:xfrm>
            <a:prstGeom prst="cloudCallout">
              <a:avLst>
                <a:gd name="adj1" fmla="val -47520"/>
                <a:gd name="adj2" fmla="val 8385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276048" y="584008"/>
              <a:ext cx="1349822" cy="56205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0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0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0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cxnSp>
        <p:nvCxnSpPr>
          <p:cNvPr id="6" name="Прямая соединительная линия 5"/>
          <p:cNvCxnSpPr/>
          <p:nvPr/>
        </p:nvCxnSpPr>
        <p:spPr>
          <a:xfrm flipV="1">
            <a:off x="3643306" y="2571744"/>
            <a:ext cx="2786082" cy="7143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4071934" y="3071810"/>
            <a:ext cx="2786082" cy="7143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903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71935" y="3551494"/>
            <a:ext cx="7026283" cy="92333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БУДЬТЕ ГРАМОТНЫ!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6724" y="1404529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Источники информации:</a:t>
            </a:r>
          </a:p>
          <a:p>
            <a:r>
              <a:rPr lang="ru-RU" sz="2400" dirty="0"/>
              <a:t>г</a:t>
            </a:r>
            <a:r>
              <a:rPr lang="ru-RU" sz="2400" dirty="0" smtClean="0"/>
              <a:t>азеты «Комсомольская правда»,</a:t>
            </a:r>
          </a:p>
          <a:p>
            <a:r>
              <a:rPr lang="ru-RU" sz="2400" dirty="0" smtClean="0"/>
              <a:t>«Все про Все»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ошибки\ошибк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23" t="1712" r="29650" b="78595"/>
          <a:stretch/>
        </p:blipFill>
        <p:spPr bwMode="auto">
          <a:xfrm rot="16200000">
            <a:off x="2256721" y="-185073"/>
            <a:ext cx="2090058" cy="4746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785786" y="4000504"/>
            <a:ext cx="688135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ошибка: неоправданное словоупотребление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«Как   правильно сочетать работу и отдых» </a:t>
            </a:r>
          </a:p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2143108" y="2071678"/>
            <a:ext cx="1944216" cy="107099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142976" y="2571744"/>
            <a:ext cx="1643074" cy="10710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" name="Группа 13"/>
          <p:cNvGrpSpPr/>
          <p:nvPr/>
        </p:nvGrpSpPr>
        <p:grpSpPr>
          <a:xfrm>
            <a:off x="6786578" y="428604"/>
            <a:ext cx="1928826" cy="1428760"/>
            <a:chOff x="6786578" y="428604"/>
            <a:chExt cx="1928826" cy="1428760"/>
          </a:xfrm>
        </p:grpSpPr>
        <p:sp>
          <p:nvSpPr>
            <p:cNvPr id="12" name="Выноска-облако 11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47520"/>
                <a:gd name="adj2" fmla="val 8385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2588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ошибки\ошибк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07" t="58373" r="37404" b="1613"/>
          <a:stretch/>
        </p:blipFill>
        <p:spPr bwMode="auto">
          <a:xfrm rot="16200000">
            <a:off x="3811880" y="-1454481"/>
            <a:ext cx="914401" cy="768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28596" y="3500438"/>
            <a:ext cx="72728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Грамматическая ошибка: </a:t>
            </a:r>
          </a:p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грамматическая основа не допускает второстепенного члена с предлогом</a:t>
            </a: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«Она мечтала о ребенке» </a:t>
            </a:r>
          </a:p>
          <a:p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500430" y="2643182"/>
            <a:ext cx="4357718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6786578" y="357166"/>
            <a:ext cx="2071702" cy="1285884"/>
            <a:chOff x="6786578" y="587355"/>
            <a:chExt cx="1928826" cy="1428760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6786578" y="587355"/>
              <a:ext cx="1928826" cy="1428760"/>
            </a:xfrm>
            <a:prstGeom prst="cloudCallout">
              <a:avLst>
                <a:gd name="adj1" fmla="val -56245"/>
                <a:gd name="adj2" fmla="val 6483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19990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ошибки\ошибки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9" t="1491" r="91506" b="40373"/>
          <a:stretch/>
        </p:blipFill>
        <p:spPr bwMode="auto">
          <a:xfrm rot="16200000">
            <a:off x="3569806" y="-1212408"/>
            <a:ext cx="880838" cy="6734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642910" y="3571876"/>
            <a:ext cx="55446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Лексическая ошибка: </a:t>
            </a:r>
          </a:p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искажение фразеологического сочетания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«Тайны паровоза»</a:t>
            </a:r>
          </a:p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6786578" y="428604"/>
            <a:ext cx="1928826" cy="1428760"/>
            <a:chOff x="6786578" y="428604"/>
            <a:chExt cx="1928826" cy="1428760"/>
          </a:xfrm>
        </p:grpSpPr>
        <p:sp>
          <p:nvSpPr>
            <p:cNvPr id="5" name="Выноска-облако 4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88863"/>
                <a:gd name="adj2" fmla="val 302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cxnSp>
        <p:nvCxnSpPr>
          <p:cNvPr id="7" name="Прямая соединительная линия 6"/>
          <p:cNvCxnSpPr/>
          <p:nvPr/>
        </p:nvCxnSpPr>
        <p:spPr>
          <a:xfrm>
            <a:off x="1643042" y="2500306"/>
            <a:ext cx="4357718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1611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ошибки\ошибки 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56" t="13637" r="46855" b="47985"/>
          <a:stretch/>
        </p:blipFill>
        <p:spPr bwMode="auto">
          <a:xfrm rot="16200000">
            <a:off x="3205087" y="-776249"/>
            <a:ext cx="1050170" cy="6031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642910" y="3500438"/>
            <a:ext cx="6840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ошибка: недопустимое использование жаргонных слов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вариант: «Споры о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улпан </a:t>
            </a:r>
            <a:r>
              <a:rPr lang="ru-RU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аматовой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превратились в фарс» </a:t>
            </a:r>
          </a:p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072066" y="2643182"/>
            <a:ext cx="1500198" cy="158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6929454" y="428604"/>
            <a:ext cx="1928826" cy="1428760"/>
            <a:chOff x="6786578" y="428604"/>
            <a:chExt cx="1928826" cy="1428760"/>
          </a:xfrm>
        </p:grpSpPr>
        <p:sp>
          <p:nvSpPr>
            <p:cNvPr id="8" name="Выноска-облако 7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49173"/>
                <a:gd name="adj2" fmla="val 7566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7506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ошибки\ошибки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01" t="2000" r="67044" b="58660"/>
          <a:stretch/>
        </p:blipFill>
        <p:spPr bwMode="auto">
          <a:xfrm rot="16200000">
            <a:off x="2986799" y="-915154"/>
            <a:ext cx="1313015" cy="5857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28596" y="3071810"/>
            <a:ext cx="73191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Речевая ошибка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Правило: «Недопустимо употребление жаргонных и просторечных слов в тексте без определенной стилистической цели»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Исправленный вариант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«Российские вузы не попали в сотню лучших университетов»</a:t>
            </a:r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4143372" y="2214554"/>
            <a:ext cx="2214578" cy="7143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6786578" y="428604"/>
            <a:ext cx="1928826" cy="1428760"/>
            <a:chOff x="6786578" y="428604"/>
            <a:chExt cx="1928826" cy="1428760"/>
          </a:xfrm>
        </p:grpSpPr>
        <p:sp>
          <p:nvSpPr>
            <p:cNvPr id="9" name="Выноска-облако 8"/>
            <p:cNvSpPr/>
            <p:nvPr/>
          </p:nvSpPr>
          <p:spPr>
            <a:xfrm>
              <a:off x="6786578" y="428604"/>
              <a:ext cx="1928826" cy="1428760"/>
            </a:xfrm>
            <a:prstGeom prst="cloudCallout">
              <a:avLst>
                <a:gd name="adj1" fmla="val -49173"/>
                <a:gd name="adj2" fmla="val 7566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929454" y="857232"/>
              <a:ext cx="1656600" cy="6118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4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Будьте</a:t>
              </a:r>
            </a:p>
            <a:p>
              <a:pPr algn="ctr">
                <a:lnSpc>
                  <a:spcPts val="2000"/>
                </a:lnSpc>
              </a:pPr>
              <a:r>
                <a:rPr lang="ru-RU" sz="2400" b="1" cap="none" spc="0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грамотны</a:t>
              </a:r>
              <a:endParaRPr lang="ru-RU" sz="24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12435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1141</TotalTime>
  <Words>1213</Words>
  <Application>Microsoft Office PowerPoint</Application>
  <PresentationFormat>Экран (4:3)</PresentationFormat>
  <Paragraphs>306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Елена</cp:lastModifiedBy>
  <cp:revision>63</cp:revision>
  <dcterms:created xsi:type="dcterms:W3CDTF">2012-04-09T05:58:20Z</dcterms:created>
  <dcterms:modified xsi:type="dcterms:W3CDTF">2019-01-30T17:18:19Z</dcterms:modified>
</cp:coreProperties>
</file>